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29" r:id="rId3"/>
    <p:sldId id="297" r:id="rId4"/>
    <p:sldId id="316" r:id="rId5"/>
    <p:sldId id="324" r:id="rId6"/>
    <p:sldId id="326" r:id="rId7"/>
    <p:sldId id="300" r:id="rId8"/>
    <p:sldId id="299" r:id="rId9"/>
    <p:sldId id="317" r:id="rId10"/>
    <p:sldId id="323" r:id="rId11"/>
    <p:sldId id="322" r:id="rId12"/>
    <p:sldId id="301" r:id="rId13"/>
    <p:sldId id="331" r:id="rId14"/>
    <p:sldId id="302" r:id="rId15"/>
    <p:sldId id="303" r:id="rId16"/>
    <p:sldId id="304" r:id="rId17"/>
    <p:sldId id="328" r:id="rId18"/>
    <p:sldId id="305" r:id="rId19"/>
    <p:sldId id="306" r:id="rId20"/>
    <p:sldId id="307" r:id="rId21"/>
    <p:sldId id="308" r:id="rId22"/>
    <p:sldId id="309" r:id="rId23"/>
    <p:sldId id="318" r:id="rId24"/>
    <p:sldId id="310" r:id="rId25"/>
    <p:sldId id="311" r:id="rId26"/>
    <p:sldId id="312" r:id="rId27"/>
    <p:sldId id="313"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0" d="100"/>
          <a:sy n="70" d="100"/>
        </p:scale>
        <p:origin x="984" y="48"/>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1/5/2023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8560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1/9/2023</a:t>
            </a:r>
            <a:endParaRPr lang="en-US" dirty="0"/>
          </a:p>
        </p:txBody>
      </p:sp>
      <p:sp>
        <p:nvSpPr>
          <p:cNvPr id="5" name="Footer Placeholder 4"/>
          <p:cNvSpPr>
            <a:spLocks noGrp="1"/>
          </p:cNvSpPr>
          <p:nvPr>
            <p:ph type="ftr" sz="quarter" idx="11"/>
          </p:nvPr>
        </p:nvSpPr>
        <p:spPr/>
        <p:txBody>
          <a:bodyPr/>
          <a:lstStyle/>
          <a:p>
            <a:r>
              <a:rPr lang="en-US"/>
              <a:t>PHY 712  Spring 2023 --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1/9/2023</a:t>
            </a:r>
            <a:endParaRPr lang="en-US" dirty="0"/>
          </a:p>
        </p:txBody>
      </p:sp>
      <p:sp>
        <p:nvSpPr>
          <p:cNvPr id="8" name="Footer Placeholder 7"/>
          <p:cNvSpPr>
            <a:spLocks noGrp="1"/>
          </p:cNvSpPr>
          <p:nvPr>
            <p:ph type="ftr" sz="quarter" idx="11"/>
          </p:nvPr>
        </p:nvSpPr>
        <p:spPr/>
        <p:txBody>
          <a:bodyPr/>
          <a:lstStyle/>
          <a:p>
            <a:r>
              <a:rPr lang="en-US"/>
              <a:t>PHY 712  Spring 2023 --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1/9/2023</a:t>
            </a:r>
            <a:endParaRPr lang="en-US" dirty="0"/>
          </a:p>
        </p:txBody>
      </p:sp>
      <p:sp>
        <p:nvSpPr>
          <p:cNvPr id="4" name="Footer Placeholder 3"/>
          <p:cNvSpPr>
            <a:spLocks noGrp="1"/>
          </p:cNvSpPr>
          <p:nvPr>
            <p:ph type="ftr" sz="quarter" idx="11"/>
          </p:nvPr>
        </p:nvSpPr>
        <p:spPr/>
        <p:txBody>
          <a:bodyPr/>
          <a:lstStyle/>
          <a:p>
            <a:r>
              <a:rPr lang="en-US"/>
              <a:t>PHY 712  Spring 2023 --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1/9/2023</a:t>
            </a:r>
            <a:endParaRPr lang="en-US" dirty="0"/>
          </a:p>
        </p:txBody>
      </p:sp>
      <p:sp>
        <p:nvSpPr>
          <p:cNvPr id="6" name="Footer Placeholder 5"/>
          <p:cNvSpPr>
            <a:spLocks noGrp="1"/>
          </p:cNvSpPr>
          <p:nvPr>
            <p:ph type="ftr" sz="quarter" idx="11"/>
          </p:nvPr>
        </p:nvSpPr>
        <p:spPr/>
        <p:txBody>
          <a:bodyPr/>
          <a:lstStyle/>
          <a:p>
            <a:r>
              <a:rPr lang="en-US"/>
              <a:t>PHY 712  Spring 2023 --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png"/><Relationship Id="rId9"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13.bin"/><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hyperlink" Target="http://users.wfu.edu/natalie/s23phy71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wiley.com/en-us/Classical+Electrodynamics%2C+3rd+Edition-p-9780471309321" TargetMode="External"/><Relationship Id="rId7" Type="http://schemas.openxmlformats.org/officeDocument/2006/relationships/hyperlink" Target="https://press.princeton.edu/books/hardcover/9780691220390/advanced-classical-electromagnetis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cambridge.org/highereducation/books/modern-electrodynamics/E5448C70CBF3651B2056F28EBF859AE9#overview"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3phy712/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sers.wfu.edu/natalie/s23phy712/homewor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2677656"/>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Mon Jan 16 – MLK Holiday</a:t>
            </a:r>
          </a:p>
          <a:p>
            <a:r>
              <a:rPr lang="en-US" sz="2400" dirty="0">
                <a:latin typeface="+mj-lt"/>
              </a:rPr>
              <a:t>     Spring break  March 6-10</a:t>
            </a:r>
          </a:p>
          <a:p>
            <a:r>
              <a:rPr lang="en-US" sz="2400" dirty="0">
                <a:latin typeface="+mj-lt"/>
              </a:rPr>
              <a:t>     Mid term grades due March 9</a:t>
            </a:r>
          </a:p>
          <a:p>
            <a:pPr lvl="1"/>
            <a:r>
              <a:rPr lang="en-US" sz="2400" dirty="0">
                <a:latin typeface="+mj-lt"/>
              </a:rPr>
              <a:t>Wed Apr 26 – Last day of class </a:t>
            </a:r>
          </a:p>
          <a:p>
            <a:pPr lvl="1"/>
            <a:r>
              <a:rPr lang="en-US" sz="2400" dirty="0">
                <a:latin typeface="+mj-lt"/>
              </a:rPr>
              <a:t>May 1-5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C2512-E5B6-4E4A-9220-1FDFEB4A938B}"/>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8B29ABA7-AF89-4F9B-814B-AA6CFA7E8EF7}"/>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13DB099E-248F-49C9-8E5B-FD97208C9FB2}"/>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A659F8AC-103D-46E1-84D8-B1DE00A73C3F}"/>
              </a:ext>
            </a:extLst>
          </p:cNvPr>
          <p:cNvPicPr>
            <a:picLocks noChangeAspect="1"/>
          </p:cNvPicPr>
          <p:nvPr/>
        </p:nvPicPr>
        <p:blipFill>
          <a:blip r:embed="rId2"/>
          <a:stretch>
            <a:fillRect/>
          </a:stretch>
        </p:blipFill>
        <p:spPr>
          <a:xfrm>
            <a:off x="195262" y="1790700"/>
            <a:ext cx="8753475" cy="3276600"/>
          </a:xfrm>
          <a:prstGeom prst="rect">
            <a:avLst/>
          </a:prstGeom>
        </p:spPr>
      </p:pic>
    </p:spTree>
    <p:extLst>
      <p:ext uri="{BB962C8B-B14F-4D97-AF65-F5344CB8AC3E}">
        <p14:creationId xmlns:p14="http://schemas.microsoft.com/office/powerpoint/2010/main" val="32837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Tree>
    <p:extLst>
      <p:ext uri="{BB962C8B-B14F-4D97-AF65-F5344CB8AC3E}">
        <p14:creationId xmlns:p14="http://schemas.microsoft.com/office/powerpoint/2010/main" val="31241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938992"/>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name="Equation" r:id="rId3" imgW="507960" imgH="266400" progId="Equation.DSMT4">
                  <p:embed/>
                </p:oleObj>
              </mc:Choice>
              <mc:Fallback>
                <p:oleObj name="Equation" r:id="rId3" imgW="507960" imgH="266400" progId="Equation.DSMT4">
                  <p:embed/>
                  <p:pic>
                    <p:nvPicPr>
                      <p:cNvPr id="0" name=""/>
                      <p:cNvPicPr/>
                      <p:nvPr/>
                    </p:nvPicPr>
                    <p:blipFill>
                      <a:blip r:embed="rId4"/>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name="Equation" r:id="rId5" imgW="2831760" imgH="1409400" progId="Equation.DSMT4">
                  <p:embed/>
                </p:oleObj>
              </mc:Choice>
              <mc:Fallback>
                <p:oleObj name="Equation" r:id="rId5" imgW="2831760" imgH="1409400" progId="Equation.DSMT4">
                  <p:embed/>
                  <p:pic>
                    <p:nvPicPr>
                      <p:cNvPr id="0" name=""/>
                      <p:cNvPicPr/>
                      <p:nvPr/>
                    </p:nvPicPr>
                    <p:blipFill>
                      <a:blip r:embed="rId6"/>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
                      <p:cNvPicPr/>
                      <p:nvPr/>
                    </p:nvPicPr>
                    <p:blipFill>
                      <a:blip r:embed="rId8"/>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6" name="Object 5"/>
                      <p:cNvPicPr/>
                      <p:nvPr/>
                    </p:nvPicPr>
                    <p:blipFill>
                      <a:blip r:embed="rId10"/>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27FB3-5B1F-4737-961C-BDC1FDA38305}"/>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D67179E7-8A26-48CA-AB8F-330C66E67273}"/>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3C674624-ED6F-4901-94A2-3C240B0DCF75}"/>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513B8259-255B-0838-0FD0-09F21E9E23F8}"/>
              </a:ext>
            </a:extLst>
          </p:cNvPr>
          <p:cNvPicPr>
            <a:picLocks noChangeAspect="1"/>
          </p:cNvPicPr>
          <p:nvPr/>
        </p:nvPicPr>
        <p:blipFill>
          <a:blip r:embed="rId2"/>
          <a:stretch>
            <a:fillRect/>
          </a:stretch>
        </p:blipFill>
        <p:spPr>
          <a:xfrm>
            <a:off x="-31282" y="304800"/>
            <a:ext cx="9128916" cy="4953000"/>
          </a:xfrm>
          <a:prstGeom prst="rect">
            <a:avLst/>
          </a:prstGeom>
        </p:spPr>
      </p:pic>
    </p:spTree>
    <p:extLst>
      <p:ext uri="{BB962C8B-B14F-4D97-AF65-F5344CB8AC3E}">
        <p14:creationId xmlns:p14="http://schemas.microsoft.com/office/powerpoint/2010/main" val="5323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name="Equation" r:id="rId3" imgW="4927320" imgH="2844720" progId="Equation.DSMT4">
                  <p:embed/>
                </p:oleObj>
              </mc:Choice>
              <mc:Fallback>
                <p:oleObj name="Equation" r:id="rId3" imgW="4927320" imgH="2844720" progId="Equation.DSMT4">
                  <p:embed/>
                  <p:pic>
                    <p:nvPicPr>
                      <p:cNvPr id="0" name=""/>
                      <p:cNvPicPr/>
                      <p:nvPr/>
                    </p:nvPicPr>
                    <p:blipFill>
                      <a:blip r:embed="rId4"/>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name="Equation" r:id="rId3" imgW="1803240" imgH="647640" progId="Equation.DSMT4">
                  <p:embed/>
                </p:oleObj>
              </mc:Choice>
              <mc:Fallback>
                <p:oleObj name="Equation" r:id="rId3" imgW="1803240" imgH="647640" progId="Equation.DSMT4">
                  <p:embed/>
                  <p:pic>
                    <p:nvPicPr>
                      <p:cNvPr id="0" name=""/>
                      <p:cNvPicPr/>
                      <p:nvPr/>
                    </p:nvPicPr>
                    <p:blipFill>
                      <a:blip r:embed="rId4"/>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name="Equation" r:id="rId5" imgW="1714320" imgH="1307880" progId="Equation.DSMT4">
                  <p:embed/>
                </p:oleObj>
              </mc:Choice>
              <mc:Fallback>
                <p:oleObj name="Equation" r:id="rId5" imgW="1714320" imgH="1307880" progId="Equation.DSMT4">
                  <p:embed/>
                  <p:pic>
                    <p:nvPicPr>
                      <p:cNvPr id="0" name=""/>
                      <p:cNvPicPr/>
                      <p:nvPr/>
                    </p:nvPicPr>
                    <p:blipFill>
                      <a:blip r:embed="rId6"/>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581025" y="609600"/>
            <a:ext cx="7981950" cy="3009900"/>
          </a:xfrm>
          <a:prstGeom prst="rect">
            <a:avLst/>
          </a:prstGeom>
        </p:spPr>
      </p:pic>
    </p:spTree>
    <p:extLst>
      <p:ext uri="{BB962C8B-B14F-4D97-AF65-F5344CB8AC3E}">
        <p14:creationId xmlns:p14="http://schemas.microsoft.com/office/powerpoint/2010/main" val="413459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152400" y="314325"/>
            <a:ext cx="8420100" cy="1209675"/>
          </a:xfrm>
          <a:prstGeom prst="rect">
            <a:avLst/>
          </a:prstGeom>
        </p:spPr>
      </p:pic>
      <p:pic>
        <p:nvPicPr>
          <p:cNvPr id="6" name="Picture 5"/>
          <p:cNvPicPr>
            <a:picLocks noChangeAspect="1"/>
          </p:cNvPicPr>
          <p:nvPr/>
        </p:nvPicPr>
        <p:blipFill>
          <a:blip r:embed="rId4"/>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0" name=""/>
                        <p:cNvPicPr/>
                        <p:nvPr/>
                      </p:nvPicPr>
                      <p:blipFill>
                        <a:blip r:embed="rId6"/>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7"/>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p:nvPr/>
                    </p:nvPicPr>
                    <p:blipFill>
                      <a:blip r:embed="rId9"/>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name="Equation" r:id="rId4" imgW="3225600" imgH="761760" progId="Equation.DSMT4">
                  <p:embed/>
                </p:oleObj>
              </mc:Choice>
              <mc:Fallback>
                <p:oleObj name="Equation" r:id="rId4" imgW="3225600" imgH="761760" progId="Equation.DSMT4">
                  <p:embed/>
                  <p:pic>
                    <p:nvPicPr>
                      <p:cNvPr id="0" name=""/>
                      <p:cNvPicPr/>
                      <p:nvPr/>
                    </p:nvPicPr>
                    <p:blipFill>
                      <a:blip r:embed="rId5"/>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7"/>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name="Equation" r:id="rId3" imgW="5321160" imgH="1663560" progId="Equation.DSMT4">
                  <p:embed/>
                </p:oleObj>
              </mc:Choice>
              <mc:Fallback>
                <p:oleObj name="Equation" r:id="rId3" imgW="5321160" imgH="1663560" progId="Equation.DSMT4">
                  <p:embed/>
                  <p:pic>
                    <p:nvPicPr>
                      <p:cNvPr id="0" name=""/>
                      <p:cNvPicPr/>
                      <p:nvPr/>
                    </p:nvPicPr>
                    <p:blipFill>
                      <a:blip r:embed="rId4"/>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name="Equation" r:id="rId5" imgW="4647960" imgH="1562040" progId="Equation.DSMT4">
                  <p:embed/>
                </p:oleObj>
              </mc:Choice>
              <mc:Fallback>
                <p:oleObj name="Equation" r:id="rId5" imgW="4647960" imgH="1562040" progId="Equation.DSMT4">
                  <p:embed/>
                  <p:pic>
                    <p:nvPicPr>
                      <p:cNvPr id="0" name=""/>
                      <p:cNvPicPr/>
                      <p:nvPr/>
                    </p:nvPicPr>
                    <p:blipFill>
                      <a:blip r:embed="rId6"/>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http://users.wfu.edu/natalie/s23phy712/</a:t>
            </a:r>
            <a:endParaRPr lang="en-US" sz="2400" dirty="0">
              <a:latin typeface="+mj-lt"/>
            </a:endParaRPr>
          </a:p>
        </p:txBody>
      </p:sp>
      <p:pic>
        <p:nvPicPr>
          <p:cNvPr id="7" name="Picture 6">
            <a:extLst>
              <a:ext uri="{FF2B5EF4-FFF2-40B4-BE49-F238E27FC236}">
                <a16:creationId xmlns:a16="http://schemas.microsoft.com/office/drawing/2014/main" id="{0FF2F1B1-360B-E67A-6E39-BCBB91D54E58}"/>
              </a:ext>
            </a:extLst>
          </p:cNvPr>
          <p:cNvPicPr>
            <a:picLocks noChangeAspect="1"/>
          </p:cNvPicPr>
          <p:nvPr/>
        </p:nvPicPr>
        <p:blipFill>
          <a:blip r:embed="rId4"/>
          <a:stretch>
            <a:fillRect/>
          </a:stretch>
        </p:blipFill>
        <p:spPr>
          <a:xfrm>
            <a:off x="381000" y="1052336"/>
            <a:ext cx="8534400" cy="4669936"/>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a:hlinkClick r:id="rId3"/>
          </p:cNvPr>
          <p:cNvPicPr>
            <a:picLocks noChangeAspect="1"/>
          </p:cNvPicPr>
          <p:nvPr/>
        </p:nvPicPr>
        <p:blipFill>
          <a:blip r:embed="rId4"/>
          <a:stretch>
            <a:fillRect/>
          </a:stretch>
        </p:blipFill>
        <p:spPr>
          <a:xfrm>
            <a:off x="457200" y="1062187"/>
            <a:ext cx="3419475" cy="4733626"/>
          </a:xfrm>
          <a:prstGeom prst="rect">
            <a:avLst/>
          </a:prstGeom>
        </p:spPr>
      </p:pic>
      <p:pic>
        <p:nvPicPr>
          <p:cNvPr id="7" name="Picture 6">
            <a:hlinkClick r:id="rId5"/>
          </p:cNvPr>
          <p:cNvPicPr>
            <a:picLocks noChangeAspect="1"/>
          </p:cNvPicPr>
          <p:nvPr/>
        </p:nvPicPr>
        <p:blipFill>
          <a:blip r:embed="rId6"/>
          <a:stretch>
            <a:fillRect/>
          </a:stretch>
        </p:blipFill>
        <p:spPr>
          <a:xfrm>
            <a:off x="4848395" y="637372"/>
            <a:ext cx="2362201" cy="3095298"/>
          </a:xfrm>
          <a:prstGeom prst="rect">
            <a:avLst/>
          </a:prstGeom>
        </p:spPr>
      </p:pic>
      <p:sp>
        <p:nvSpPr>
          <p:cNvPr id="8" name="TextBox 7"/>
          <p:cNvSpPr txBox="1"/>
          <p:nvPr/>
        </p:nvSpPr>
        <p:spPr>
          <a:xfrm>
            <a:off x="4572000" y="175707"/>
            <a:ext cx="3429000" cy="461665"/>
          </a:xfrm>
          <a:prstGeom prst="rect">
            <a:avLst/>
          </a:prstGeom>
          <a:noFill/>
        </p:spPr>
        <p:txBody>
          <a:bodyPr wrap="square" rtlCol="0">
            <a:spAutoFit/>
          </a:bodyPr>
          <a:lstStyle/>
          <a:p>
            <a:pPr algn="ctr"/>
            <a:r>
              <a:rPr lang="en-US" sz="2400" dirty="0">
                <a:latin typeface="+mj-lt"/>
              </a:rPr>
              <a:t>Optional supplements</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pic>
        <p:nvPicPr>
          <p:cNvPr id="10" name="Picture 9">
            <a:hlinkClick r:id="rId7"/>
            <a:extLst>
              <a:ext uri="{FF2B5EF4-FFF2-40B4-BE49-F238E27FC236}">
                <a16:creationId xmlns:a16="http://schemas.microsoft.com/office/drawing/2014/main" id="{D196810D-318F-6CBB-DB28-E786079A9A4B}"/>
              </a:ext>
            </a:extLst>
          </p:cNvPr>
          <p:cNvPicPr>
            <a:picLocks noChangeAspect="1"/>
          </p:cNvPicPr>
          <p:nvPr/>
        </p:nvPicPr>
        <p:blipFill>
          <a:blip r:embed="rId8"/>
          <a:stretch>
            <a:fillRect/>
          </a:stretch>
        </p:blipFill>
        <p:spPr>
          <a:xfrm>
            <a:off x="6055493" y="3517794"/>
            <a:ext cx="2310205" cy="3203681"/>
          </a:xfrm>
          <a:prstGeom prst="rect">
            <a:avLst/>
          </a:prstGeom>
        </p:spPr>
      </p:pic>
    </p:spTree>
    <p:extLst>
      <p:ext uri="{BB962C8B-B14F-4D97-AF65-F5344CB8AC3E}">
        <p14:creationId xmlns:p14="http://schemas.microsoft.com/office/powerpoint/2010/main" val="41290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13990"/>
            <a:ext cx="8001000" cy="461665"/>
          </a:xfrm>
          <a:prstGeom prst="rect">
            <a:avLst/>
          </a:prstGeom>
          <a:noFill/>
        </p:spPr>
        <p:txBody>
          <a:bodyPr wrap="square" rtlCol="0">
            <a:spAutoFit/>
          </a:bodyPr>
          <a:lstStyle/>
          <a:p>
            <a:r>
              <a:rPr lang="en-US" sz="2400" dirty="0">
                <a:latin typeface="+mj-lt"/>
                <a:hlinkClick r:id="rId3"/>
              </a:rPr>
              <a:t>http://users.wfu.edu/natalie/s23phy712/info</a:t>
            </a:r>
            <a:endParaRPr lang="en-US" sz="2400" dirty="0">
              <a:latin typeface="+mj-lt"/>
            </a:endParaRPr>
          </a:p>
        </p:txBody>
      </p:sp>
      <p:pic>
        <p:nvPicPr>
          <p:cNvPr id="5" name="Picture 4">
            <a:extLst>
              <a:ext uri="{FF2B5EF4-FFF2-40B4-BE49-F238E27FC236}">
                <a16:creationId xmlns:a16="http://schemas.microsoft.com/office/drawing/2014/main" id="{C6D4E45F-5C0E-5916-60CC-91953FE7B9C0}"/>
              </a:ext>
            </a:extLst>
          </p:cNvPr>
          <p:cNvPicPr>
            <a:picLocks noChangeAspect="1"/>
          </p:cNvPicPr>
          <p:nvPr/>
        </p:nvPicPr>
        <p:blipFill>
          <a:blip r:embed="rId4"/>
          <a:stretch>
            <a:fillRect/>
          </a:stretch>
        </p:blipFill>
        <p:spPr>
          <a:xfrm>
            <a:off x="183419" y="1146120"/>
            <a:ext cx="8777161" cy="456576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1/9/2023</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2023 --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1200329"/>
          </a:xfrm>
          <a:prstGeom prst="rect">
            <a:avLst/>
          </a:prstGeom>
          <a:noFill/>
        </p:spPr>
        <p:txBody>
          <a:bodyPr wrap="square" rtlCol="0">
            <a:spAutoFit/>
          </a:bodyPr>
          <a:lstStyle/>
          <a:p>
            <a:r>
              <a:rPr lang="en-US" sz="2400" dirty="0">
                <a:latin typeface="+mj-lt"/>
                <a:sym typeface="Wingdings" panose="05000000000000000000" pitchFamily="2" charset="2"/>
              </a:rPr>
              <a:t> Email your questions &gt;= 1 hour before each class, schedule weekly one-on-one meetings, and/or attend office hours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3"/>
              </a:rPr>
              <a:t>http://users.wfu.edu/natalie/s23phy712/homework/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023463" y="31242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pic>
        <p:nvPicPr>
          <p:cNvPr id="5" name="Picture 4">
            <a:extLst>
              <a:ext uri="{FF2B5EF4-FFF2-40B4-BE49-F238E27FC236}">
                <a16:creationId xmlns:a16="http://schemas.microsoft.com/office/drawing/2014/main" id="{FEB52A92-2B21-7856-801F-BBFD46C584AF}"/>
              </a:ext>
            </a:extLst>
          </p:cNvPr>
          <p:cNvPicPr>
            <a:picLocks noChangeAspect="1"/>
          </p:cNvPicPr>
          <p:nvPr/>
        </p:nvPicPr>
        <p:blipFill>
          <a:blip r:embed="rId4"/>
          <a:stretch>
            <a:fillRect/>
          </a:stretch>
        </p:blipFill>
        <p:spPr>
          <a:xfrm>
            <a:off x="0" y="593749"/>
            <a:ext cx="9144000" cy="5883251"/>
          </a:xfrm>
          <a:prstGeom prst="rect">
            <a:avLst/>
          </a:prstGeom>
        </p:spPr>
      </p:pic>
    </p:spTree>
    <p:extLst>
      <p:ext uri="{BB962C8B-B14F-4D97-AF65-F5344CB8AC3E}">
        <p14:creationId xmlns:p14="http://schemas.microsoft.com/office/powerpoint/2010/main" val="395918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1/9/2023</a:t>
            </a:r>
            <a:endParaRPr lang="en-US" dirty="0"/>
          </a:p>
        </p:txBody>
      </p:sp>
      <p:sp>
        <p:nvSpPr>
          <p:cNvPr id="3" name="Footer Placeholder 2"/>
          <p:cNvSpPr>
            <a:spLocks noGrp="1"/>
          </p:cNvSpPr>
          <p:nvPr>
            <p:ph type="ftr" sz="quarter" idx="11"/>
          </p:nvPr>
        </p:nvSpPr>
        <p:spPr/>
        <p:txBody>
          <a:bodyPr/>
          <a:lstStyle/>
          <a:p>
            <a:r>
              <a:rPr lang="en-US"/>
              <a:t>PHY 712  Spring 2023 --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name="Equation" r:id="rId3" imgW="2514600" imgH="698400" progId="Equation.DSMT4">
                  <p:embed/>
                </p:oleObj>
              </mc:Choice>
              <mc:Fallback>
                <p:oleObj name="Equation" r:id="rId3" imgW="2514600" imgH="698400" progId="Equation.DSMT4">
                  <p:embed/>
                  <p:pic>
                    <p:nvPicPr>
                      <p:cNvPr id="0" name=""/>
                      <p:cNvPicPr/>
                      <p:nvPr/>
                    </p:nvPicPr>
                    <p:blipFill>
                      <a:blip r:embed="rId4"/>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12804</TotalTime>
  <Words>1376</Words>
  <Application>Microsoft Office PowerPoint</Application>
  <PresentationFormat>On-screen Show (4:3)</PresentationFormat>
  <Paragraphs>184</Paragraphs>
  <Slides>27</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1"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709</cp:revision>
  <cp:lastPrinted>2021-01-25T03:21:14Z</cp:lastPrinted>
  <dcterms:created xsi:type="dcterms:W3CDTF">2012-01-10T18:32:24Z</dcterms:created>
  <dcterms:modified xsi:type="dcterms:W3CDTF">2023-01-05T15:51:03Z</dcterms:modified>
</cp:coreProperties>
</file>