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429" r:id="rId4"/>
    <p:sldId id="431" r:id="rId5"/>
    <p:sldId id="393" r:id="rId6"/>
    <p:sldId id="430" r:id="rId7"/>
    <p:sldId id="428" r:id="rId8"/>
    <p:sldId id="423" r:id="rId9"/>
    <p:sldId id="424" r:id="rId10"/>
    <p:sldId id="425" r:id="rId11"/>
    <p:sldId id="426" r:id="rId12"/>
    <p:sldId id="427" r:id="rId13"/>
    <p:sldId id="399" r:id="rId14"/>
    <p:sldId id="403" r:id="rId15"/>
    <p:sldId id="407" r:id="rId16"/>
    <p:sldId id="418" r:id="rId17"/>
    <p:sldId id="419" r:id="rId18"/>
    <p:sldId id="420" r:id="rId19"/>
    <p:sldId id="421" r:id="rId20"/>
    <p:sldId id="422" r:id="rId21"/>
    <p:sldId id="415" r:id="rId22"/>
    <p:sldId id="408" r:id="rId23"/>
    <p:sldId id="409" r:id="rId24"/>
    <p:sldId id="410" r:id="rId25"/>
    <p:sldId id="411" r:id="rId26"/>
    <p:sldId id="416" r:id="rId27"/>
    <p:sldId id="412" r:id="rId28"/>
    <p:sldId id="413" r:id="rId29"/>
    <p:sldId id="414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Reading Chapter 4  in JDJ --                        	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Writing out the details of the potential from evaluating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906" y="16042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distribution continued --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09115"/>
              </p:ext>
            </p:extLst>
          </p:nvPr>
        </p:nvGraphicFramePr>
        <p:xfrm>
          <a:off x="368567" y="560854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567" y="560854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75081"/>
              </p:ext>
            </p:extLst>
          </p:nvPr>
        </p:nvGraphicFramePr>
        <p:xfrm>
          <a:off x="424831" y="1828800"/>
          <a:ext cx="7212013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86120" imgH="1257120" progId="Equation.DSMT4">
                  <p:embed/>
                </p:oleObj>
              </mc:Choice>
              <mc:Fallback>
                <p:oleObj name="Equation" r:id="rId4" imgW="4686120" imgH="12571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31" y="1828800"/>
                        <a:ext cx="7212013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EEB5B2A-6DBF-48BE-8EC8-A1D604041709}"/>
              </a:ext>
            </a:extLst>
          </p:cNvPr>
          <p:cNvSpPr txBox="1"/>
          <p:nvPr/>
        </p:nvSpPr>
        <p:spPr>
          <a:xfrm>
            <a:off x="3352800" y="2813233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stands for the elementary charge</a:t>
            </a:r>
          </a:p>
          <a:p>
            <a:r>
              <a:rPr lang="en-US" sz="2400" i="1" dirty="0">
                <a:latin typeface="+mj-lt"/>
              </a:rPr>
              <a:t>q=e</a:t>
            </a:r>
            <a:r>
              <a:rPr lang="en-US" sz="2400" dirty="0">
                <a:latin typeface="+mj-lt"/>
              </a:rPr>
              <a:t>=1.602176634x10</a:t>
            </a:r>
            <a:r>
              <a:rPr lang="en-US" sz="2400" baseline="30000" dirty="0">
                <a:latin typeface="+mj-lt"/>
              </a:rPr>
              <a:t>-19</a:t>
            </a:r>
            <a:r>
              <a:rPr lang="en-US" sz="2400" dirty="0">
                <a:latin typeface="+mj-lt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4A2BEF-7645-5C2F-EE11-4AF35748048F}"/>
              </a:ext>
            </a:extLst>
          </p:cNvPr>
          <p:cNvSpPr txBox="1"/>
          <p:nvPr/>
        </p:nvSpPr>
        <p:spPr>
          <a:xfrm>
            <a:off x="304800" y="4440871"/>
            <a:ext cx="83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result is discussed in Jackson’s problem #4.7.  In that example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is approximately 10</a:t>
            </a:r>
            <a:r>
              <a:rPr lang="en-US" sz="2400" baseline="30000" dirty="0">
                <a:latin typeface="+mj-lt"/>
              </a:rPr>
              <a:t>-28</a:t>
            </a:r>
            <a:r>
              <a:rPr lang="en-US" sz="2400" dirty="0">
                <a:latin typeface="+mj-lt"/>
              </a:rPr>
              <a:t> m</a:t>
            </a:r>
            <a:r>
              <a:rPr lang="en-US" sz="2400" baseline="30000" dirty="0">
                <a:latin typeface="+mj-lt"/>
              </a:rPr>
              <a:t>2  </a:t>
            </a:r>
            <a:r>
              <a:rPr lang="en-US" sz="2400" dirty="0">
                <a:latin typeface="+mj-lt"/>
              </a:rPr>
              <a:t>as a result of the internal structure of the nucleus.</a:t>
            </a:r>
          </a:p>
        </p:txBody>
      </p:sp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 -- Notion of multipole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203360" imgH="2590560" progId="Equation.3">
                  <p:embed/>
                </p:oleObj>
              </mc:Choice>
              <mc:Fallback>
                <p:oleObj name="数式" r:id="rId2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71179"/>
              </p:ext>
            </p:extLst>
          </p:nvPr>
        </p:nvGraphicFramePr>
        <p:xfrm>
          <a:off x="1339850" y="1489075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1676160" progId="Equation.DSMT4">
                  <p:embed/>
                </p:oleObj>
              </mc:Choice>
              <mc:Fallback>
                <p:oleObj name="Equation" r:id="rId2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489075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24200" y="4867656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11474"/>
              </p:ext>
            </p:extLst>
          </p:nvPr>
        </p:nvGraphicFramePr>
        <p:xfrm>
          <a:off x="1139825" y="5481638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203040" progId="Equation.DSMT4">
                  <p:embed/>
                </p:oleObj>
              </mc:Choice>
              <mc:Fallback>
                <p:oleObj name="Equation" r:id="rId4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9825" y="5481638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562600" y="4881562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356456"/>
              </p:ext>
            </p:extLst>
          </p:nvPr>
        </p:nvGraphicFramePr>
        <p:xfrm>
          <a:off x="4992688" y="5461000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36480" imgH="177480" progId="Equation.DSMT4">
                  <p:embed/>
                </p:oleObj>
              </mc:Choice>
              <mc:Fallback>
                <p:oleObj name="Equation" r:id="rId6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2688" y="5461000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" y="304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“Justification” of surprising δ-function term in dipole electric field -- Assuming dipole is located at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, we need to need to evaluate the electrostatic field near </a:t>
            </a:r>
            <a:r>
              <a:rPr lang="en-US" sz="2400" i="1" dirty="0">
                <a:latin typeface="+mj-lt"/>
              </a:rPr>
              <a:t>r=0</a:t>
            </a:r>
            <a:r>
              <a:rPr lang="en-US" sz="2400" dirty="0">
                <a:latin typeface="+mj-lt"/>
              </a:rPr>
              <a:t>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9638"/>
              </p:ext>
            </p:extLst>
          </p:nvPr>
        </p:nvGraphicFramePr>
        <p:xfrm>
          <a:off x="1143000" y="1981200"/>
          <a:ext cx="42656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19240" imgH="1117440" progId="Equation.DSMT4">
                  <p:embed/>
                </p:oleObj>
              </mc:Choice>
              <mc:Fallback>
                <p:oleObj name="Equation" r:id="rId2" imgW="20192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43000" y="1981200"/>
                        <a:ext cx="42656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045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63215"/>
              </p:ext>
            </p:extLst>
          </p:nvPr>
        </p:nvGraphicFramePr>
        <p:xfrm>
          <a:off x="152400" y="762000"/>
          <a:ext cx="8810625" cy="532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692080" progId="Equation.DSMT4">
                  <p:embed/>
                </p:oleObj>
              </mc:Choice>
              <mc:Fallback>
                <p:oleObj name="Equation" r:id="rId2" imgW="4457520" imgH="269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762000"/>
                        <a:ext cx="8810625" cy="532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-- amplifying discussion in JDJ:</a:t>
            </a:r>
          </a:p>
        </p:txBody>
      </p:sp>
    </p:spTree>
    <p:extLst>
      <p:ext uri="{BB962C8B-B14F-4D97-AF65-F5344CB8AC3E}">
        <p14:creationId xmlns:p14="http://schemas.microsoft.com/office/powerpoint/2010/main" val="227093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07997"/>
              </p:ext>
            </p:extLst>
          </p:nvPr>
        </p:nvGraphicFramePr>
        <p:xfrm>
          <a:off x="132979" y="1066800"/>
          <a:ext cx="8878042" cy="5132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448240" imgH="3149280" progId="Equation.DSMT4">
                  <p:embed/>
                </p:oleObj>
              </mc:Choice>
              <mc:Fallback>
                <p:oleObj name="Equation" r:id="rId2" imgW="5448240" imgH="3149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979" y="1066800"/>
                        <a:ext cx="8878042" cy="5132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7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continued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924474"/>
              </p:ext>
            </p:extLst>
          </p:nvPr>
        </p:nvGraphicFramePr>
        <p:xfrm>
          <a:off x="457200" y="609600"/>
          <a:ext cx="82296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997000" progId="Equation.DSMT4">
                  <p:embed/>
                </p:oleObj>
              </mc:Choice>
              <mc:Fallback>
                <p:oleObj name="Equation" r:id="rId2" imgW="4495680" imgH="29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609600"/>
                        <a:ext cx="8229600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92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CFB325-F3E5-22EE-347D-3BE8D412C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8888984" cy="518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5181600"/>
            <a:ext cx="8763000" cy="3048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130272"/>
              </p:ext>
            </p:extLst>
          </p:nvPr>
        </p:nvGraphicFramePr>
        <p:xfrm>
          <a:off x="152400" y="1524000"/>
          <a:ext cx="8865566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27120" imgH="736560" progId="Equation.DSMT4">
                  <p:embed/>
                </p:oleObj>
              </mc:Choice>
              <mc:Fallback>
                <p:oleObj name="Equation" r:id="rId2" imgW="3327120" imgH="736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0"/>
                        <a:ext cx="8865566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summary --</a:t>
            </a:r>
          </a:p>
        </p:txBody>
      </p:sp>
    </p:spTree>
    <p:extLst>
      <p:ext uri="{BB962C8B-B14F-4D97-AF65-F5344CB8AC3E}">
        <p14:creationId xmlns:p14="http://schemas.microsoft.com/office/powerpoint/2010/main" val="1611076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51080" imgH="977760" progId="Equation.DSMT4">
                  <p:embed/>
                </p:oleObj>
              </mc:Choice>
              <mc:Fallback>
                <p:oleObj name="Equation" r:id="rId2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19440" imgH="1358640" progId="Equation.DSMT4">
                  <p:embed/>
                </p:oleObj>
              </mc:Choice>
              <mc:Fallback>
                <p:oleObj name="Equation" r:id="rId4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00320" imgH="1054080" progId="Equation.DSMT4">
                  <p:embed/>
                </p:oleObj>
              </mc:Choice>
              <mc:Fallback>
                <p:oleObj name="Equation" r:id="rId6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425650"/>
              </p:ext>
            </p:extLst>
          </p:nvPr>
        </p:nvGraphicFramePr>
        <p:xfrm>
          <a:off x="734218" y="1283860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1218960" progId="Equation.DSMT4">
                  <p:embed/>
                </p:oleObj>
              </mc:Choice>
              <mc:Fallback>
                <p:oleObj name="Equation" r:id="rId2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" y="1283860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93275"/>
              </p:ext>
            </p:extLst>
          </p:nvPr>
        </p:nvGraphicFramePr>
        <p:xfrm>
          <a:off x="785813" y="3962400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901440" progId="Equation.DSMT4">
                  <p:embed/>
                </p:oleObj>
              </mc:Choice>
              <mc:Fallback>
                <p:oleObj name="Equation" r:id="rId4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962400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19360" imgH="2425680" progId="Equation.DSMT4">
                  <p:embed/>
                </p:oleObj>
              </mc:Choice>
              <mc:Fallback>
                <p:oleObj name="Equation" r:id="rId2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35080" imgH="2222280" progId="Equation.DSMT4">
                  <p:embed/>
                </p:oleObj>
              </mc:Choice>
              <mc:Fallback>
                <p:oleObj name="Equation" r:id="rId2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180800" progId="Equation.DSMT4">
                  <p:embed/>
                </p:oleObj>
              </mc:Choice>
              <mc:Fallback>
                <p:oleObj name="Equation" r:id="rId2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203360" imgH="888840" progId="Equation.3">
                  <p:embed/>
                </p:oleObj>
              </mc:Choice>
              <mc:Fallback>
                <p:oleObj name="数式" r:id="rId4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22080" progId="Equation.DSMT4">
                  <p:embed/>
                </p:oleObj>
              </mc:Choice>
              <mc:Fallback>
                <p:oleObj name="Equation" r:id="rId2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047760" imgH="939600" progId="Equation.3">
                  <p:embed/>
                </p:oleObj>
              </mc:Choice>
              <mc:Fallback>
                <p:oleObj name="数式" r:id="rId6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C88ECE-B0FF-41B4-6910-5E2B5798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0"/>
            <a:ext cx="8442005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7111-152B-409E-813A-969184A1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14193-8008-44D8-9D29-81363E2B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53516-A8AF-438E-A6E2-B07D4E31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C893F-B079-1672-E29D-4A6240B4C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286" y="289326"/>
            <a:ext cx="7165428" cy="604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81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Review:  General results for a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analysis of the electrostatic potential due to an isolated charge distribution: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52230"/>
              </p:ext>
            </p:extLst>
          </p:nvPr>
        </p:nvGraphicFramePr>
        <p:xfrm>
          <a:off x="484188" y="1317625"/>
          <a:ext cx="8401050" cy="491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33960" imgH="4051080" progId="Equation.DSMT4">
                  <p:embed/>
                </p:oleObj>
              </mc:Choice>
              <mc:Fallback>
                <p:oleObj name="Equation" r:id="rId2" imgW="6933960" imgH="4051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8" y="1317625"/>
                        <a:ext cx="8401050" cy="491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 rot="-5400000">
            <a:off x="6421005" y="5326495"/>
            <a:ext cx="368300" cy="193270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6248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F1945-DB63-4F75-92EE-46C6ED2B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A1BF2-FA9C-444A-8EA1-766687C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8F1E6-8463-4ABD-88D3-3923ED79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B78BE-4BAE-4584-A1B6-BC1531FF5215}"/>
              </a:ext>
            </a:extLst>
          </p:cNvPr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F5F61FB-C33D-4BF7-A40D-A667E1672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920805"/>
              </p:ext>
            </p:extLst>
          </p:nvPr>
        </p:nvGraphicFramePr>
        <p:xfrm>
          <a:off x="342018" y="1219200"/>
          <a:ext cx="8579934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83200" imgH="3441600" progId="Equation.DSMT4">
                  <p:embed/>
                </p:oleObj>
              </mc:Choice>
              <mc:Fallback>
                <p:oleObj name="Equation" r:id="rId2" imgW="6883200" imgH="3441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18" y="1219200"/>
                        <a:ext cx="8579934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66C522DE-07F3-4807-B191-227294F06E58}"/>
              </a:ext>
            </a:extLst>
          </p:cNvPr>
          <p:cNvSpPr/>
          <p:nvPr/>
        </p:nvSpPr>
        <p:spPr>
          <a:xfrm rot="1999792">
            <a:off x="5562600" y="1680865"/>
            <a:ext cx="838200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974293-FE8A-406E-965C-1BE52BFD8A82}"/>
              </a:ext>
            </a:extLst>
          </p:cNvPr>
          <p:cNvSpPr txBox="1"/>
          <p:nvPr/>
        </p:nvSpPr>
        <p:spPr>
          <a:xfrm>
            <a:off x="5981700" y="805029"/>
            <a:ext cx="3137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Acts like a projection operator</a:t>
            </a:r>
          </a:p>
        </p:txBody>
      </p:sp>
    </p:spTree>
    <p:extLst>
      <p:ext uri="{BB962C8B-B14F-4D97-AF65-F5344CB8AC3E}">
        <p14:creationId xmlns:p14="http://schemas.microsoft.com/office/powerpoint/2010/main" val="305498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B330FC-2B4E-4908-B774-957C417C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2113B8-93F5-44A3-B66D-D87D0270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F438-0C10-4832-803D-7514C94C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DD19A6-AAF6-4C24-AA91-9408C6C39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41114"/>
              </p:ext>
            </p:extLst>
          </p:nvPr>
        </p:nvGraphicFramePr>
        <p:xfrm>
          <a:off x="462844" y="1096286"/>
          <a:ext cx="6880225" cy="425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80767" imgH="4259441" progId="Equation.DSMT4">
                  <p:embed/>
                </p:oleObj>
              </mc:Choice>
              <mc:Fallback>
                <p:oleObj name="Equation" r:id="rId2" imgW="6880767" imgH="425944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2844" y="1096286"/>
                        <a:ext cx="6880225" cy="4259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229262-63E8-4D55-82CA-C12DD255BEFD}"/>
              </a:ext>
            </a:extLst>
          </p:cNvPr>
          <p:cNvSpPr txBox="1"/>
          <p:nvPr/>
        </p:nvSpPr>
        <p:spPr>
          <a:xfrm>
            <a:off x="152400" y="2286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multipole analysis has the following general behavior for </a:t>
            </a:r>
            <a:r>
              <a:rPr lang="en-US" sz="2400" dirty="0" err="1">
                <a:latin typeface="+mj-lt"/>
              </a:rPr>
              <a:t>r</a:t>
            </a:r>
            <a:r>
              <a:rPr lang="en-US" sz="2400" dirty="0" err="1">
                <a:latin typeface="+mj-lt"/>
                <a:sym typeface="Wingdings" panose="05000000000000000000" pitchFamily="2" charset="2"/>
              </a:rPr>
              <a:t>infinity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59C041-3431-4679-87A7-AD1BA3C35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26592"/>
              </p:ext>
            </p:extLst>
          </p:nvPr>
        </p:nvGraphicFramePr>
        <p:xfrm>
          <a:off x="5486400" y="2530475"/>
          <a:ext cx="28785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457200" progId="Equation.DSMT4">
                  <p:embed/>
                </p:oleObj>
              </mc:Choice>
              <mc:Fallback>
                <p:oleObj name="Equation" r:id="rId4" imgW="2158920" imgH="457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2E8EFF-3DAD-4811-BB18-DF7572D2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530475"/>
                        <a:ext cx="28785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B53171-D5D1-4660-9D44-1DF815B48EDA}"/>
              </a:ext>
            </a:extLst>
          </p:cNvPr>
          <p:cNvSpPr txBox="1"/>
          <p:nvPr/>
        </p:nvSpPr>
        <p:spPr>
          <a:xfrm>
            <a:off x="457200" y="5525353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, 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dirty="0">
                <a:latin typeface="+mj-lt"/>
              </a:rPr>
              <a:t>, and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ij</a:t>
            </a:r>
            <a:r>
              <a:rPr lang="en-US" sz="2400" dirty="0">
                <a:latin typeface="+mj-lt"/>
              </a:rPr>
              <a:t>   are linearly proportional to the </a:t>
            </a:r>
            <a:r>
              <a:rPr lang="en-US" sz="2400" i="1" dirty="0" err="1">
                <a:latin typeface="+mj-lt"/>
              </a:rPr>
              <a:t>q</a:t>
            </a:r>
            <a:r>
              <a:rPr lang="en-US" sz="2400" i="1" baseline="-25000" dirty="0" err="1">
                <a:latin typeface="+mj-lt"/>
              </a:rPr>
              <a:t>lm</a:t>
            </a:r>
            <a:r>
              <a:rPr lang="en-US" sz="2400" dirty="0">
                <a:latin typeface="+mj-lt"/>
              </a:rPr>
              <a:t> multipole values.</a:t>
            </a:r>
          </a:p>
        </p:txBody>
      </p:sp>
    </p:spTree>
    <p:extLst>
      <p:ext uri="{BB962C8B-B14F-4D97-AF65-F5344CB8AC3E}">
        <p14:creationId xmlns:p14="http://schemas.microsoft.com/office/powerpoint/2010/main" val="392814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31EB3A-323F-4716-BBA0-996C99E0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456A6-920E-4DF7-92E9-A07EA65A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4D811-361D-406C-A064-D4662C4E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35BD5C-8680-4A73-923C-EF4593F81421}"/>
              </a:ext>
            </a:extLst>
          </p:cNvPr>
          <p:cNvSpPr txBox="1"/>
          <p:nvPr/>
        </p:nvSpPr>
        <p:spPr>
          <a:xfrm>
            <a:off x="301978" y="443306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multipole analysis also can be used to analyze the </a:t>
            </a:r>
            <a:r>
              <a:rPr lang="en-US" sz="2400" dirty="0" err="1">
                <a:latin typeface="+mj-lt"/>
              </a:rPr>
              <a:t>the</a:t>
            </a:r>
            <a:r>
              <a:rPr lang="en-US" sz="2400" dirty="0">
                <a:latin typeface="+mj-lt"/>
              </a:rPr>
              <a:t> electrostatic fields for r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0 as needed in the following example involving </a:t>
            </a:r>
            <a:r>
              <a:rPr lang="en-US" sz="2400" dirty="0">
                <a:latin typeface="+mj-lt"/>
              </a:rPr>
              <a:t>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 nucleus in the field produced by electrons in an atom).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7C6BADC-1C16-4890-836D-865787DD34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03029"/>
              </p:ext>
            </p:extLst>
          </p:nvPr>
        </p:nvGraphicFramePr>
        <p:xfrm>
          <a:off x="457200" y="342900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Down 8">
            <a:extLst>
              <a:ext uri="{FF2B5EF4-FFF2-40B4-BE49-F238E27FC236}">
                <a16:creationId xmlns:a16="http://schemas.microsoft.com/office/drawing/2014/main" id="{AFE3AA36-34DD-4934-BFA1-6FBB207180D3}"/>
              </a:ext>
            </a:extLst>
          </p:cNvPr>
          <p:cNvSpPr/>
          <p:nvPr/>
        </p:nvSpPr>
        <p:spPr>
          <a:xfrm>
            <a:off x="1828800" y="3092097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89D3F5BD-20C4-47B3-A443-4AA41610749E}"/>
              </a:ext>
            </a:extLst>
          </p:cNvPr>
          <p:cNvSpPr/>
          <p:nvPr/>
        </p:nvSpPr>
        <p:spPr>
          <a:xfrm rot="3022110">
            <a:off x="2776713" y="3172698"/>
            <a:ext cx="381000" cy="365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B1517-130C-4224-A73E-5B7EC212CBAB}"/>
              </a:ext>
            </a:extLst>
          </p:cNvPr>
          <p:cNvSpPr txBox="1"/>
          <p:nvPr/>
        </p:nvSpPr>
        <p:spPr>
          <a:xfrm>
            <a:off x="800100" y="2273009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charge density within nucleus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39FEC-70D0-4449-AD9B-C2A7AF998500}"/>
              </a:ext>
            </a:extLst>
          </p:cNvPr>
          <p:cNvSpPr txBox="1"/>
          <p:nvPr/>
        </p:nvSpPr>
        <p:spPr>
          <a:xfrm>
            <a:off x="3229326" y="2799189"/>
            <a:ext cx="33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electrostatic potential due to electrons near the nucleus.</a:t>
            </a:r>
          </a:p>
        </p:txBody>
      </p:sp>
    </p:spTree>
    <p:extLst>
      <p:ext uri="{BB962C8B-B14F-4D97-AF65-F5344CB8AC3E}">
        <p14:creationId xmlns:p14="http://schemas.microsoft.com/office/powerpoint/2010/main" val="1081173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02/01/2023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" y="34290"/>
            <a:ext cx="9113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following results were mentioned on Monday and are presented here with greater detail.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13329</TotalTime>
  <Words>721</Words>
  <Application>Microsoft Office PowerPoint</Application>
  <PresentationFormat>On-screen Show (4:3)</PresentationFormat>
  <Paragraphs>156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751</cp:revision>
  <cp:lastPrinted>2019-02-03T04:53:02Z</cp:lastPrinted>
  <dcterms:created xsi:type="dcterms:W3CDTF">2012-01-10T18:32:24Z</dcterms:created>
  <dcterms:modified xsi:type="dcterms:W3CDTF">2023-01-31T02:45:33Z</dcterms:modified>
</cp:coreProperties>
</file>