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96" r:id="rId2"/>
    <p:sldId id="354" r:id="rId3"/>
    <p:sldId id="429" r:id="rId4"/>
    <p:sldId id="431" r:id="rId5"/>
    <p:sldId id="433" r:id="rId6"/>
    <p:sldId id="393" r:id="rId7"/>
    <p:sldId id="432" r:id="rId8"/>
    <p:sldId id="430" r:id="rId9"/>
    <p:sldId id="428" r:id="rId10"/>
    <p:sldId id="423" r:id="rId11"/>
    <p:sldId id="424" r:id="rId12"/>
    <p:sldId id="425" r:id="rId13"/>
    <p:sldId id="426" r:id="rId14"/>
    <p:sldId id="427" r:id="rId15"/>
    <p:sldId id="399" r:id="rId16"/>
    <p:sldId id="403" r:id="rId17"/>
    <p:sldId id="407" r:id="rId18"/>
    <p:sldId id="418" r:id="rId19"/>
    <p:sldId id="419" r:id="rId20"/>
    <p:sldId id="420" r:id="rId21"/>
    <p:sldId id="421" r:id="rId22"/>
    <p:sldId id="422" r:id="rId23"/>
    <p:sldId id="415" r:id="rId24"/>
    <p:sldId id="408" r:id="rId25"/>
    <p:sldId id="409" r:id="rId26"/>
    <p:sldId id="410" r:id="rId27"/>
    <p:sldId id="411" r:id="rId28"/>
    <p:sldId id="416" r:id="rId29"/>
    <p:sldId id="412" r:id="rId30"/>
    <p:sldId id="413" r:id="rId31"/>
    <p:sldId id="414" r:id="rId3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F00FF"/>
    <a:srgbClr val="FF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1092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284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15.wmf"/><Relationship Id="rId7" Type="http://schemas.openxmlformats.org/officeDocument/2006/relationships/image" Target="../media/image18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6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4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3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7" Type="http://schemas.openxmlformats.org/officeDocument/2006/relationships/image" Target="../media/image47.wmf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oleObject" Target="../embeddings/oleObject45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8229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10: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Reading Chapter 4  in JDJ --                        	Dipolar fields and dielectrics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Electric field due to a dipole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Electric polarization  P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Electric displacement  D and dielectric functions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31EB3A-323F-4716-BBA0-996C99E0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F456A6-920E-4DF7-92E9-A07EA65A1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F4D811-361D-406C-A064-D4662C4E2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35BD5C-8680-4A73-923C-EF4593F81421}"/>
              </a:ext>
            </a:extLst>
          </p:cNvPr>
          <p:cNvSpPr txBox="1"/>
          <p:nvPr/>
        </p:nvSpPr>
        <p:spPr>
          <a:xfrm>
            <a:off x="301978" y="443306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multipole analysis also can be used to analyze the </a:t>
            </a:r>
            <a:r>
              <a:rPr lang="en-US" sz="2400" dirty="0" err="1">
                <a:latin typeface="+mj-lt"/>
              </a:rPr>
              <a:t>the</a:t>
            </a:r>
            <a:r>
              <a:rPr lang="en-US" sz="2400" dirty="0">
                <a:latin typeface="+mj-lt"/>
              </a:rPr>
              <a:t> electrostatic fields for r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0 as needed in the following example involving </a:t>
            </a:r>
            <a:r>
              <a:rPr lang="en-US" sz="2400" dirty="0">
                <a:latin typeface="+mj-lt"/>
              </a:rPr>
              <a:t>a very localized charge density </a:t>
            </a:r>
            <a:r>
              <a:rPr lang="en-US" sz="2400" dirty="0">
                <a:latin typeface="Symbol" pitchFamily="18" charset="2"/>
              </a:rPr>
              <a:t>r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) in a electrostatic field </a:t>
            </a:r>
            <a:r>
              <a:rPr lang="en-US" sz="2400" dirty="0">
                <a:latin typeface="Symbol" pitchFamily="18" charset="2"/>
              </a:rPr>
              <a:t>F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) (such as a nucleus in the field produced by electrons in an atom).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7C6BADC-1C16-4890-836D-865787DD34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03029"/>
              </p:ext>
            </p:extLst>
          </p:nvPr>
        </p:nvGraphicFramePr>
        <p:xfrm>
          <a:off x="457200" y="3429000"/>
          <a:ext cx="7356475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593880" imgH="1218960" progId="Equation.3">
                  <p:embed/>
                </p:oleObj>
              </mc:Choice>
              <mc:Fallback>
                <p:oleObj name="数式" r:id="rId2" imgW="3593880" imgH="121896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429000"/>
                        <a:ext cx="7356475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rrow: Down 8">
            <a:extLst>
              <a:ext uri="{FF2B5EF4-FFF2-40B4-BE49-F238E27FC236}">
                <a16:creationId xmlns:a16="http://schemas.microsoft.com/office/drawing/2014/main" id="{AFE3AA36-34DD-4934-BFA1-6FBB207180D3}"/>
              </a:ext>
            </a:extLst>
          </p:cNvPr>
          <p:cNvSpPr/>
          <p:nvPr/>
        </p:nvSpPr>
        <p:spPr>
          <a:xfrm>
            <a:off x="1828800" y="3092097"/>
            <a:ext cx="381000" cy="365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89D3F5BD-20C4-47B3-A443-4AA41610749E}"/>
              </a:ext>
            </a:extLst>
          </p:cNvPr>
          <p:cNvSpPr/>
          <p:nvPr/>
        </p:nvSpPr>
        <p:spPr>
          <a:xfrm rot="3022110">
            <a:off x="2776713" y="3172698"/>
            <a:ext cx="381000" cy="365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6B1517-130C-4224-A73E-5B7EC212CBAB}"/>
              </a:ext>
            </a:extLst>
          </p:cNvPr>
          <p:cNvSpPr txBox="1"/>
          <p:nvPr/>
        </p:nvSpPr>
        <p:spPr>
          <a:xfrm>
            <a:off x="800100" y="2273009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charge density within nucleus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C39FEC-70D0-4449-AD9B-C2A7AF998500}"/>
              </a:ext>
            </a:extLst>
          </p:cNvPr>
          <p:cNvSpPr txBox="1"/>
          <p:nvPr/>
        </p:nvSpPr>
        <p:spPr>
          <a:xfrm>
            <a:off x="3229326" y="2799189"/>
            <a:ext cx="3323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electrostatic potential due to electrons near the nucleus.</a:t>
            </a:r>
          </a:p>
        </p:txBody>
      </p:sp>
    </p:spTree>
    <p:extLst>
      <p:ext uri="{BB962C8B-B14F-4D97-AF65-F5344CB8AC3E}">
        <p14:creationId xmlns:p14="http://schemas.microsoft.com/office/powerpoint/2010/main" val="1081173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" y="34290"/>
            <a:ext cx="9113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following results were mentioned on Monday and are presented here with greater detail.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048373"/>
              </p:ext>
            </p:extLst>
          </p:nvPr>
        </p:nvGraphicFramePr>
        <p:xfrm>
          <a:off x="579438" y="838200"/>
          <a:ext cx="8183562" cy="326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4622760" imgH="1841400" progId="Equation.3">
                  <p:embed/>
                </p:oleObj>
              </mc:Choice>
              <mc:Fallback>
                <p:oleObj name="数式" r:id="rId2" imgW="4622760" imgH="18414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838200"/>
                        <a:ext cx="8183562" cy="326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983950"/>
              </p:ext>
            </p:extLst>
          </p:nvPr>
        </p:nvGraphicFramePr>
        <p:xfrm>
          <a:off x="1104106" y="4343400"/>
          <a:ext cx="6935787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695400" imgH="444240" progId="Equation.3">
                  <p:embed/>
                </p:oleObj>
              </mc:Choice>
              <mc:Fallback>
                <p:oleObj name="数式" r:id="rId4" imgW="3695400" imgH="44424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106" y="4343400"/>
                        <a:ext cx="6935787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397472"/>
              </p:ext>
            </p:extLst>
          </p:nvPr>
        </p:nvGraphicFramePr>
        <p:xfrm>
          <a:off x="423863" y="5157788"/>
          <a:ext cx="8296275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4419360" imgH="469800" progId="Equation.3">
                  <p:embed/>
                </p:oleObj>
              </mc:Choice>
              <mc:Fallback>
                <p:oleObj name="数式" r:id="rId6" imgW="4419360" imgH="4698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5157788"/>
                        <a:ext cx="8296275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7967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048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Writing out the details of the potential from evaluating integrals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856166"/>
              </p:ext>
            </p:extLst>
          </p:nvPr>
        </p:nvGraphicFramePr>
        <p:xfrm>
          <a:off x="285750" y="981075"/>
          <a:ext cx="8294688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4419360" imgH="1015920" progId="Equation.3">
                  <p:embed/>
                </p:oleObj>
              </mc:Choice>
              <mc:Fallback>
                <p:oleObj name="数式" r:id="rId2" imgW="4419360" imgH="101592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981075"/>
                        <a:ext cx="8294688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63029"/>
              </p:ext>
            </p:extLst>
          </p:nvPr>
        </p:nvGraphicFramePr>
        <p:xfrm>
          <a:off x="357188" y="3048000"/>
          <a:ext cx="56007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84400" imgH="685800" progId="Equation.DSMT4">
                  <p:embed/>
                </p:oleObj>
              </mc:Choice>
              <mc:Fallback>
                <p:oleObj name="Equation" r:id="rId4" imgW="2984400" imgH="685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3048000"/>
                        <a:ext cx="56007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824792"/>
              </p:ext>
            </p:extLst>
          </p:nvPr>
        </p:nvGraphicFramePr>
        <p:xfrm>
          <a:off x="577850" y="4575175"/>
          <a:ext cx="5481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2920680" imgH="685800" progId="Equation.3">
                  <p:embed/>
                </p:oleObj>
              </mc:Choice>
              <mc:Fallback>
                <p:oleObj name="数式" r:id="rId6" imgW="2920680" imgH="6858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4575175"/>
                        <a:ext cx="54816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569011"/>
              </p:ext>
            </p:extLst>
          </p:nvPr>
        </p:nvGraphicFramePr>
        <p:xfrm>
          <a:off x="5486400" y="3378199"/>
          <a:ext cx="3396060" cy="849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539800" imgH="634680" progId="Equation.DSMT4">
                  <p:embed/>
                </p:oleObj>
              </mc:Choice>
              <mc:Fallback>
                <p:oleObj name="Equation" r:id="rId8" imgW="2539800" imgH="6346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86400" y="3378199"/>
                        <a:ext cx="3396060" cy="8490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6540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 continued --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131089"/>
              </p:ext>
            </p:extLst>
          </p:nvPr>
        </p:nvGraphicFramePr>
        <p:xfrm>
          <a:off x="489069" y="822622"/>
          <a:ext cx="5481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920680" imgH="685800" progId="Equation.3">
                  <p:embed/>
                </p:oleObj>
              </mc:Choice>
              <mc:Fallback>
                <p:oleObj name="数式" r:id="rId2" imgW="2920680" imgH="6858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069" y="822622"/>
                        <a:ext cx="54816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3838"/>
              </p:ext>
            </p:extLst>
          </p:nvPr>
        </p:nvGraphicFramePr>
        <p:xfrm>
          <a:off x="549275" y="2254646"/>
          <a:ext cx="6003925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933640" imgH="685800" progId="Equation.3">
                  <p:embed/>
                </p:oleObj>
              </mc:Choice>
              <mc:Fallback>
                <p:oleObj name="数式" r:id="rId4" imgW="2933640" imgH="68580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254646"/>
                        <a:ext cx="6003925" cy="140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637809"/>
              </p:ext>
            </p:extLst>
          </p:nvPr>
        </p:nvGraphicFramePr>
        <p:xfrm>
          <a:off x="656214" y="3740943"/>
          <a:ext cx="5243512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2793960" imgH="1168200" progId="Equation.3">
                  <p:embed/>
                </p:oleObj>
              </mc:Choice>
              <mc:Fallback>
                <p:oleObj name="数式" r:id="rId6" imgW="2793960" imgH="116820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214" y="3740943"/>
                        <a:ext cx="5243512" cy="220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83251"/>
              </p:ext>
            </p:extLst>
          </p:nvPr>
        </p:nvGraphicFramePr>
        <p:xfrm>
          <a:off x="4267200" y="2835274"/>
          <a:ext cx="4293610" cy="1031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543120" imgH="850680" progId="Equation.DSMT4">
                  <p:embed/>
                </p:oleObj>
              </mc:Choice>
              <mc:Fallback>
                <p:oleObj name="Equation" r:id="rId8" imgW="3543120" imgH="8506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267200" y="2835274"/>
                        <a:ext cx="4293610" cy="1031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8368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8906" y="16042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multipole distribution continued --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309115"/>
              </p:ext>
            </p:extLst>
          </p:nvPr>
        </p:nvGraphicFramePr>
        <p:xfrm>
          <a:off x="368567" y="560854"/>
          <a:ext cx="8343900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76640" imgH="711000" progId="Equation.DSMT4">
                  <p:embed/>
                </p:oleObj>
              </mc:Choice>
              <mc:Fallback>
                <p:oleObj name="Equation" r:id="rId2" imgW="4076640" imgH="7110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567" y="560854"/>
                        <a:ext cx="8343900" cy="145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175081"/>
              </p:ext>
            </p:extLst>
          </p:nvPr>
        </p:nvGraphicFramePr>
        <p:xfrm>
          <a:off x="424831" y="1828800"/>
          <a:ext cx="7212013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86120" imgH="1257120" progId="Equation.DSMT4">
                  <p:embed/>
                </p:oleObj>
              </mc:Choice>
              <mc:Fallback>
                <p:oleObj name="Equation" r:id="rId4" imgW="4686120" imgH="12571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831" y="1828800"/>
                        <a:ext cx="7212013" cy="193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EEB5B2A-6DBF-48BE-8EC8-A1D604041709}"/>
              </a:ext>
            </a:extLst>
          </p:cNvPr>
          <p:cNvSpPr txBox="1"/>
          <p:nvPr/>
        </p:nvSpPr>
        <p:spPr>
          <a:xfrm>
            <a:off x="3352800" y="2813233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Here </a:t>
            </a:r>
            <a:r>
              <a:rPr lang="en-US" sz="2400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 stands for the elementary charge</a:t>
            </a:r>
          </a:p>
          <a:p>
            <a:r>
              <a:rPr lang="en-US" sz="2400" i="1" dirty="0">
                <a:latin typeface="+mj-lt"/>
              </a:rPr>
              <a:t>q=e</a:t>
            </a:r>
            <a:r>
              <a:rPr lang="en-US" sz="2400" dirty="0">
                <a:latin typeface="+mj-lt"/>
              </a:rPr>
              <a:t>=1.602176634x10</a:t>
            </a:r>
            <a:r>
              <a:rPr lang="en-US" sz="2400" baseline="30000" dirty="0">
                <a:latin typeface="+mj-lt"/>
              </a:rPr>
              <a:t>-19</a:t>
            </a:r>
            <a:r>
              <a:rPr lang="en-US" sz="2400" dirty="0">
                <a:latin typeface="+mj-lt"/>
              </a:rPr>
              <a:t>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4A2BEF-7645-5C2F-EE11-4AF35748048F}"/>
              </a:ext>
            </a:extLst>
          </p:cNvPr>
          <p:cNvSpPr txBox="1"/>
          <p:nvPr/>
        </p:nvSpPr>
        <p:spPr>
          <a:xfrm>
            <a:off x="304800" y="4440871"/>
            <a:ext cx="8343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This result is discussed in Jackson’s problem #4.7.  In that example </a:t>
            </a:r>
            <a:r>
              <a:rPr lang="en-US" sz="2400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 is approximately 10</a:t>
            </a:r>
            <a:r>
              <a:rPr lang="en-US" sz="2400" baseline="30000" dirty="0">
                <a:latin typeface="+mj-lt"/>
              </a:rPr>
              <a:t>-28</a:t>
            </a:r>
            <a:r>
              <a:rPr lang="en-US" sz="2400" dirty="0">
                <a:latin typeface="+mj-lt"/>
              </a:rPr>
              <a:t> m</a:t>
            </a:r>
            <a:r>
              <a:rPr lang="en-US" sz="2400" baseline="30000" dirty="0">
                <a:latin typeface="+mj-lt"/>
              </a:rPr>
              <a:t>2  </a:t>
            </a:r>
            <a:r>
              <a:rPr lang="en-US" sz="2400" dirty="0">
                <a:latin typeface="+mj-lt"/>
              </a:rPr>
              <a:t>as a result of the internal structure of the nucleus.</a:t>
            </a:r>
          </a:p>
        </p:txBody>
      </p:sp>
    </p:spTree>
    <p:extLst>
      <p:ext uri="{BB962C8B-B14F-4D97-AF65-F5344CB8AC3E}">
        <p14:creationId xmlns:p14="http://schemas.microsoft.com/office/powerpoint/2010/main" val="3896052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 -- Notion of multipole moment: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551415"/>
              </p:ext>
            </p:extLst>
          </p:nvPr>
        </p:nvGraphicFramePr>
        <p:xfrm>
          <a:off x="1027112" y="1074737"/>
          <a:ext cx="7888288" cy="486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4203360" imgH="2590560" progId="Equation.3">
                  <p:embed/>
                </p:oleObj>
              </mc:Choice>
              <mc:Fallback>
                <p:oleObj name="数式" r:id="rId2" imgW="4203360" imgH="259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2" y="1074737"/>
                        <a:ext cx="7888288" cy="486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9781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762786"/>
              </p:ext>
            </p:extLst>
          </p:nvPr>
        </p:nvGraphicFramePr>
        <p:xfrm>
          <a:off x="936625" y="1368425"/>
          <a:ext cx="6888163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65280" imgH="2082600" progId="Equation.3">
                  <p:embed/>
                </p:oleObj>
              </mc:Choice>
              <mc:Fallback>
                <p:oleObj name="数式" r:id="rId2" imgW="3365280" imgH="20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368425"/>
                        <a:ext cx="6888163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General form of electrostatic potential in terms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moments:</a:t>
            </a:r>
          </a:p>
        </p:txBody>
      </p:sp>
    </p:spTree>
    <p:extLst>
      <p:ext uri="{BB962C8B-B14F-4D97-AF65-F5344CB8AC3E}">
        <p14:creationId xmlns:p14="http://schemas.microsoft.com/office/powerpoint/2010/main" val="3911550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871179"/>
              </p:ext>
            </p:extLst>
          </p:nvPr>
        </p:nvGraphicFramePr>
        <p:xfrm>
          <a:off x="1339850" y="1489075"/>
          <a:ext cx="5538788" cy="344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05040" imgH="1676160" progId="Equation.DSMT4">
                  <p:embed/>
                </p:oleObj>
              </mc:Choice>
              <mc:Fallback>
                <p:oleObj name="Equation" r:id="rId2" imgW="2705040" imgH="1676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1489075"/>
                        <a:ext cx="5538788" cy="344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Focus on dipolar contributions:</a:t>
            </a:r>
          </a:p>
        </p:txBody>
      </p:sp>
      <p:sp>
        <p:nvSpPr>
          <p:cNvPr id="8" name="Up Arrow 7"/>
          <p:cNvSpPr/>
          <p:nvPr/>
        </p:nvSpPr>
        <p:spPr>
          <a:xfrm>
            <a:off x="3124200" y="4867656"/>
            <a:ext cx="533400" cy="3810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47800" y="5499398"/>
            <a:ext cx="3048000" cy="749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+mj-lt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511474"/>
              </p:ext>
            </p:extLst>
          </p:nvPr>
        </p:nvGraphicFramePr>
        <p:xfrm>
          <a:off x="1139825" y="5481638"/>
          <a:ext cx="339248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12800" imgH="203040" progId="Equation.DSMT4">
                  <p:embed/>
                </p:oleObj>
              </mc:Choice>
              <mc:Fallback>
                <p:oleObj name="Equation" r:id="rId4" imgW="1612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39825" y="5481638"/>
                        <a:ext cx="3392488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Up Arrow 11"/>
          <p:cNvSpPr/>
          <p:nvPr/>
        </p:nvSpPr>
        <p:spPr>
          <a:xfrm>
            <a:off x="5562600" y="4881562"/>
            <a:ext cx="533400" cy="3810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356456"/>
              </p:ext>
            </p:extLst>
          </p:nvPr>
        </p:nvGraphicFramePr>
        <p:xfrm>
          <a:off x="4992688" y="5461000"/>
          <a:ext cx="32321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36480" imgH="177480" progId="Equation.DSMT4">
                  <p:embed/>
                </p:oleObj>
              </mc:Choice>
              <mc:Fallback>
                <p:oleObj name="Equation" r:id="rId6" imgW="153648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92688" y="5461000"/>
                        <a:ext cx="3232150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6884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536" y="3048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“Justification” of surprising δ-function term in dipole electric field -- Assuming dipole is located at </a:t>
            </a:r>
            <a:r>
              <a:rPr lang="en-US" sz="2400" i="1" dirty="0">
                <a:latin typeface="+mj-lt"/>
              </a:rPr>
              <a:t>r=0</a:t>
            </a:r>
            <a:r>
              <a:rPr lang="en-US" sz="2400" dirty="0">
                <a:latin typeface="+mj-lt"/>
              </a:rPr>
              <a:t>, we need to need to evaluate the electrostatic field near </a:t>
            </a:r>
            <a:r>
              <a:rPr lang="en-US" sz="2400" i="1" dirty="0">
                <a:latin typeface="+mj-lt"/>
              </a:rPr>
              <a:t>r=0</a:t>
            </a:r>
            <a:r>
              <a:rPr lang="en-US" sz="2400" dirty="0">
                <a:latin typeface="+mj-lt"/>
              </a:rPr>
              <a:t>: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9638"/>
              </p:ext>
            </p:extLst>
          </p:nvPr>
        </p:nvGraphicFramePr>
        <p:xfrm>
          <a:off x="1143000" y="1981200"/>
          <a:ext cx="4265613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19240" imgH="1117440" progId="Equation.DSMT4">
                  <p:embed/>
                </p:oleObj>
              </mc:Choice>
              <mc:Fallback>
                <p:oleObj name="Equation" r:id="rId2" imgW="201924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43000" y="1981200"/>
                        <a:ext cx="4265613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3045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563215"/>
              </p:ext>
            </p:extLst>
          </p:nvPr>
        </p:nvGraphicFramePr>
        <p:xfrm>
          <a:off x="152400" y="762000"/>
          <a:ext cx="8810625" cy="532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57520" imgH="2692080" progId="Equation.DSMT4">
                  <p:embed/>
                </p:oleObj>
              </mc:Choice>
              <mc:Fallback>
                <p:oleObj name="Equation" r:id="rId2" imgW="4457520" imgH="269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2400" y="762000"/>
                        <a:ext cx="8810625" cy="532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2286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 -- amplifying discussion in JDJ:</a:t>
            </a:r>
          </a:p>
        </p:txBody>
      </p:sp>
    </p:spTree>
    <p:extLst>
      <p:ext uri="{BB962C8B-B14F-4D97-AF65-F5344CB8AC3E}">
        <p14:creationId xmlns:p14="http://schemas.microsoft.com/office/powerpoint/2010/main" val="2270937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3CFB325-F3E5-22EE-347D-3BE8D412C3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685800"/>
            <a:ext cx="8888984" cy="51816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81000" y="5181600"/>
            <a:ext cx="8763000" cy="304800"/>
          </a:xfrm>
          <a:prstGeom prst="roundRect">
            <a:avLst/>
          </a:prstGeom>
          <a:solidFill>
            <a:srgbClr val="DA32AA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407997"/>
              </p:ext>
            </p:extLst>
          </p:nvPr>
        </p:nvGraphicFramePr>
        <p:xfrm>
          <a:off x="132979" y="1066800"/>
          <a:ext cx="8878042" cy="5132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448240" imgH="3149280" progId="Equation.DSMT4">
                  <p:embed/>
                </p:oleObj>
              </mc:Choice>
              <mc:Fallback>
                <p:oleObj name="Equation" r:id="rId2" imgW="5448240" imgH="3149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2979" y="1066800"/>
                        <a:ext cx="8878042" cy="51320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10677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 continued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924474"/>
              </p:ext>
            </p:extLst>
          </p:nvPr>
        </p:nvGraphicFramePr>
        <p:xfrm>
          <a:off x="457200" y="609600"/>
          <a:ext cx="822960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95680" imgH="2997000" progId="Equation.DSMT4">
                  <p:embed/>
                </p:oleObj>
              </mc:Choice>
              <mc:Fallback>
                <p:oleObj name="Equation" r:id="rId2" imgW="4495680" imgH="299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7200" y="609600"/>
                        <a:ext cx="8229600" cy="548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69239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130272"/>
              </p:ext>
            </p:extLst>
          </p:nvPr>
        </p:nvGraphicFramePr>
        <p:xfrm>
          <a:off x="152400" y="1524000"/>
          <a:ext cx="8865566" cy="196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27120" imgH="736560" progId="Equation.DSMT4">
                  <p:embed/>
                </p:oleObj>
              </mc:Choice>
              <mc:Fallback>
                <p:oleObj name="Equation" r:id="rId2" imgW="3327120" imgH="7365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0"/>
                        <a:ext cx="8865566" cy="196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summary --</a:t>
            </a:r>
          </a:p>
        </p:txBody>
      </p:sp>
    </p:spTree>
    <p:extLst>
      <p:ext uri="{BB962C8B-B14F-4D97-AF65-F5344CB8AC3E}">
        <p14:creationId xmlns:p14="http://schemas.microsoft.com/office/powerpoint/2010/main" val="16110765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 rot="19154300">
            <a:off x="1276569" y="2544038"/>
            <a:ext cx="494861" cy="823259"/>
          </a:xfrm>
          <a:prstGeom prst="cloudCallout">
            <a:avLst>
              <a:gd name="adj1" fmla="val -14405"/>
              <a:gd name="adj2" fmla="val 18228"/>
            </a:avLst>
          </a:prstGeom>
          <a:gradFill>
            <a:gsLst>
              <a:gs pos="96000">
                <a:srgbClr val="00B0F0"/>
              </a:gs>
              <a:gs pos="0">
                <a:srgbClr val="DA32AA">
                  <a:alpha val="66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990600" y="2425919"/>
            <a:ext cx="1003081" cy="1003081"/>
          </a:xfrm>
          <a:prstGeom prst="ellipse">
            <a:avLst/>
          </a:prstGeom>
          <a:gradFill flip="none" rotWithShape="1">
            <a:gsLst>
              <a:gs pos="96000">
                <a:schemeClr val="bg1">
                  <a:lumMod val="65000"/>
                  <a:alpha val="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key argument: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33400" y="1371600"/>
            <a:ext cx="0" cy="20574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33400" y="3406665"/>
            <a:ext cx="2120462" cy="4466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33399" y="3406665"/>
            <a:ext cx="533400" cy="55573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33399" y="2895599"/>
            <a:ext cx="1060232" cy="495278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93631" y="2558584"/>
            <a:ext cx="55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8" name="Straight Arrow Connector 17"/>
          <p:cNvCxnSpPr>
            <a:endCxn id="19" idx="1"/>
          </p:cNvCxnSpPr>
          <p:nvPr/>
        </p:nvCxnSpPr>
        <p:spPr>
          <a:xfrm flipV="1">
            <a:off x="533399" y="1662525"/>
            <a:ext cx="587779" cy="174414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21178" y="1431692"/>
            <a:ext cx="55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624881" y="1320285"/>
            <a:ext cx="933278" cy="933278"/>
          </a:xfrm>
          <a:prstGeom prst="ellipse">
            <a:avLst/>
          </a:prstGeom>
          <a:gradFill flip="none" rotWithShape="1">
            <a:gsLst>
              <a:gs pos="96000">
                <a:schemeClr val="bg1">
                  <a:lumMod val="65000"/>
                  <a:alpha val="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081692" y="3764178"/>
            <a:ext cx="326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45178" y="3195935"/>
            <a:ext cx="326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838200"/>
            <a:ext cx="326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913186"/>
              </p:ext>
            </p:extLst>
          </p:nvPr>
        </p:nvGraphicFramePr>
        <p:xfrm>
          <a:off x="1904415" y="861973"/>
          <a:ext cx="6086475" cy="146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51080" imgH="977760" progId="Equation.DSMT4">
                  <p:embed/>
                </p:oleObj>
              </mc:Choice>
              <mc:Fallback>
                <p:oleObj name="Equation" r:id="rId2" imgW="405108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04415" y="861973"/>
                        <a:ext cx="6086475" cy="146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56649"/>
              </p:ext>
            </p:extLst>
          </p:nvPr>
        </p:nvGraphicFramePr>
        <p:xfrm>
          <a:off x="3249613" y="2558584"/>
          <a:ext cx="5437187" cy="204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19440" imgH="1358640" progId="Equation.DSMT4">
                  <p:embed/>
                </p:oleObj>
              </mc:Choice>
              <mc:Fallback>
                <p:oleObj name="Equation" r:id="rId4" imgW="3619440" imgH="1358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49613" y="2558584"/>
                        <a:ext cx="5437187" cy="204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780571"/>
              </p:ext>
            </p:extLst>
          </p:nvPr>
        </p:nvGraphicFramePr>
        <p:xfrm>
          <a:off x="853564" y="4809546"/>
          <a:ext cx="5943600" cy="156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000320" imgH="1054080" progId="Equation.DSMT4">
                  <p:embed/>
                </p:oleObj>
              </mc:Choice>
              <mc:Fallback>
                <p:oleObj name="Equation" r:id="rId6" imgW="4000320" imgH="1054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564" y="4809546"/>
                        <a:ext cx="5943600" cy="156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62716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Coarse grain representation of macroscopic distribution of dipoles: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425650"/>
              </p:ext>
            </p:extLst>
          </p:nvPr>
        </p:nvGraphicFramePr>
        <p:xfrm>
          <a:off x="734218" y="1283860"/>
          <a:ext cx="6938963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90840" imgH="1218960" progId="Equation.DSMT4">
                  <p:embed/>
                </p:oleObj>
              </mc:Choice>
              <mc:Fallback>
                <p:oleObj name="Equation" r:id="rId2" imgW="3390840" imgH="1218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218" y="1283860"/>
                        <a:ext cx="6938963" cy="250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93275"/>
              </p:ext>
            </p:extLst>
          </p:nvPr>
        </p:nvGraphicFramePr>
        <p:xfrm>
          <a:off x="785813" y="3962400"/>
          <a:ext cx="6835775" cy="184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40080" imgH="901440" progId="Equation.DSMT4">
                  <p:embed/>
                </p:oleObj>
              </mc:Choice>
              <mc:Fallback>
                <p:oleObj name="Equation" r:id="rId4" imgW="3340080" imgH="901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3962400"/>
                        <a:ext cx="6835775" cy="184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61668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228119"/>
              </p:ext>
            </p:extLst>
          </p:nvPr>
        </p:nvGraphicFramePr>
        <p:xfrm>
          <a:off x="129320" y="1313352"/>
          <a:ext cx="9043988" cy="497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19360" imgH="2425680" progId="Equation.DSMT4">
                  <p:embed/>
                </p:oleObj>
              </mc:Choice>
              <mc:Fallback>
                <p:oleObj name="Equation" r:id="rId2" imgW="4419360" imgH="24256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20" y="1313352"/>
                        <a:ext cx="9043988" cy="497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Coarse grain representation of macroscopic distribution of dipoles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41019206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921122"/>
              </p:ext>
            </p:extLst>
          </p:nvPr>
        </p:nvGraphicFramePr>
        <p:xfrm>
          <a:off x="512763" y="1573213"/>
          <a:ext cx="7845425" cy="455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35080" imgH="2222280" progId="Equation.DSMT4">
                  <p:embed/>
                </p:oleObj>
              </mc:Choice>
              <mc:Fallback>
                <p:oleObj name="Equation" r:id="rId2" imgW="3835080" imgH="222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1573213"/>
                        <a:ext cx="7845425" cy="455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Coarse grain representation of macroscopic distribution of dipoles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11458869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Coarse grain representation of macroscopic distribution of dipoles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33258"/>
              </p:ext>
            </p:extLst>
          </p:nvPr>
        </p:nvGraphicFramePr>
        <p:xfrm>
          <a:off x="163513" y="1250950"/>
          <a:ext cx="8807450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05240" imgH="1180800" progId="Equation.DSMT4">
                  <p:embed/>
                </p:oleObj>
              </mc:Choice>
              <mc:Fallback>
                <p:oleObj name="Equation" r:id="rId2" imgW="4305240" imgH="1180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1250950"/>
                        <a:ext cx="8807450" cy="242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40386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dielectric materials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565779"/>
              </p:ext>
            </p:extLst>
          </p:nvPr>
        </p:nvGraphicFramePr>
        <p:xfrm>
          <a:off x="381000" y="4572000"/>
          <a:ext cx="8602663" cy="182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4203360" imgH="888840" progId="Equation.3">
                  <p:embed/>
                </p:oleObj>
              </mc:Choice>
              <mc:Fallback>
                <p:oleObj name="数式" r:id="rId4" imgW="420336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0"/>
                        <a:ext cx="8602663" cy="182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14068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1526630"/>
            <a:ext cx="3070334" cy="2728639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68512" y="1526629"/>
            <a:ext cx="3046688" cy="2728639"/>
          </a:xfrm>
          <a:prstGeom prst="rect">
            <a:avLst/>
          </a:prstGeom>
          <a:solidFill>
            <a:srgbClr val="FF00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600" y="1526629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2085" y="1524000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2700000" flipV="1">
            <a:off x="1981317" y="2149406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006893" y="1904482"/>
            <a:ext cx="514892" cy="83542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2700000" flipV="1">
            <a:off x="1972059" y="3288624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32187" y="2946678"/>
            <a:ext cx="806613" cy="13682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708229"/>
              </p:ext>
            </p:extLst>
          </p:nvPr>
        </p:nvGraphicFramePr>
        <p:xfrm>
          <a:off x="7421615" y="1888902"/>
          <a:ext cx="1499701" cy="918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15920" imgH="622080" progId="Equation.DSMT4">
                  <p:embed/>
                </p:oleObj>
              </mc:Choice>
              <mc:Fallback>
                <p:oleObj name="Equation" r:id="rId2" imgW="10159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421615" y="1888902"/>
                        <a:ext cx="1499701" cy="9185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053456" y="315072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1</a:t>
            </a:r>
            <a:endParaRPr lang="en-US" sz="24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4398" y="346356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3600" y="28836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95600" y="29598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832187" y="2949306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638800" y="2959870"/>
            <a:ext cx="0" cy="12953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133600" y="17406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895600" y="18168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981200" y="19692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1</a:t>
            </a:r>
            <a:endParaRPr lang="en-US" sz="2400" b="1" dirty="0">
              <a:latin typeface="+mj-lt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5033198" y="1841418"/>
            <a:ext cx="488587" cy="656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560090" y="1903172"/>
            <a:ext cx="0" cy="81463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00600" y="21216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979055"/>
              </p:ext>
            </p:extLst>
          </p:nvPr>
        </p:nvGraphicFramePr>
        <p:xfrm>
          <a:off x="1904999" y="4870507"/>
          <a:ext cx="3616785" cy="1406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14600" imgH="977760" progId="Equation.DSMT4">
                  <p:embed/>
                </p:oleObj>
              </mc:Choice>
              <mc:Fallback>
                <p:oleObj name="Equation" r:id="rId4" imgW="251460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4999" y="4870507"/>
                        <a:ext cx="3616785" cy="1406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762000" y="4391087"/>
            <a:ext cx="4650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isotropic dielectrics:</a:t>
            </a:r>
          </a:p>
        </p:txBody>
      </p:sp>
    </p:spTree>
    <p:extLst>
      <p:ext uri="{BB962C8B-B14F-4D97-AF65-F5344CB8AC3E}">
        <p14:creationId xmlns:p14="http://schemas.microsoft.com/office/powerpoint/2010/main" val="13955940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3048000" y="2362200"/>
            <a:ext cx="2438400" cy="2438400"/>
          </a:xfrm>
          <a:prstGeom prst="ellipse">
            <a:avLst/>
          </a:prstGeom>
          <a:solidFill>
            <a:srgbClr val="DA32AA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657600" y="2438400"/>
            <a:ext cx="609600" cy="114300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81400" y="287274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38600" y="39471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5000" y="40995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e</a:t>
            </a:r>
            <a:r>
              <a:rPr lang="en-US" sz="2400" i="1" baseline="-25000" dirty="0">
                <a:latin typeface="Symbol" pitchFamily="18" charset="2"/>
              </a:rPr>
              <a:t>0</a:t>
            </a:r>
            <a:endParaRPr lang="en-US" sz="2400" i="1" dirty="0">
              <a:latin typeface="Symbol" pitchFamily="18" charset="2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57200" y="3581400"/>
            <a:ext cx="7848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05800" y="33528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086600" y="17526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086600" y="19050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086600" y="20574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86600" y="22098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086600" y="23622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43800" y="2438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267200" y="2872740"/>
            <a:ext cx="762000" cy="7086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43400" y="2814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0" y="31242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q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678027"/>
              </p:ext>
            </p:extLst>
          </p:nvPr>
        </p:nvGraphicFramePr>
        <p:xfrm>
          <a:off x="304800" y="5068887"/>
          <a:ext cx="4211637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057400" imgH="685800" progId="Equation.3">
                  <p:embed/>
                </p:oleObj>
              </mc:Choice>
              <mc:Fallback>
                <p:oleObj name="数式" r:id="rId2" imgW="2057400" imgH="685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068887"/>
                        <a:ext cx="4211637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458699"/>
              </p:ext>
            </p:extLst>
          </p:nvPr>
        </p:nvGraphicFramePr>
        <p:xfrm>
          <a:off x="4648200" y="4884737"/>
          <a:ext cx="4289425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095200" imgH="812520" progId="Equation.3">
                  <p:embed/>
                </p:oleObj>
              </mc:Choice>
              <mc:Fallback>
                <p:oleObj name="数式" r:id="rId4" imgW="2095200" imgH="81252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884737"/>
                        <a:ext cx="4289425" cy="166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5917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4B2C6C-02D7-46B5-BDF4-0411CC8F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19CD8-2818-4591-8C9F-8414EB65A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795C40-5AF9-4095-BAE8-14F103429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FAE259-4ABF-E305-3533-1553899C043E}"/>
              </a:ext>
            </a:extLst>
          </p:cNvPr>
          <p:cNvSpPr txBox="1"/>
          <p:nvPr/>
        </p:nvSpPr>
        <p:spPr>
          <a:xfrm>
            <a:off x="304800" y="48006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Note that this problem is different from the one posted in the earlier version of these notes.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950E50-4327-6460-1C44-8D80A47E74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82" y="475824"/>
            <a:ext cx="8996636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9599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82390"/>
              </p:ext>
            </p:extLst>
          </p:nvPr>
        </p:nvGraphicFramePr>
        <p:xfrm>
          <a:off x="4621213" y="1214438"/>
          <a:ext cx="4497387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197080" imgH="1041120" progId="Equation.3">
                  <p:embed/>
                </p:oleObj>
              </mc:Choice>
              <mc:Fallback>
                <p:oleObj name="数式" r:id="rId2" imgW="2197080" imgH="104112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213" y="1214438"/>
                        <a:ext cx="4497387" cy="213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455875"/>
              </p:ext>
            </p:extLst>
          </p:nvPr>
        </p:nvGraphicFramePr>
        <p:xfrm>
          <a:off x="285750" y="1447800"/>
          <a:ext cx="4133850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019240" imgH="888840" progId="Equation.3">
                  <p:embed/>
                </p:oleObj>
              </mc:Choice>
              <mc:Fallback>
                <p:oleObj name="数式" r:id="rId4" imgW="201924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447800"/>
                        <a:ext cx="4133850" cy="182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362595"/>
              </p:ext>
            </p:extLst>
          </p:nvPr>
        </p:nvGraphicFramePr>
        <p:xfrm>
          <a:off x="862013" y="3733800"/>
          <a:ext cx="6240462" cy="192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3047760" imgH="939600" progId="Equation.3">
                  <p:embed/>
                </p:oleObj>
              </mc:Choice>
              <mc:Fallback>
                <p:oleObj name="数式" r:id="rId6" imgW="3047760" imgH="939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3" y="3733800"/>
                        <a:ext cx="6240462" cy="192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62476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  -- continued: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758506"/>
              </p:ext>
            </p:extLst>
          </p:nvPr>
        </p:nvGraphicFramePr>
        <p:xfrm>
          <a:off x="1524000" y="1288197"/>
          <a:ext cx="49149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400120" imgH="990360" progId="Equation.3">
                  <p:embed/>
                </p:oleObj>
              </mc:Choice>
              <mc:Fallback>
                <p:oleObj name="数式" r:id="rId2" imgW="240012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88197"/>
                        <a:ext cx="491490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2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856488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 rot="10800000">
            <a:off x="1" y="4340666"/>
            <a:ext cx="553998" cy="121283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2400" b="1" i="1" dirty="0">
                <a:latin typeface="Symbol" panose="05050102010706020507" pitchFamily="18" charset="2"/>
              </a:rPr>
              <a:t>F</a:t>
            </a:r>
            <a:r>
              <a:rPr lang="en-US" sz="2400" b="1" i="1" dirty="0"/>
              <a:t>(</a:t>
            </a:r>
            <a:r>
              <a:rPr lang="en-US" sz="2400" b="1" i="1" dirty="0" err="1"/>
              <a:t>r</a:t>
            </a:r>
            <a:r>
              <a:rPr lang="en-US" sz="2400" b="1" i="1" dirty="0" err="1">
                <a:latin typeface="Symbol" panose="05050102010706020507" pitchFamily="18" charset="2"/>
              </a:rPr>
              <a:t>,q</a:t>
            </a:r>
            <a:r>
              <a:rPr lang="en-US" sz="2400" b="1" i="1" dirty="0">
                <a:latin typeface="Symbol" panose="05050102010706020507" pitchFamily="18" charset="2"/>
              </a:rPr>
              <a:t>=0)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04800" y="3200400"/>
            <a:ext cx="0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0" y="60198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r/a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733800" y="6250632"/>
            <a:ext cx="1676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4400" y="4343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e/e</a:t>
            </a:r>
            <a:r>
              <a:rPr lang="en-US" sz="2400" b="1" baseline="-25000" dirty="0">
                <a:latin typeface="Symbol" pitchFamily="18" charset="2"/>
              </a:rPr>
              <a:t>0</a:t>
            </a:r>
            <a:r>
              <a:rPr lang="en-US" sz="2400" b="1" dirty="0">
                <a:latin typeface="Symbol" pitchFamily="18" charset="2"/>
              </a:rPr>
              <a:t>=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524000" y="3581400"/>
            <a:ext cx="762000" cy="1752600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905000" y="4034135"/>
            <a:ext cx="1143000" cy="1299865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674620" y="4264967"/>
            <a:ext cx="906780" cy="99283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43000" y="5334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  <a:latin typeface="+mj-lt"/>
              </a:rPr>
              <a:t>10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99260" y="52533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+mj-lt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62200" y="5257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94391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C67111-152B-409E-813A-969184A1B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314193-8008-44D8-9D29-81363E2BD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A53516-A8AF-438E-A6E2-B07D4E31A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9C893F-B079-1672-E29D-4A6240B4C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286" y="289326"/>
            <a:ext cx="7165428" cy="604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081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DD853A-F96E-AAF1-7449-1A5D69424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E741CD-6E35-F4FC-C9BB-F4F85657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615E8-7957-35DA-B4E5-72EF839E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8B8A54-0803-77C8-DEDE-861AEB7D3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187" y="230136"/>
            <a:ext cx="4680026" cy="61262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340A211-FFF9-CA1E-9EE5-DAFB801FBA31}"/>
              </a:ext>
            </a:extLst>
          </p:cNvPr>
          <p:cNvSpPr txBox="1"/>
          <p:nvPr/>
        </p:nvSpPr>
        <p:spPr>
          <a:xfrm>
            <a:off x="152400" y="4572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+mj-lt"/>
              </a:rPr>
              <a:t>Coming next week: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26373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Review:  General results for a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analysis of the electrostatic potential due to an isolated charge distribution: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052230"/>
              </p:ext>
            </p:extLst>
          </p:nvPr>
        </p:nvGraphicFramePr>
        <p:xfrm>
          <a:off x="484188" y="1317625"/>
          <a:ext cx="8401050" cy="491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933960" imgH="4051080" progId="Equation.DSMT4">
                  <p:embed/>
                </p:oleObj>
              </mc:Choice>
              <mc:Fallback>
                <p:oleObj name="Equation" r:id="rId2" imgW="6933960" imgH="4051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1317625"/>
                        <a:ext cx="8401050" cy="491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eft Brace 5"/>
          <p:cNvSpPr/>
          <p:nvPr/>
        </p:nvSpPr>
        <p:spPr>
          <a:xfrm rot="-5400000">
            <a:off x="6421005" y="5326495"/>
            <a:ext cx="368300" cy="1932709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53200" y="6248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+mj-lt"/>
              </a:rPr>
              <a:t>q</a:t>
            </a:r>
            <a:r>
              <a:rPr lang="en-US" sz="2400" i="1" baseline="-25000" dirty="0" err="1">
                <a:latin typeface="+mj-lt"/>
              </a:rPr>
              <a:t>lm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4667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4587DC-0459-1E02-12E9-8145B8136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FAB284-1102-807A-F8CC-07B0DEA5D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62DB5E-F9EF-D9CC-3197-ED67C1D34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EDBEFA-87CF-1EC6-5519-8C15CC8478BA}"/>
              </a:ext>
            </a:extLst>
          </p:cNvPr>
          <p:cNvSpPr txBox="1"/>
          <p:nvPr/>
        </p:nvSpPr>
        <p:spPr>
          <a:xfrm>
            <a:off x="381000" y="3810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r>
              <a:rPr lang="en-US" sz="2400" b="1" dirty="0">
                <a:latin typeface="+mj-lt"/>
              </a:rPr>
              <a:t>From </a:t>
            </a:r>
            <a:r>
              <a:rPr lang="en-US" sz="2400" b="1" dirty="0" err="1">
                <a:latin typeface="+mj-lt"/>
              </a:rPr>
              <a:t>Banasree</a:t>
            </a:r>
            <a:r>
              <a:rPr lang="en-US" sz="2400" dirty="0">
                <a:latin typeface="+mj-lt"/>
              </a:rPr>
              <a:t>:  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Does </a:t>
            </a:r>
            <a:r>
              <a:rPr lang="en-US" sz="2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q_lm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have any physical meaning?</a:t>
            </a:r>
          </a:p>
          <a:p>
            <a:endParaRPr lang="en-US" sz="2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</a:rPr>
              <a:t>Comment – It typically indicates the symmetry of a charge distribution and directly determines the long range form of the electrostatic potential.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8289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BF1945-DB63-4F75-92EE-46C6ED2B2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A1BF2-FA9C-444A-8EA1-766687CD6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E8F1E6-8463-4ABD-88D3-3923ED79A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EB78BE-4BAE-4584-A1B6-BC1531FF5215}"/>
              </a:ext>
            </a:extLst>
          </p:cNvPr>
          <p:cNvSpPr txBox="1"/>
          <p:nvPr/>
        </p:nvSpPr>
        <p:spPr>
          <a:xfrm>
            <a:off x="457200" y="304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F5F61FB-C33D-4BF7-A40D-A667E16721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920805"/>
              </p:ext>
            </p:extLst>
          </p:nvPr>
        </p:nvGraphicFramePr>
        <p:xfrm>
          <a:off x="342018" y="1219200"/>
          <a:ext cx="8579934" cy="429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883200" imgH="3441600" progId="Equation.DSMT4">
                  <p:embed/>
                </p:oleObj>
              </mc:Choice>
              <mc:Fallback>
                <p:oleObj name="Equation" r:id="rId2" imgW="6883200" imgH="34416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018" y="1219200"/>
                        <a:ext cx="8579934" cy="429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Down 6">
            <a:extLst>
              <a:ext uri="{FF2B5EF4-FFF2-40B4-BE49-F238E27FC236}">
                <a16:creationId xmlns:a16="http://schemas.microsoft.com/office/drawing/2014/main" id="{66C522DE-07F3-4807-B191-227294F06E58}"/>
              </a:ext>
            </a:extLst>
          </p:cNvPr>
          <p:cNvSpPr/>
          <p:nvPr/>
        </p:nvSpPr>
        <p:spPr>
          <a:xfrm rot="1999792">
            <a:off x="5562600" y="1680865"/>
            <a:ext cx="838200" cy="4616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974293-FE8A-406E-965C-1BE52BFD8A82}"/>
              </a:ext>
            </a:extLst>
          </p:cNvPr>
          <p:cNvSpPr txBox="1"/>
          <p:nvPr/>
        </p:nvSpPr>
        <p:spPr>
          <a:xfrm>
            <a:off x="5981700" y="805029"/>
            <a:ext cx="3137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Acts like a projection operator</a:t>
            </a:r>
          </a:p>
        </p:txBody>
      </p:sp>
    </p:spTree>
    <p:extLst>
      <p:ext uri="{BB962C8B-B14F-4D97-AF65-F5344CB8AC3E}">
        <p14:creationId xmlns:p14="http://schemas.microsoft.com/office/powerpoint/2010/main" val="305498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B330FC-2B4E-4908-B774-957C417C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2113B8-93F5-44A3-B66D-D87D0270A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06F438-0C10-4832-803D-7514C94C5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CDD19A6-AAF6-4C24-AA91-9408C6C391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141114"/>
              </p:ext>
            </p:extLst>
          </p:nvPr>
        </p:nvGraphicFramePr>
        <p:xfrm>
          <a:off x="462844" y="1096286"/>
          <a:ext cx="6880225" cy="425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880767" imgH="4259441" progId="Equation.DSMT4">
                  <p:embed/>
                </p:oleObj>
              </mc:Choice>
              <mc:Fallback>
                <p:oleObj name="Equation" r:id="rId2" imgW="6880767" imgH="425944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2844" y="1096286"/>
                        <a:ext cx="6880225" cy="4259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0229262-63E8-4D55-82CA-C12DD255BEFD}"/>
              </a:ext>
            </a:extLst>
          </p:cNvPr>
          <p:cNvSpPr txBox="1"/>
          <p:nvPr/>
        </p:nvSpPr>
        <p:spPr>
          <a:xfrm>
            <a:off x="152400" y="2286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</a:t>
            </a:r>
            <a:r>
              <a:rPr lang="en-US" sz="2400" dirty="0" err="1">
                <a:latin typeface="+mj-lt"/>
              </a:rPr>
              <a:t>the</a:t>
            </a:r>
            <a:r>
              <a:rPr lang="en-US" sz="2400" dirty="0">
                <a:latin typeface="+mj-lt"/>
              </a:rPr>
              <a:t> multipole analysis has the following general behavior for </a:t>
            </a:r>
            <a:r>
              <a:rPr lang="en-US" sz="2400" dirty="0" err="1">
                <a:latin typeface="+mj-lt"/>
              </a:rPr>
              <a:t>r</a:t>
            </a:r>
            <a:r>
              <a:rPr lang="en-US" sz="2400" dirty="0" err="1">
                <a:latin typeface="+mj-lt"/>
                <a:sym typeface="Wingdings" panose="05000000000000000000" pitchFamily="2" charset="2"/>
              </a:rPr>
              <a:t>infinity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: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C59C041-3431-4679-87A7-AD1BA3C35F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26592"/>
              </p:ext>
            </p:extLst>
          </p:nvPr>
        </p:nvGraphicFramePr>
        <p:xfrm>
          <a:off x="5486400" y="2530475"/>
          <a:ext cx="287856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58920" imgH="457200" progId="Equation.DSMT4">
                  <p:embed/>
                </p:oleObj>
              </mc:Choice>
              <mc:Fallback>
                <p:oleObj name="Equation" r:id="rId4" imgW="2158920" imgH="457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22E8EFF-3DAD-4811-BB18-DF7572D2AC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530475"/>
                        <a:ext cx="287856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8B53171-D5D1-4660-9D44-1DF815B48EDA}"/>
              </a:ext>
            </a:extLst>
          </p:cNvPr>
          <p:cNvSpPr txBox="1"/>
          <p:nvPr/>
        </p:nvSpPr>
        <p:spPr>
          <a:xfrm>
            <a:off x="457200" y="5525353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Here </a:t>
            </a:r>
            <a:r>
              <a:rPr lang="en-US" sz="2400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, </a:t>
            </a:r>
            <a:r>
              <a:rPr lang="en-US" sz="2400" i="1" dirty="0">
                <a:latin typeface="+mj-lt"/>
              </a:rPr>
              <a:t>p</a:t>
            </a:r>
            <a:r>
              <a:rPr lang="en-US" sz="2400" i="1" baseline="-25000" dirty="0">
                <a:latin typeface="+mj-lt"/>
              </a:rPr>
              <a:t>i</a:t>
            </a:r>
            <a:r>
              <a:rPr lang="en-US" sz="2400" dirty="0">
                <a:latin typeface="+mj-lt"/>
              </a:rPr>
              <a:t>, and </a:t>
            </a:r>
            <a:r>
              <a:rPr lang="en-US" sz="2400" i="1" dirty="0" err="1">
                <a:latin typeface="+mj-lt"/>
              </a:rPr>
              <a:t>Q</a:t>
            </a:r>
            <a:r>
              <a:rPr lang="en-US" sz="2400" i="1" baseline="-25000" dirty="0" err="1">
                <a:latin typeface="+mj-lt"/>
              </a:rPr>
              <a:t>ij</a:t>
            </a:r>
            <a:r>
              <a:rPr lang="en-US" sz="2400" dirty="0">
                <a:latin typeface="+mj-lt"/>
              </a:rPr>
              <a:t>   are linearly proportional to the </a:t>
            </a:r>
            <a:r>
              <a:rPr lang="en-US" sz="2400" i="1" dirty="0" err="1">
                <a:latin typeface="+mj-lt"/>
              </a:rPr>
              <a:t>q</a:t>
            </a:r>
            <a:r>
              <a:rPr lang="en-US" sz="2400" i="1" baseline="-25000" dirty="0" err="1">
                <a:latin typeface="+mj-lt"/>
              </a:rPr>
              <a:t>lm</a:t>
            </a:r>
            <a:r>
              <a:rPr lang="en-US" sz="2400" dirty="0">
                <a:latin typeface="+mj-lt"/>
              </a:rPr>
              <a:t> multipole values.</a:t>
            </a:r>
          </a:p>
        </p:txBody>
      </p:sp>
    </p:spTree>
    <p:extLst>
      <p:ext uri="{BB962C8B-B14F-4D97-AF65-F5344CB8AC3E}">
        <p14:creationId xmlns:p14="http://schemas.microsoft.com/office/powerpoint/2010/main" val="3928140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13418</TotalTime>
  <Words>799</Words>
  <Application>Microsoft Office PowerPoint</Application>
  <PresentationFormat>On-screen Show (4:3)</PresentationFormat>
  <Paragraphs>168</Paragraphs>
  <Slides>31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755</cp:revision>
  <cp:lastPrinted>2019-02-03T04:53:02Z</cp:lastPrinted>
  <dcterms:created xsi:type="dcterms:W3CDTF">2012-01-10T18:32:24Z</dcterms:created>
  <dcterms:modified xsi:type="dcterms:W3CDTF">2023-02-01T16:02:35Z</dcterms:modified>
</cp:coreProperties>
</file>