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35" r:id="rId4"/>
    <p:sldId id="407" r:id="rId5"/>
    <p:sldId id="437" r:id="rId6"/>
    <p:sldId id="430" r:id="rId7"/>
    <p:sldId id="431" r:id="rId8"/>
    <p:sldId id="432" r:id="rId9"/>
    <p:sldId id="433" r:id="rId10"/>
    <p:sldId id="434" r:id="rId11"/>
    <p:sldId id="415" r:id="rId12"/>
    <p:sldId id="417" r:id="rId13"/>
    <p:sldId id="438" r:id="rId14"/>
    <p:sldId id="418" r:id="rId15"/>
    <p:sldId id="428" r:id="rId16"/>
    <p:sldId id="416" r:id="rId17"/>
    <p:sldId id="419" r:id="rId18"/>
    <p:sldId id="429" r:id="rId19"/>
    <p:sldId id="420" r:id="rId20"/>
    <p:sldId id="422" r:id="rId21"/>
    <p:sldId id="421" r:id="rId22"/>
    <p:sldId id="423" r:id="rId23"/>
    <p:sldId id="424" r:id="rId24"/>
    <p:sldId id="425" r:id="rId25"/>
    <p:sldId id="426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36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381000"/>
            <a:ext cx="9220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Complete reading  of Chapter 4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endParaRPr lang="en-US" sz="1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Microscopic </a:t>
            </a: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macroscopic polarizability and dielectric function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 err="1">
                <a:solidFill>
                  <a:schemeClr val="folHlink"/>
                </a:solidFill>
              </a:rPr>
              <a:t>Clausius-Mossotti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Electrostatic energy in dielectric media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Comment on “modern theory of polarization”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42" y="136525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 aligned in random directions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631201" y="38450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152400" y="182252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systems</a:t>
            </a:r>
          </a:p>
        </p:txBody>
      </p:sp>
      <p:sp>
        <p:nvSpPr>
          <p:cNvPr id="7" name="Oval 6"/>
          <p:cNvSpPr/>
          <p:nvPr/>
        </p:nvSpPr>
        <p:spPr>
          <a:xfrm>
            <a:off x="304800" y="4114800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41910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4426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50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676400" y="5752215"/>
            <a:ext cx="2358162" cy="2921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42957" y="56674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44926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53000" y="46450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7974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49498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51022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366163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9463" y="3881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14969"/>
              </p:ext>
            </p:extLst>
          </p:nvPr>
        </p:nvGraphicFramePr>
        <p:xfrm>
          <a:off x="4528659" y="5512535"/>
          <a:ext cx="4341812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685800" progId="Equation.DSMT4">
                  <p:embed/>
                </p:oleObj>
              </mc:Choice>
              <mc:Fallback>
                <p:oleObj name="Equation" r:id="rId3" imgW="212076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659" y="5512535"/>
                        <a:ext cx="4341812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5856BB-57A4-E6A6-7490-9FFB27681F73}"/>
              </a:ext>
            </a:extLst>
          </p:cNvPr>
          <p:cNvSpPr txBox="1"/>
          <p:nvPr/>
        </p:nvSpPr>
        <p:spPr>
          <a:xfrm>
            <a:off x="533400" y="4343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B2AFD31-9F58-6676-509C-E8403A6DF154}"/>
              </a:ext>
            </a:extLst>
          </p:cNvPr>
          <p:cNvSpPr/>
          <p:nvPr/>
        </p:nvSpPr>
        <p:spPr>
          <a:xfrm>
            <a:off x="571500" y="2356177"/>
            <a:ext cx="1371600" cy="13716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343400" y="5334000"/>
              <a:ext cx="533400" cy="381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81200" y="5029200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160" imgH="1600200" progId="Equation.DSMT4">
                  <p:embed/>
                </p:oleObj>
              </mc:Choice>
              <mc:Fallback>
                <p:oleObj name="Equation" r:id="rId3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660240" progId="Equation.DSMT4">
                  <p:embed/>
                </p:oleObj>
              </mc:Choice>
              <mc:Fallback>
                <p:oleObj name="Equation" r:id="rId5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D28F68F2-DD33-FCF9-5620-2CCE74158458}"/>
              </a:ext>
            </a:extLst>
          </p:cNvPr>
          <p:cNvSpPr txBox="1"/>
          <p:nvPr/>
        </p:nvSpPr>
        <p:spPr>
          <a:xfrm>
            <a:off x="685800" y="137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5D2F7-A72E-102A-425A-877BD238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91C1-71E7-38D8-E7A9-2B275538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1E8FA-879D-98C0-07F6-5E287DE9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B2863-E631-E273-8AD3-4014265C78EA}"/>
              </a:ext>
            </a:extLst>
          </p:cNvPr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 neutral atom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E4B381-2CD3-16E9-3404-15C4D99646FA}"/>
              </a:ext>
            </a:extLst>
          </p:cNvPr>
          <p:cNvSpPr/>
          <p:nvPr/>
        </p:nvSpPr>
        <p:spPr>
          <a:xfrm>
            <a:off x="1371600" y="1447800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33BA0A-C2D7-995D-BF44-CE0CAAE4D49E}"/>
              </a:ext>
            </a:extLst>
          </p:cNvPr>
          <p:cNvSpPr/>
          <p:nvPr/>
        </p:nvSpPr>
        <p:spPr>
          <a:xfrm>
            <a:off x="1447800" y="2951747"/>
            <a:ext cx="1224012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3407CC-1AEE-1CE1-AD46-4DA2B56FA2DB}"/>
              </a:ext>
            </a:extLst>
          </p:cNvPr>
          <p:cNvCxnSpPr/>
          <p:nvPr/>
        </p:nvCxnSpPr>
        <p:spPr>
          <a:xfrm>
            <a:off x="3429000" y="31169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738CEE-662B-4095-390B-102D5381A04B}"/>
              </a:ext>
            </a:extLst>
          </p:cNvPr>
          <p:cNvCxnSpPr/>
          <p:nvPr/>
        </p:nvCxnSpPr>
        <p:spPr>
          <a:xfrm>
            <a:off x="3429000" y="32693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2E7BD8-287B-4D4E-D202-EB777C1B6BBC}"/>
              </a:ext>
            </a:extLst>
          </p:cNvPr>
          <p:cNvCxnSpPr/>
          <p:nvPr/>
        </p:nvCxnSpPr>
        <p:spPr>
          <a:xfrm>
            <a:off x="3429000" y="34217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62563F-EA92-9F53-FB0F-58B9CF95F8F6}"/>
              </a:ext>
            </a:extLst>
          </p:cNvPr>
          <p:cNvCxnSpPr/>
          <p:nvPr/>
        </p:nvCxnSpPr>
        <p:spPr>
          <a:xfrm>
            <a:off x="3429000" y="35741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C8A998-0DBD-0D8E-09F3-DB70EC85D930}"/>
              </a:ext>
            </a:extLst>
          </p:cNvPr>
          <p:cNvCxnSpPr/>
          <p:nvPr/>
        </p:nvCxnSpPr>
        <p:spPr>
          <a:xfrm>
            <a:off x="3429000" y="37265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B349B5C-A19F-6968-E6E0-CDAB946A8A87}"/>
              </a:ext>
            </a:extLst>
          </p:cNvPr>
          <p:cNvSpPr txBox="1"/>
          <p:nvPr/>
        </p:nvSpPr>
        <p:spPr>
          <a:xfrm>
            <a:off x="3657600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3C2E4-8853-32D8-22CD-A7F9AF0026F3}"/>
              </a:ext>
            </a:extLst>
          </p:cNvPr>
          <p:cNvSpPr txBox="1"/>
          <p:nvPr/>
        </p:nvSpPr>
        <p:spPr>
          <a:xfrm>
            <a:off x="2824213" y="135212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E=0</a:t>
            </a:r>
          </a:p>
        </p:txBody>
      </p:sp>
    </p:spTree>
    <p:extLst>
      <p:ext uri="{BB962C8B-B14F-4D97-AF65-F5344CB8AC3E}">
        <p14:creationId xmlns:p14="http://schemas.microsoft.com/office/powerpoint/2010/main" val="2768516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2120760" progId="Equation.DSMT4">
                  <p:embed/>
                </p:oleObj>
              </mc:Choice>
              <mc:Fallback>
                <p:oleObj name="Equation" r:id="rId2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660240" progId="Equation.DSMT4">
                  <p:embed/>
                </p:oleObj>
              </mc:Choice>
              <mc:Fallback>
                <p:oleObj name="Equation" r:id="rId4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410" y="22035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superposition of dipoles in an electric field 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1434960" progId="Equation.DSMT4">
                  <p:embed/>
                </p:oleObj>
              </mc:Choice>
              <mc:Fallback>
                <p:oleObj name="Equation" r:id="rId2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7487291"/>
              </p:ext>
            </p:extLst>
          </p:nvPr>
        </p:nvGraphicFramePr>
        <p:xfrm>
          <a:off x="273050" y="4905375"/>
          <a:ext cx="7466013" cy="171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09800" imgH="1054080" progId="Equation.DSMT4">
                  <p:embed/>
                </p:oleObj>
              </mc:Choice>
              <mc:Fallback>
                <p:oleObj name="Equation" r:id="rId4" imgW="4609800" imgH="1054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050" y="4905375"/>
                        <a:ext cx="7466013" cy="171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147033"/>
              </p:ext>
            </p:extLst>
          </p:nvPr>
        </p:nvGraphicFramePr>
        <p:xfrm>
          <a:off x="369995" y="3505200"/>
          <a:ext cx="8315325" cy="282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29400" imgH="2247840" progId="Equation.DSMT4">
                  <p:embed/>
                </p:oleObj>
              </mc:Choice>
              <mc:Fallback>
                <p:oleObj name="Equation" r:id="rId2" imgW="6629400" imgH="22478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995" y="3505200"/>
                        <a:ext cx="8315325" cy="282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1434960" progId="Equation.DSMT4">
                  <p:embed/>
                </p:oleObj>
              </mc:Choice>
              <mc:Fallback>
                <p:oleObj name="Equation" r:id="rId4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39E616-4257-4706-8CE6-D64098153035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13A57B8-004E-49B8-AEC8-13FD2F4BED94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4F2511-F550-4782-BDEB-CA313CD48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725422"/>
              </p:ext>
            </p:extLst>
          </p:nvPr>
        </p:nvGraphicFramePr>
        <p:xfrm>
          <a:off x="6436135" y="5762853"/>
          <a:ext cx="1677257" cy="8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469800" progId="Equation.DSMT4">
                  <p:embed/>
                </p:oleObj>
              </mc:Choice>
              <mc:Fallback>
                <p:oleObj name="Equation" r:id="rId6" imgW="888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36135" y="5762853"/>
                        <a:ext cx="1677257" cy="88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24D639-3994-4471-A49D-64772BF77FC0}"/>
              </a:ext>
            </a:extLst>
          </p:cNvPr>
          <p:cNvSpPr txBox="1"/>
          <p:nvPr/>
        </p:nvSpPr>
        <p:spPr>
          <a:xfrm>
            <a:off x="6034668" y="549402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Averaging:</a:t>
            </a:r>
          </a:p>
        </p:txBody>
      </p:sp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523992"/>
              </p:ext>
            </p:extLst>
          </p:nvPr>
        </p:nvGraphicFramePr>
        <p:xfrm>
          <a:off x="611187" y="1676400"/>
          <a:ext cx="7704779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29120" imgH="2705040" progId="Equation.DSMT4">
                  <p:embed/>
                </p:oleObj>
              </mc:Choice>
              <mc:Fallback>
                <p:oleObj name="Equation" r:id="rId2" imgW="5829120" imgH="270504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7" y="1676400"/>
                        <a:ext cx="7704779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1828800" progId="Equation.DSMT4">
                  <p:embed/>
                </p:oleObj>
              </mc:Choice>
              <mc:Fallback>
                <p:oleObj name="Equation" r:id="rId2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761760" progId="Equation.DSMT4">
                  <p:embed/>
                </p:oleObj>
              </mc:Choice>
              <mc:Fallback>
                <p:oleObj name="Equation" r:id="rId4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9E82C73-1ECD-4D98-8D8C-B449BD767F81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E8049F6-1921-4E67-BFCC-53080BC600CA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9387D4-A80B-749E-4959-D612E28447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62" y="758719"/>
            <a:ext cx="8847423" cy="4575281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8006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94160" imgH="2082600" progId="Equation.DSMT4">
                  <p:embed/>
                </p:oleObj>
              </mc:Choice>
              <mc:Fallback>
                <p:oleObj name="Equation" r:id="rId2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93680" imgH="1130040" progId="Equation.3">
                  <p:embed/>
                </p:oleObj>
              </mc:Choice>
              <mc:Fallback>
                <p:oleObj name="数式" r:id="rId2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36760" imgH="736560" progId="Equation.3">
                  <p:embed/>
                </p:oleObj>
              </mc:Choice>
              <mc:Fallback>
                <p:oleObj name="数式" r:id="rId2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5FD9E-0B98-4F25-8BE4-28CB9EC3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3ED96-8CF9-46DE-AB48-2F235E05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D78F-F830-4296-BB35-3229511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E5CB91-A82F-4E6D-B08F-73A4CB0B1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4146"/>
            <a:ext cx="7855354" cy="309884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8BBE04B-87E7-2DD7-7F4B-70CC8AE66A09}"/>
              </a:ext>
            </a:extLst>
          </p:cNvPr>
          <p:cNvSpPr>
            <a:spLocks noChangeAspect="1"/>
          </p:cNvSpPr>
          <p:nvPr/>
        </p:nvSpPr>
        <p:spPr>
          <a:xfrm>
            <a:off x="1066800" y="4091940"/>
            <a:ext cx="1184414" cy="1188720"/>
          </a:xfrm>
          <a:prstGeom prst="ellipse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C508A4-39D2-BD74-1210-3A7DE4EC0844}"/>
              </a:ext>
            </a:extLst>
          </p:cNvPr>
          <p:cNvCxnSpPr/>
          <p:nvPr/>
        </p:nvCxnSpPr>
        <p:spPr>
          <a:xfrm>
            <a:off x="1659007" y="4686300"/>
            <a:ext cx="22098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86A61CA-5B26-F0C7-6173-24F73EEDB10D}"/>
              </a:ext>
            </a:extLst>
          </p:cNvPr>
          <p:cNvSpPr>
            <a:spLocks noChangeAspect="1"/>
          </p:cNvSpPr>
          <p:nvPr/>
        </p:nvSpPr>
        <p:spPr>
          <a:xfrm>
            <a:off x="3792208" y="4594860"/>
            <a:ext cx="182880" cy="18288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3167F6-27FD-D59B-A576-6C364EA0EEDC}"/>
              </a:ext>
            </a:extLst>
          </p:cNvPr>
          <p:cNvSpPr txBox="1"/>
          <p:nvPr/>
        </p:nvSpPr>
        <p:spPr>
          <a:xfrm>
            <a:off x="2583770" y="4305648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EADE5-9323-3B26-9674-B5762085FBD5}"/>
              </a:ext>
            </a:extLst>
          </p:cNvPr>
          <p:cNvCxnSpPr>
            <a:stCxn id="7" idx="1"/>
          </p:cNvCxnSpPr>
          <p:nvPr/>
        </p:nvCxnSpPr>
        <p:spPr>
          <a:xfrm>
            <a:off x="1240253" y="4266024"/>
            <a:ext cx="418754" cy="4202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8CEA5A-1C89-CA43-10C2-818F68E21BB8}"/>
              </a:ext>
            </a:extLst>
          </p:cNvPr>
          <p:cNvSpPr txBox="1"/>
          <p:nvPr/>
        </p:nvSpPr>
        <p:spPr>
          <a:xfrm>
            <a:off x="1152812" y="427677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23853F-A6A0-D09C-11D5-399917D8C841}"/>
              </a:ext>
            </a:extLst>
          </p:cNvPr>
          <p:cNvSpPr txBox="1"/>
          <p:nvPr/>
        </p:nvSpPr>
        <p:spPr>
          <a:xfrm>
            <a:off x="1549284" y="480478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C5772-A8DC-4834-1AC9-197083BD4182}"/>
              </a:ext>
            </a:extLst>
          </p:cNvPr>
          <p:cNvSpPr txBox="1"/>
          <p:nvPr/>
        </p:nvSpPr>
        <p:spPr>
          <a:xfrm>
            <a:off x="2576784" y="5001125"/>
            <a:ext cx="64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  <a:r>
              <a:rPr lang="en-US" sz="2400" b="1" i="1" baseline="-25000" dirty="0">
                <a:latin typeface="Symbol" panose="05050102010706020507" pitchFamily="18" charset="2"/>
              </a:rPr>
              <a:t>0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7BE207-CE05-3006-1B54-28CCADA40719}"/>
              </a:ext>
            </a:extLst>
          </p:cNvPr>
          <p:cNvCxnSpPr/>
          <p:nvPr/>
        </p:nvCxnSpPr>
        <p:spPr>
          <a:xfrm flipV="1">
            <a:off x="1659007" y="3886200"/>
            <a:ext cx="788484" cy="8001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6D2BDD-FBE6-E7F5-0CF9-D067D1A9C1D6}"/>
              </a:ext>
            </a:extLst>
          </p:cNvPr>
          <p:cNvSpPr txBox="1"/>
          <p:nvPr/>
        </p:nvSpPr>
        <p:spPr>
          <a:xfrm>
            <a:off x="2298144" y="346918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65F8BAB-09B5-B5FF-735E-C09A39215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5905539"/>
              </p:ext>
            </p:extLst>
          </p:nvPr>
        </p:nvGraphicFramePr>
        <p:xfrm>
          <a:off x="4575526" y="3429000"/>
          <a:ext cx="4217811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9080" imgH="685800" progId="Equation.DSMT4">
                  <p:embed/>
                </p:oleObj>
              </mc:Choice>
              <mc:Fallback>
                <p:oleObj name="Equation" r:id="rId3" imgW="15490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5526" y="3429000"/>
                        <a:ext cx="4217811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22E381B-CAEB-1295-865A-5989E906957C}"/>
              </a:ext>
            </a:extLst>
          </p:cNvPr>
          <p:cNvSpPr txBox="1"/>
          <p:nvPr/>
        </p:nvSpPr>
        <p:spPr>
          <a:xfrm>
            <a:off x="3697150" y="472271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26808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0693"/>
              </p:ext>
            </p:extLst>
          </p:nvPr>
        </p:nvGraphicFramePr>
        <p:xfrm>
          <a:off x="762000" y="1383357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2197080" progId="Equation.DSMT4">
                  <p:embed/>
                </p:oleObj>
              </mc:Choice>
              <mc:Fallback>
                <p:oleObj name="Equation" r:id="rId2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83357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Focus on dipolar fields: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1E770-CA96-45E4-917B-A1D5C5FD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20BD4-971F-4A3F-A606-04B01DC8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1454C-6BE7-4C6D-87A2-209E3EE0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3C8D05-8B7E-452B-A9FC-25B89DDEF9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72745"/>
              </p:ext>
            </p:extLst>
          </p:nvPr>
        </p:nvGraphicFramePr>
        <p:xfrm>
          <a:off x="838200" y="1143000"/>
          <a:ext cx="6926262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26549" imgH="2491823" progId="Equation.DSMT4">
                  <p:embed/>
                </p:oleObj>
              </mc:Choice>
              <mc:Fallback>
                <p:oleObj name="Equation" r:id="rId2" imgW="6926549" imgH="24918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26262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EDDFB9A-1C16-46B2-9B5F-7AFA58BD62DD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distribution of dipoles and monopoles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2C3C3-D192-4AD9-A20D-4D1489DC7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753332"/>
              </p:ext>
            </p:extLst>
          </p:nvPr>
        </p:nvGraphicFramePr>
        <p:xfrm>
          <a:off x="838200" y="3890665"/>
          <a:ext cx="712089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90840" imgH="507960" progId="Equation.DSMT4">
                  <p:embed/>
                </p:oleObj>
              </mc:Choice>
              <mc:Fallback>
                <p:oleObj name="Equation" r:id="rId4" imgW="3390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3890665"/>
                        <a:ext cx="712089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6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7660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05240" imgH="1180800" progId="Equation.DSMT4">
                  <p:embed/>
                </p:oleObj>
              </mc:Choice>
              <mc:Fallback>
                <p:oleObj name="Equation" r:id="rId2" imgW="4305240" imgH="11808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4203360" imgH="888840" progId="Equation.3">
                  <p:embed/>
                </p:oleObj>
              </mc:Choice>
              <mc:Fallback>
                <p:oleObj name="数式" r:id="rId4" imgW="4203360" imgH="8888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08581"/>
              </p:ext>
            </p:extLst>
          </p:nvPr>
        </p:nvGraphicFramePr>
        <p:xfrm>
          <a:off x="7421615" y="12793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622080" progId="Equation.DSMT4">
                  <p:embed/>
                </p:oleObj>
              </mc:Choice>
              <mc:Fallback>
                <p:oleObj name="Equation" r:id="rId2" imgW="1015920" imgH="62208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421615" y="12793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878371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28920" imgH="723600" progId="Equation.DSMT4">
                  <p:embed/>
                </p:oleObj>
              </mc:Choice>
              <mc:Fallback>
                <p:oleObj name="Equation" r:id="rId6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2023 --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62240" imgH="939600" progId="Equation.DSMT4">
                  <p:embed/>
                </p:oleObj>
              </mc:Choice>
              <mc:Fallback>
                <p:oleObj name="Equation" r:id="rId6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14202</TotalTime>
  <Words>762</Words>
  <Application>Microsoft Office PowerPoint</Application>
  <PresentationFormat>On-screen Show (4:3)</PresentationFormat>
  <Paragraphs>234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779</cp:revision>
  <cp:lastPrinted>2019-02-06T13:43:58Z</cp:lastPrinted>
  <dcterms:created xsi:type="dcterms:W3CDTF">2012-01-10T18:32:24Z</dcterms:created>
  <dcterms:modified xsi:type="dcterms:W3CDTF">2023-02-02T02:58:27Z</dcterms:modified>
</cp:coreProperties>
</file>