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354" r:id="rId3"/>
    <p:sldId id="435" r:id="rId4"/>
    <p:sldId id="440" r:id="rId5"/>
    <p:sldId id="407" r:id="rId6"/>
    <p:sldId id="437" r:id="rId7"/>
    <p:sldId id="430" r:id="rId8"/>
    <p:sldId id="431" r:id="rId9"/>
    <p:sldId id="439" r:id="rId10"/>
    <p:sldId id="432" r:id="rId11"/>
    <p:sldId id="433" r:id="rId12"/>
    <p:sldId id="434" r:id="rId13"/>
    <p:sldId id="415" r:id="rId14"/>
    <p:sldId id="417" r:id="rId15"/>
    <p:sldId id="438" r:id="rId16"/>
    <p:sldId id="418" r:id="rId17"/>
    <p:sldId id="428" r:id="rId18"/>
    <p:sldId id="416" r:id="rId19"/>
    <p:sldId id="419" r:id="rId20"/>
    <p:sldId id="429" r:id="rId21"/>
    <p:sldId id="420" r:id="rId22"/>
    <p:sldId id="422" r:id="rId23"/>
    <p:sldId id="421" r:id="rId24"/>
    <p:sldId id="423" r:id="rId25"/>
    <p:sldId id="424" r:id="rId26"/>
    <p:sldId id="425" r:id="rId27"/>
    <p:sldId id="426" r:id="rId28"/>
    <p:sldId id="441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33CCFF"/>
    <a:srgbClr val="CC0099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92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5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4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4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6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5.bin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6200" y="381000"/>
            <a:ext cx="9220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Complete reading  of Chapter 4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endParaRPr lang="en-US" sz="12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b="1" dirty="0">
                <a:solidFill>
                  <a:schemeClr val="folHlink"/>
                </a:solidFill>
              </a:rPr>
              <a:t>Microscopic </a:t>
            </a:r>
            <a:r>
              <a:rPr lang="en-US" sz="2400" b="1" dirty="0">
                <a:solidFill>
                  <a:schemeClr val="folHlink"/>
                </a:solidFill>
                <a:sym typeface="Wingdings" pitchFamily="2" charset="2"/>
              </a:rPr>
              <a:t>macroscopic polarizability and dielectric function</a:t>
            </a:r>
            <a:endParaRPr lang="en-US" sz="24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b="1" dirty="0" err="1">
                <a:solidFill>
                  <a:schemeClr val="folHlink"/>
                </a:solidFill>
              </a:rPr>
              <a:t>Clausius-Mossotti</a:t>
            </a:r>
            <a:r>
              <a:rPr lang="en-US" sz="2400" b="1" dirty="0">
                <a:solidFill>
                  <a:schemeClr val="folHlink"/>
                </a:solidFill>
              </a:rPr>
              <a:t> equation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b="1" dirty="0">
                <a:solidFill>
                  <a:schemeClr val="folHlink"/>
                </a:solidFill>
              </a:rPr>
              <a:t>Electrostatic energy in dielectric media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b="1" dirty="0">
                <a:solidFill>
                  <a:schemeClr val="folHlink"/>
                </a:solidFill>
              </a:rPr>
              <a:t>Comment on “modern theory of polarization”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endParaRPr lang="en-US" sz="2400" i="1" dirty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496501"/>
              </p:ext>
            </p:extLst>
          </p:nvPr>
        </p:nvGraphicFramePr>
        <p:xfrm>
          <a:off x="131763" y="4950678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057400" imgH="685800" progId="Equation.3">
                  <p:embed/>
                </p:oleObj>
              </mc:Choice>
              <mc:Fallback>
                <p:oleObj name="数式" r:id="rId2" imgW="2057400" imgH="685800" progId="Equation.3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4950678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252360"/>
              </p:ext>
            </p:extLst>
          </p:nvPr>
        </p:nvGraphicFramePr>
        <p:xfrm>
          <a:off x="4825267" y="4787533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95200" imgH="812520" progId="Equation.3">
                  <p:embed/>
                </p:oleObj>
              </mc:Choice>
              <mc:Fallback>
                <p:oleObj name="数式" r:id="rId4" imgW="2095200" imgH="812520" progId="Equation.3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5267" y="4787533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197080" imgH="1041120" progId="Equation.3">
                  <p:embed/>
                </p:oleObj>
              </mc:Choice>
              <mc:Fallback>
                <p:oleObj name="数式" r:id="rId2" imgW="2197080" imgH="10411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19240" imgH="888840" progId="Equation.3">
                  <p:embed/>
                </p:oleObj>
              </mc:Choice>
              <mc:Fallback>
                <p:oleObj name="数式" r:id="rId4" imgW="2019240" imgH="8888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798181"/>
              </p:ext>
            </p:extLst>
          </p:nvPr>
        </p:nvGraphicFramePr>
        <p:xfrm>
          <a:off x="744538" y="3733800"/>
          <a:ext cx="647541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62240" imgH="939600" progId="Equation.DSMT4">
                  <p:embed/>
                </p:oleObj>
              </mc:Choice>
              <mc:Fallback>
                <p:oleObj name="Equation" r:id="rId6" imgW="3162240" imgH="939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3733800"/>
                        <a:ext cx="647541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00120" imgH="990360" progId="Equation.3">
                  <p:embed/>
                </p:oleObj>
              </mc:Choice>
              <mc:Fallback>
                <p:oleObj name="数式" r:id="rId2" imgW="2400120" imgH="99036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F</a:t>
            </a:r>
            <a:r>
              <a:rPr lang="en-US" sz="2400" b="1" i="1" dirty="0"/>
              <a:t>(</a:t>
            </a:r>
            <a:r>
              <a:rPr lang="en-US" sz="2400" b="1" i="1" dirty="0" err="1"/>
              <a:t>r</a:t>
            </a:r>
            <a:r>
              <a:rPr lang="en-US" sz="2400" b="1" i="1" dirty="0" err="1">
                <a:latin typeface="Symbol" panose="05050102010706020507" pitchFamily="18" charset="2"/>
              </a:rPr>
              <a:t>,q</a:t>
            </a:r>
            <a:r>
              <a:rPr lang="en-US" sz="2400" b="1" i="1" dirty="0">
                <a:latin typeface="Symbol" panose="05050102010706020507" pitchFamily="18" charset="2"/>
              </a:rPr>
              <a:t>=0)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e/e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r>
              <a:rPr lang="en-US" sz="2400" b="1" dirty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8442" y="136525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Microscopic origin of dipole moments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Polarizable atoms/molecules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Anisotropic charged molecules aligned in random directions</a:t>
            </a:r>
          </a:p>
        </p:txBody>
      </p:sp>
      <p:pic>
        <p:nvPicPr>
          <p:cNvPr id="54274" name="Picture 2" descr="http://dapmotors.com/shop/images/Coil%20Spring%20Ste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5709">
            <a:off x="1631201" y="3845039"/>
            <a:ext cx="1991360" cy="1991360"/>
          </a:xfrm>
          <a:prstGeom prst="rect">
            <a:avLst/>
          </a:prstGeom>
          <a:solidFill>
            <a:srgbClr val="DA32AA"/>
          </a:solidFill>
        </p:spPr>
      </p:pic>
      <p:sp>
        <p:nvSpPr>
          <p:cNvPr id="6" name="TextBox 5"/>
          <p:cNvSpPr txBox="1"/>
          <p:nvPr/>
        </p:nvSpPr>
        <p:spPr>
          <a:xfrm>
            <a:off x="152400" y="1822529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Polarizable systems</a:t>
            </a:r>
          </a:p>
        </p:txBody>
      </p:sp>
      <p:sp>
        <p:nvSpPr>
          <p:cNvPr id="7" name="Oval 6"/>
          <p:cNvSpPr/>
          <p:nvPr/>
        </p:nvSpPr>
        <p:spPr>
          <a:xfrm>
            <a:off x="304800" y="4114800"/>
            <a:ext cx="1371600" cy="1371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52800" y="4191000"/>
            <a:ext cx="1371600" cy="1371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600" y="44268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+</a:t>
            </a:r>
            <a:r>
              <a:rPr lang="en-US" sz="4800" b="1" i="1" dirty="0">
                <a:latin typeface="+mj-lt"/>
              </a:rPr>
              <a:t>q</a:t>
            </a:r>
            <a:endParaRPr lang="en-US" sz="4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350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353579" y="5791200"/>
            <a:ext cx="2689377" cy="349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42957" y="56674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53000" y="4492635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953000" y="4645035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53000" y="4797435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53000" y="4949835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53000" y="5102235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81600" y="3661638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69463" y="38817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k=m</a:t>
            </a:r>
            <a:r>
              <a:rPr lang="en-US" sz="2400" i="1" dirty="0">
                <a:latin typeface="Symbol" pitchFamily="18" charset="2"/>
              </a:rPr>
              <a:t>w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r>
              <a:rPr lang="en-US" sz="2400" i="1" baseline="30000" dirty="0">
                <a:latin typeface="+mj-lt"/>
              </a:rPr>
              <a:t>2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914969"/>
              </p:ext>
            </p:extLst>
          </p:nvPr>
        </p:nvGraphicFramePr>
        <p:xfrm>
          <a:off x="4528659" y="5512535"/>
          <a:ext cx="4341812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20760" imgH="685800" progId="Equation.DSMT4">
                  <p:embed/>
                </p:oleObj>
              </mc:Choice>
              <mc:Fallback>
                <p:oleObj name="Equation" r:id="rId3" imgW="212076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8659" y="5512535"/>
                        <a:ext cx="4341812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C5856BB-57A4-E6A6-7490-9FFB27681F73}"/>
              </a:ext>
            </a:extLst>
          </p:cNvPr>
          <p:cNvSpPr txBox="1"/>
          <p:nvPr/>
        </p:nvSpPr>
        <p:spPr>
          <a:xfrm>
            <a:off x="533400" y="43434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-</a:t>
            </a:r>
            <a:r>
              <a:rPr lang="en-US" sz="4800" b="1" i="1" dirty="0">
                <a:latin typeface="+mj-lt"/>
              </a:rPr>
              <a:t>q</a:t>
            </a:r>
            <a:endParaRPr lang="en-US" sz="4800" b="1" dirty="0">
              <a:latin typeface="+mj-lt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B2AFD31-9F58-6676-509C-E8403A6DF154}"/>
              </a:ext>
            </a:extLst>
          </p:cNvPr>
          <p:cNvSpPr/>
          <p:nvPr/>
        </p:nvSpPr>
        <p:spPr>
          <a:xfrm>
            <a:off x="1866900" y="2347076"/>
            <a:ext cx="1371600" cy="1371600"/>
          </a:xfrm>
          <a:prstGeom prst="ellipse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548BA2E-5DB4-0C25-E12D-5895D5C485C9}"/>
              </a:ext>
            </a:extLst>
          </p:cNvPr>
          <p:cNvSpPr txBox="1"/>
          <p:nvPr/>
        </p:nvSpPr>
        <p:spPr>
          <a:xfrm>
            <a:off x="3581400" y="25146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E=0</a:t>
            </a:r>
          </a:p>
        </p:txBody>
      </p:sp>
    </p:spTree>
    <p:extLst>
      <p:ext uri="{BB962C8B-B14F-4D97-AF65-F5344CB8AC3E}">
        <p14:creationId xmlns:p14="http://schemas.microsoft.com/office/powerpoint/2010/main" val="121574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324600" y="1524000"/>
            <a:ext cx="1600200" cy="1440597"/>
            <a:chOff x="6324600" y="2826603"/>
            <a:chExt cx="1600200" cy="1440597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7081" y="838200"/>
            <a:ext cx="5029200" cy="2407826"/>
            <a:chOff x="609600" y="3387839"/>
            <a:chExt cx="5029200" cy="2407826"/>
          </a:xfrm>
        </p:grpSpPr>
        <p:pic>
          <p:nvPicPr>
            <p:cNvPr id="54274" name="Picture 2" descr="http://dapmotors.com/shop/images/Coil%20Spring%20Stee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15709">
              <a:off x="1936001" y="3387839"/>
              <a:ext cx="1991360" cy="1991360"/>
            </a:xfrm>
            <a:prstGeom prst="rect">
              <a:avLst/>
            </a:prstGeom>
            <a:solidFill>
              <a:srgbClr val="DA32AA"/>
            </a:solidFill>
          </p:spPr>
        </p:pic>
        <p:sp>
          <p:nvSpPr>
            <p:cNvPr id="7" name="Oval 6"/>
            <p:cNvSpPr/>
            <p:nvPr/>
          </p:nvSpPr>
          <p:spPr>
            <a:xfrm>
              <a:off x="609600" y="3657600"/>
              <a:ext cx="1371600" cy="1371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57600" y="3733800"/>
              <a:ext cx="1371600" cy="1371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2400" y="3969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+</a:t>
              </a:r>
              <a:r>
                <a:rPr lang="en-US" sz="4800" b="1" i="1" dirty="0">
                  <a:latin typeface="+mj-lt"/>
                </a:rPr>
                <a:t>q</a:t>
              </a:r>
              <a:endParaRPr lang="en-US" sz="4800" b="1" dirty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0" y="38934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 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487919" y="5140439"/>
              <a:ext cx="2833041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200" y="53340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d</a:t>
              </a:r>
              <a:r>
                <a:rPr lang="en-US" sz="2400" dirty="0">
                  <a:latin typeface="+mj-lt"/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19978" y="3540239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k=m</a:t>
              </a:r>
              <a:r>
                <a:rPr lang="en-US" sz="2400" i="1" dirty="0">
                  <a:latin typeface="Symbol" pitchFamily="18" charset="2"/>
                </a:rPr>
                <a:t>w</a:t>
              </a:r>
              <a:r>
                <a:rPr lang="en-US" sz="2400" i="1" baseline="-25000" dirty="0">
                  <a:latin typeface="Symbol" pitchFamily="18" charset="2"/>
                </a:rPr>
                <a:t>0</a:t>
              </a:r>
              <a:r>
                <a:rPr lang="en-US" sz="2400" i="1" baseline="30000" dirty="0">
                  <a:latin typeface="+mj-lt"/>
                </a:rPr>
                <a:t>2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403826"/>
              </p:ext>
            </p:extLst>
          </p:nvPr>
        </p:nvGraphicFramePr>
        <p:xfrm>
          <a:off x="330200" y="3200400"/>
          <a:ext cx="4313238" cy="328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08160" imgH="1600200" progId="Equation.DSMT4">
                  <p:embed/>
                </p:oleObj>
              </mc:Choice>
              <mc:Fallback>
                <p:oleObj name="Equation" r:id="rId3" imgW="2108160" imgH="160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3200400"/>
                        <a:ext cx="4313238" cy="328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Polarizable atoms/molecules – continued: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057161"/>
              </p:ext>
            </p:extLst>
          </p:nvPr>
        </p:nvGraphicFramePr>
        <p:xfrm>
          <a:off x="4994275" y="5129213"/>
          <a:ext cx="311785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3880" imgH="660240" progId="Equation.DSMT4">
                  <p:embed/>
                </p:oleObj>
              </mc:Choice>
              <mc:Fallback>
                <p:oleObj name="Equation" r:id="rId5" imgW="15238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5129213"/>
                        <a:ext cx="311785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D28F68F2-DD33-FCF9-5620-2CCE74158458}"/>
              </a:ext>
            </a:extLst>
          </p:cNvPr>
          <p:cNvSpPr txBox="1"/>
          <p:nvPr/>
        </p:nvSpPr>
        <p:spPr>
          <a:xfrm>
            <a:off x="685800" y="13788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-</a:t>
            </a:r>
            <a:r>
              <a:rPr lang="en-US" sz="4800" b="1" i="1" dirty="0">
                <a:latin typeface="+mj-lt"/>
              </a:rPr>
              <a:t>q</a:t>
            </a:r>
            <a:endParaRPr lang="en-US" sz="4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0449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5D2F7-A72E-102A-425A-877BD238D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B91C1-71E7-38D8-E7A9-2B275538F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1E8FA-879D-98C0-07F6-5E287DE9C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9B2863-E631-E273-8AD3-4014265C78EA}"/>
              </a:ext>
            </a:extLst>
          </p:cNvPr>
          <p:cNvSpPr txBox="1"/>
          <p:nvPr/>
        </p:nvSpPr>
        <p:spPr>
          <a:xfrm>
            <a:off x="4572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a neutral atom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CE4B381-2CD3-16E9-3404-15C4D99646FA}"/>
              </a:ext>
            </a:extLst>
          </p:cNvPr>
          <p:cNvSpPr/>
          <p:nvPr/>
        </p:nvSpPr>
        <p:spPr>
          <a:xfrm>
            <a:off x="1602606" y="1371600"/>
            <a:ext cx="914400" cy="914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933BA0A-C2D7-995D-BF44-CE0CAAE4D49E}"/>
              </a:ext>
            </a:extLst>
          </p:cNvPr>
          <p:cNvSpPr/>
          <p:nvPr/>
        </p:nvSpPr>
        <p:spPr>
          <a:xfrm>
            <a:off x="1447800" y="2951747"/>
            <a:ext cx="1224012" cy="914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03407CC-1AEE-1CE1-AD46-4DA2B56FA2DB}"/>
              </a:ext>
            </a:extLst>
          </p:cNvPr>
          <p:cNvCxnSpPr/>
          <p:nvPr/>
        </p:nvCxnSpPr>
        <p:spPr>
          <a:xfrm>
            <a:off x="3429000" y="3116997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E738CEE-662B-4095-390B-102D5381A04B}"/>
              </a:ext>
            </a:extLst>
          </p:cNvPr>
          <p:cNvCxnSpPr/>
          <p:nvPr/>
        </p:nvCxnSpPr>
        <p:spPr>
          <a:xfrm>
            <a:off x="3429000" y="3269397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2E7BD8-287B-4D4E-D202-EB777C1B6BBC}"/>
              </a:ext>
            </a:extLst>
          </p:cNvPr>
          <p:cNvCxnSpPr/>
          <p:nvPr/>
        </p:nvCxnSpPr>
        <p:spPr>
          <a:xfrm>
            <a:off x="3429000" y="3421797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E62563F-EA92-9F53-FB0F-58B9CF95F8F6}"/>
              </a:ext>
            </a:extLst>
          </p:cNvPr>
          <p:cNvCxnSpPr/>
          <p:nvPr/>
        </p:nvCxnSpPr>
        <p:spPr>
          <a:xfrm>
            <a:off x="3429000" y="3574197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EC8A998-0DBD-0D8E-09F3-DB70EC85D930}"/>
              </a:ext>
            </a:extLst>
          </p:cNvPr>
          <p:cNvCxnSpPr/>
          <p:nvPr/>
        </p:nvCxnSpPr>
        <p:spPr>
          <a:xfrm>
            <a:off x="3429000" y="3726597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B349B5C-A19F-6968-E6E0-CDAB946A8A87}"/>
              </a:ext>
            </a:extLst>
          </p:cNvPr>
          <p:cNvSpPr txBox="1"/>
          <p:nvPr/>
        </p:nvSpPr>
        <p:spPr>
          <a:xfrm>
            <a:off x="3657600" y="22860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63C2E4-8853-32D8-22CD-A7F9AF0026F3}"/>
              </a:ext>
            </a:extLst>
          </p:cNvPr>
          <p:cNvSpPr txBox="1"/>
          <p:nvPr/>
        </p:nvSpPr>
        <p:spPr>
          <a:xfrm>
            <a:off x="2824213" y="1352124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E=0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8E060C-27C9-240E-1C7E-9E32FA3A7E16}"/>
              </a:ext>
            </a:extLst>
          </p:cNvPr>
          <p:cNvSpPr/>
          <p:nvPr/>
        </p:nvSpPr>
        <p:spPr>
          <a:xfrm>
            <a:off x="1945506" y="1706706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91C2B83-FA26-7713-83D3-E0674A4400DE}"/>
              </a:ext>
            </a:extLst>
          </p:cNvPr>
          <p:cNvSpPr/>
          <p:nvPr/>
        </p:nvSpPr>
        <p:spPr>
          <a:xfrm>
            <a:off x="2181926" y="325318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16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Alignment of molecules with permanent dipoles 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:</a:t>
            </a:r>
          </a:p>
        </p:txBody>
      </p:sp>
      <p:grpSp>
        <p:nvGrpSpPr>
          <p:cNvPr id="11" name="Group 10"/>
          <p:cNvGrpSpPr/>
          <p:nvPr/>
        </p:nvGrpSpPr>
        <p:grpSpPr>
          <a:xfrm rot="2545315">
            <a:off x="1920240" y="1420475"/>
            <a:ext cx="1051560" cy="1496407"/>
            <a:chOff x="1920240" y="1420475"/>
            <a:chExt cx="1051560" cy="1496407"/>
          </a:xfrm>
        </p:grpSpPr>
        <p:sp>
          <p:nvSpPr>
            <p:cNvPr id="6" name="Can 5"/>
            <p:cNvSpPr/>
            <p:nvPr/>
          </p:nvSpPr>
          <p:spPr>
            <a:xfrm>
              <a:off x="2057400" y="1752600"/>
              <a:ext cx="152400" cy="838200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950720" y="2476500"/>
              <a:ext cx="381000" cy="4191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920240" y="1447800"/>
              <a:ext cx="381000" cy="4191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1200" y="142047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+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1200" y="2455217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-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33800" y="990600"/>
            <a:ext cx="1600200" cy="1440597"/>
            <a:chOff x="6324600" y="2826603"/>
            <a:chExt cx="1600200" cy="1440597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61091" y="1512332"/>
            <a:ext cx="635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p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737861"/>
              </p:ext>
            </p:extLst>
          </p:nvPr>
        </p:nvGraphicFramePr>
        <p:xfrm>
          <a:off x="185935" y="2746476"/>
          <a:ext cx="8772129" cy="3042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134040" imgH="2120760" progId="Equation.DSMT4">
                  <p:embed/>
                </p:oleObj>
              </mc:Choice>
              <mc:Fallback>
                <p:oleObj name="Equation" r:id="rId2" imgW="6134040" imgH="21207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35" y="2746476"/>
                        <a:ext cx="8772129" cy="3042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14354"/>
              </p:ext>
            </p:extLst>
          </p:nvPr>
        </p:nvGraphicFramePr>
        <p:xfrm>
          <a:off x="5105400" y="4931689"/>
          <a:ext cx="3144838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36480" imgH="660240" progId="Equation.DSMT4">
                  <p:embed/>
                </p:oleObj>
              </mc:Choice>
              <mc:Fallback>
                <p:oleObj name="Equation" r:id="rId4" imgW="15364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931689"/>
                        <a:ext cx="3144838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235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2410" y="220352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a superposition of dipoles in an electric field </a:t>
            </a:r>
          </a:p>
        </p:txBody>
      </p:sp>
      <p:sp>
        <p:nvSpPr>
          <p:cNvPr id="6" name="Oval 5"/>
          <p:cNvSpPr/>
          <p:nvPr/>
        </p:nvSpPr>
        <p:spPr>
          <a:xfrm>
            <a:off x="1527810" y="2209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10790" y="1143000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7"/>
          </p:cNvCxnSpPr>
          <p:nvPr/>
        </p:nvCxnSpPr>
        <p:spPr>
          <a:xfrm flipV="1">
            <a:off x="1680210" y="2332552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29000" y="144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6588" y="270908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9610" y="513504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482590" y="4068248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1" idx="7"/>
          </p:cNvCxnSpPr>
          <p:nvPr/>
        </p:nvCxnSpPr>
        <p:spPr>
          <a:xfrm flipV="1">
            <a:off x="4652010" y="5257800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00800" y="4373048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8388" y="5634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75610" y="3733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958590" y="2667000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8" idx="7"/>
          </p:cNvCxnSpPr>
          <p:nvPr/>
        </p:nvCxnSpPr>
        <p:spPr>
          <a:xfrm flipV="1">
            <a:off x="3128010" y="3856552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76800" y="2971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4388" y="423308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309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021" y="131163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6200" y="1219200"/>
            <a:ext cx="5943600" cy="3771900"/>
            <a:chOff x="76200" y="1219200"/>
            <a:chExt cx="5943600" cy="3771900"/>
          </a:xfrm>
        </p:grpSpPr>
        <p:sp>
          <p:nvSpPr>
            <p:cNvPr id="7" name="Oval 6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ight Arrow 14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ight Arrow 15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ight Arrow 16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Arrow 17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ight Arrow 18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ight Arrow 19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Arrow 20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ight Arrow 21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ight Arrow 22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365077"/>
              </p:ext>
            </p:extLst>
          </p:nvPr>
        </p:nvGraphicFramePr>
        <p:xfrm>
          <a:off x="5370694" y="702025"/>
          <a:ext cx="3670300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93960" imgH="1434960" progId="Equation.DSMT4">
                  <p:embed/>
                </p:oleObj>
              </mc:Choice>
              <mc:Fallback>
                <p:oleObj name="Equation" r:id="rId2" imgW="2793960" imgH="14349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694" y="702025"/>
                        <a:ext cx="3670300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487291"/>
              </p:ext>
            </p:extLst>
          </p:nvPr>
        </p:nvGraphicFramePr>
        <p:xfrm>
          <a:off x="273050" y="4905375"/>
          <a:ext cx="7466013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09800" imgH="1054080" progId="Equation.DSMT4">
                  <p:embed/>
                </p:oleObj>
              </mc:Choice>
              <mc:Fallback>
                <p:oleObj name="Equation" r:id="rId4" imgW="4609800" imgH="1054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4905375"/>
                        <a:ext cx="7466013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flipV="1">
            <a:off x="1399397" y="80913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052484" y="2469586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930931" y="372455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695912" y="500434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80197" y="319221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936192" y="3217776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313797" y="3414220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039024" y="187593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48463" y="349371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1221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147033"/>
              </p:ext>
            </p:extLst>
          </p:nvPr>
        </p:nvGraphicFramePr>
        <p:xfrm>
          <a:off x="369995" y="3505200"/>
          <a:ext cx="8315325" cy="282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29400" imgH="2247840" progId="Equation.DSMT4">
                  <p:embed/>
                </p:oleObj>
              </mc:Choice>
              <mc:Fallback>
                <p:oleObj name="Equation" r:id="rId2" imgW="6629400" imgH="22478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995" y="3505200"/>
                        <a:ext cx="8315325" cy="282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238517"/>
              </p:ext>
            </p:extLst>
          </p:nvPr>
        </p:nvGraphicFramePr>
        <p:xfrm>
          <a:off x="5006975" y="1243013"/>
          <a:ext cx="3670300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960" imgH="1434960" progId="Equation.DSMT4">
                  <p:embed/>
                </p:oleObj>
              </mc:Choice>
              <mc:Fallback>
                <p:oleObj name="Equation" r:id="rId4" imgW="279396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1243013"/>
                        <a:ext cx="3670300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339E616-4257-4706-8CE6-D64098153035}"/>
              </a:ext>
            </a:extLst>
          </p:cNvPr>
          <p:cNvCxnSpPr/>
          <p:nvPr/>
        </p:nvCxnSpPr>
        <p:spPr>
          <a:xfrm flipV="1">
            <a:off x="228600" y="2743200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13A57B8-004E-49B8-AEC8-13FD2F4BED94}"/>
              </a:ext>
            </a:extLst>
          </p:cNvPr>
          <p:cNvSpPr txBox="1"/>
          <p:nvPr/>
        </p:nvSpPr>
        <p:spPr>
          <a:xfrm>
            <a:off x="1040871" y="301914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E4F2511-F550-4782-BDEB-CA313CD489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725422"/>
              </p:ext>
            </p:extLst>
          </p:nvPr>
        </p:nvGraphicFramePr>
        <p:xfrm>
          <a:off x="6436135" y="5762853"/>
          <a:ext cx="1677257" cy="88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88840" imgH="469800" progId="Equation.DSMT4">
                  <p:embed/>
                </p:oleObj>
              </mc:Choice>
              <mc:Fallback>
                <p:oleObj name="Equation" r:id="rId6" imgW="8888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36135" y="5762853"/>
                        <a:ext cx="1677257" cy="88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D24D639-3994-4471-A49D-64772BF77FC0}"/>
              </a:ext>
            </a:extLst>
          </p:cNvPr>
          <p:cNvSpPr txBox="1"/>
          <p:nvPr/>
        </p:nvSpPr>
        <p:spPr>
          <a:xfrm>
            <a:off x="6034668" y="549402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Averaging:</a:t>
            </a:r>
          </a:p>
        </p:txBody>
      </p:sp>
    </p:spTree>
    <p:extLst>
      <p:ext uri="{BB962C8B-B14F-4D97-AF65-F5344CB8AC3E}">
        <p14:creationId xmlns:p14="http://schemas.microsoft.com/office/powerpoint/2010/main" val="161266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9387D4-A80B-749E-4959-D612E2844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62" y="758719"/>
            <a:ext cx="8847423" cy="457528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4800600"/>
            <a:ext cx="8839200" cy="228600"/>
          </a:xfrm>
          <a:prstGeom prst="rect">
            <a:avLst/>
          </a:prstGeom>
          <a:solidFill>
            <a:srgbClr val="DA32AA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523992"/>
              </p:ext>
            </p:extLst>
          </p:nvPr>
        </p:nvGraphicFramePr>
        <p:xfrm>
          <a:off x="611187" y="1676400"/>
          <a:ext cx="7704779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29120" imgH="2705040" progId="Equation.DSMT4">
                  <p:embed/>
                </p:oleObj>
              </mc:Choice>
              <mc:Fallback>
                <p:oleObj name="Equation" r:id="rId2" imgW="5829120" imgH="27050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" y="1676400"/>
                        <a:ext cx="7704779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3300733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96122"/>
              </p:ext>
            </p:extLst>
          </p:nvPr>
        </p:nvGraphicFramePr>
        <p:xfrm>
          <a:off x="4281488" y="922338"/>
          <a:ext cx="4940300" cy="375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2720" imgH="1828800" progId="Equation.DSMT4">
                  <p:embed/>
                </p:oleObj>
              </mc:Choice>
              <mc:Fallback>
                <p:oleObj name="Equation" r:id="rId2" imgW="2412720" imgH="182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922338"/>
                        <a:ext cx="4940300" cy="375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112433"/>
              </p:ext>
            </p:extLst>
          </p:nvPr>
        </p:nvGraphicFramePr>
        <p:xfrm>
          <a:off x="682625" y="4648200"/>
          <a:ext cx="6005513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33640" imgH="761760" progId="Equation.DSMT4">
                  <p:embed/>
                </p:oleObj>
              </mc:Choice>
              <mc:Fallback>
                <p:oleObj name="Equation" r:id="rId4" imgW="2933640" imgH="76176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4648200"/>
                        <a:ext cx="6005513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6853" y="4191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Claussius-Mossotti</a:t>
            </a:r>
            <a:r>
              <a:rPr lang="en-US" sz="2400" dirty="0">
                <a:latin typeface="+mj-lt"/>
              </a:rPr>
              <a:t> equation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9E82C73-1ECD-4D98-8D8C-B449BD767F81}"/>
              </a:ext>
            </a:extLst>
          </p:cNvPr>
          <p:cNvCxnSpPr/>
          <p:nvPr/>
        </p:nvCxnSpPr>
        <p:spPr>
          <a:xfrm flipV="1">
            <a:off x="228600" y="2743200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E8049F6-1921-4E67-BFCC-53080BC600CA}"/>
              </a:ext>
            </a:extLst>
          </p:cNvPr>
          <p:cNvSpPr txBox="1"/>
          <p:nvPr/>
        </p:nvSpPr>
        <p:spPr>
          <a:xfrm>
            <a:off x="1040871" y="301914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2968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the </a:t>
            </a:r>
            <a:r>
              <a:rPr lang="en-US" sz="2400" dirty="0" err="1">
                <a:latin typeface="+mj-lt"/>
              </a:rPr>
              <a:t>Clausius-Mossotti</a:t>
            </a:r>
            <a:r>
              <a:rPr lang="en-US" sz="2400" dirty="0">
                <a:latin typeface="+mj-lt"/>
              </a:rPr>
              <a:t> equation –</a:t>
            </a:r>
          </a:p>
          <a:p>
            <a:r>
              <a:rPr lang="en-US" sz="2400" dirty="0">
                <a:latin typeface="+mj-lt"/>
              </a:rPr>
              <a:t>            </a:t>
            </a:r>
          </a:p>
          <a:p>
            <a:r>
              <a:rPr lang="en-US" sz="2400" dirty="0">
                <a:latin typeface="+mj-lt"/>
              </a:rPr>
              <a:t>           Pentane (C</a:t>
            </a:r>
            <a:r>
              <a:rPr lang="en-US" sz="2400" baseline="-25000" dirty="0">
                <a:latin typeface="+mj-lt"/>
              </a:rPr>
              <a:t>5</a:t>
            </a:r>
            <a:r>
              <a:rPr lang="en-US" sz="2400" dirty="0">
                <a:latin typeface="+mj-lt"/>
              </a:rPr>
              <a:t>H</a:t>
            </a:r>
            <a:r>
              <a:rPr lang="en-US" sz="2400" baseline="-25000" dirty="0">
                <a:latin typeface="+mj-lt"/>
              </a:rPr>
              <a:t>12</a:t>
            </a:r>
            <a:r>
              <a:rPr lang="en-US" sz="2400" dirty="0">
                <a:latin typeface="+mj-lt"/>
              </a:rPr>
              <a:t>) at various densities</a:t>
            </a:r>
          </a:p>
        </p:txBody>
      </p:sp>
      <p:graphicFrame>
        <p:nvGraphicFramePr>
          <p:cNvPr id="7" name="Table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93754226"/>
              </p:ext>
            </p:extLst>
          </p:nvPr>
        </p:nvGraphicFramePr>
        <p:xfrm>
          <a:off x="1047750" y="2209800"/>
          <a:ext cx="6438899" cy="2363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49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Density (g/cm3)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Mol/m3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3V*(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0-1)/(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0+2)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0.613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5.12536E+27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1.82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1.25646E-28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0.701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5.86114E+27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1.24084E-28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6.65544E+27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1.22536E-28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0.865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7.23236E+27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1.2131E-28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0.907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7.58353E+27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1.2151E-28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0" y="5105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ymbol" panose="05050102010706020507" pitchFamily="18" charset="2"/>
              </a:rPr>
              <a:t>g</a:t>
            </a:r>
            <a:r>
              <a:rPr lang="en-US" sz="2400" baseline="-25000" dirty="0" err="1">
                <a:latin typeface="+mj-lt"/>
              </a:rPr>
              <a:t>mol</a:t>
            </a:r>
            <a:r>
              <a:rPr lang="en-US" sz="2400" dirty="0">
                <a:latin typeface="+mj-lt"/>
              </a:rPr>
              <a:t> = 1.2 x 10</a:t>
            </a:r>
            <a:r>
              <a:rPr lang="en-US" sz="2400" baseline="30000" dirty="0">
                <a:latin typeface="+mj-lt"/>
              </a:rPr>
              <a:t>-28 </a:t>
            </a:r>
            <a:r>
              <a:rPr lang="en-US" sz="2400" dirty="0">
                <a:latin typeface="+mj-lt"/>
              </a:rPr>
              <a:t>m</a:t>
            </a:r>
            <a:r>
              <a:rPr lang="en-US" sz="2400" baseline="30000" dirty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= 0.12 nm</a:t>
            </a:r>
            <a:r>
              <a:rPr lang="en-US" sz="2400" baseline="30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1732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63409-EBBE-16DC-1266-746701E83209}"/>
              </a:ext>
            </a:extLst>
          </p:cNvPr>
          <p:cNvSpPr/>
          <p:nvPr/>
        </p:nvSpPr>
        <p:spPr>
          <a:xfrm>
            <a:off x="133952" y="4942573"/>
            <a:ext cx="29718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Re-examination of electrostatic energy in dielectric media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942106"/>
              </p:ext>
            </p:extLst>
          </p:nvPr>
        </p:nvGraphicFramePr>
        <p:xfrm>
          <a:off x="73025" y="1447800"/>
          <a:ext cx="8996363" cy="427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94160" imgH="2082600" progId="Equation.DSMT4">
                  <p:embed/>
                </p:oleObj>
              </mc:Choice>
              <mc:Fallback>
                <p:oleObj name="Equation" r:id="rId2" imgW="4394160" imgH="20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1447800"/>
                        <a:ext cx="8996363" cy="427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978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the “Modern Theory of Polarization”</a:t>
            </a:r>
          </a:p>
          <a:p>
            <a:r>
              <a:rPr lang="en-US" sz="2400" dirty="0">
                <a:latin typeface="+mj-lt"/>
              </a:rPr>
              <a:t>    Some references: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>
                <a:latin typeface="+mj-lt"/>
              </a:rPr>
              <a:t>R. </a:t>
            </a:r>
            <a:r>
              <a:rPr lang="en-US" sz="2400" dirty="0" err="1">
                <a:latin typeface="+mj-lt"/>
              </a:rPr>
              <a:t>D.King</a:t>
            </a:r>
            <a:r>
              <a:rPr lang="en-US" sz="2400" dirty="0">
                <a:latin typeface="+mj-lt"/>
              </a:rPr>
              <a:t>-Smith and D. Vanderbilt, Phys. Rev. B   47, 1651 (1993)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R. </a:t>
            </a:r>
            <a:r>
              <a:rPr lang="en-US" sz="2400" dirty="0" err="1"/>
              <a:t>Resta</a:t>
            </a:r>
            <a:r>
              <a:rPr lang="en-US" sz="2400" dirty="0"/>
              <a:t>, Rev. Mod. Physics </a:t>
            </a:r>
            <a:r>
              <a:rPr lang="en-US" sz="2400" b="1" dirty="0"/>
              <a:t>66</a:t>
            </a:r>
            <a:r>
              <a:rPr lang="en-US" sz="2400" dirty="0"/>
              <a:t>, 699 (1994)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R. </a:t>
            </a:r>
            <a:r>
              <a:rPr lang="en-US" sz="2400" dirty="0" err="1"/>
              <a:t>Resta</a:t>
            </a:r>
            <a:r>
              <a:rPr lang="en-US" sz="2400" dirty="0"/>
              <a:t>, J. Phys. </a:t>
            </a:r>
            <a:r>
              <a:rPr lang="en-US" sz="2400" dirty="0" err="1"/>
              <a:t>Condens</a:t>
            </a:r>
            <a:r>
              <a:rPr lang="en-US" sz="2400" dirty="0"/>
              <a:t>. Matter 23, 123201 (2010)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N. A.  </a:t>
            </a:r>
            <a:r>
              <a:rPr lang="en-US" sz="2400" dirty="0" err="1"/>
              <a:t>Spaldin</a:t>
            </a:r>
            <a:r>
              <a:rPr lang="en-US" sz="2400" dirty="0"/>
              <a:t>, J. Solid State Chem. </a:t>
            </a:r>
            <a:r>
              <a:rPr lang="en-US" sz="2400" b="1" dirty="0"/>
              <a:t>195</a:t>
            </a:r>
            <a:r>
              <a:rPr lang="en-US" sz="2400" dirty="0"/>
              <a:t>, 2 (2012)</a:t>
            </a:r>
          </a:p>
          <a:p>
            <a:pPr lvl="2"/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947462"/>
              </p:ext>
            </p:extLst>
          </p:nvPr>
        </p:nvGraphicFramePr>
        <p:xfrm>
          <a:off x="3200400" y="3198776"/>
          <a:ext cx="4081462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993680" imgH="1130040" progId="Equation.3">
                  <p:embed/>
                </p:oleObj>
              </mc:Choice>
              <mc:Fallback>
                <p:oleObj name="数式" r:id="rId2" imgW="199368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198776"/>
                        <a:ext cx="4081462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486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In general 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is highly dependent on the boundary values;   often it is more convenient/meaningful to calculate </a:t>
            </a:r>
            <a:r>
              <a:rPr lang="en-US" sz="2400" b="1" dirty="0">
                <a:latin typeface="Symbol" pitchFamily="18" charset="2"/>
              </a:rPr>
              <a:t>D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7493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the “Modern Theory of Polarization” </a:t>
            </a:r>
          </a:p>
          <a:p>
            <a:r>
              <a:rPr lang="en-US" sz="2400" dirty="0">
                <a:latin typeface="+mj-lt"/>
              </a:rPr>
              <a:t>         -- continued</a:t>
            </a:r>
          </a:p>
          <a:p>
            <a:r>
              <a:rPr lang="en-US" sz="2400" dirty="0">
                <a:latin typeface="+mj-lt"/>
              </a:rPr>
              <a:t> 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073405"/>
              </p:ext>
            </p:extLst>
          </p:nvPr>
        </p:nvGraphicFramePr>
        <p:xfrm>
          <a:off x="1752600" y="1828800"/>
          <a:ext cx="4783137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336760" imgH="736560" progId="Equation.3">
                  <p:embed/>
                </p:oleObj>
              </mc:Choice>
              <mc:Fallback>
                <p:oleObj name="数式" r:id="rId2" imgW="233676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4783137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303" y="4370566"/>
            <a:ext cx="8274497" cy="16089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3578213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 The concept of the polarization of a periodic solid is not unique:</a:t>
            </a:r>
          </a:p>
        </p:txBody>
      </p:sp>
    </p:spTree>
    <p:extLst>
      <p:ext uri="{BB962C8B-B14F-4D97-AF65-F5344CB8AC3E}">
        <p14:creationId xmlns:p14="http://schemas.microsoft.com/office/powerpoint/2010/main" val="3297104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290512"/>
            <a:ext cx="5934075" cy="62769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example</a:t>
            </a:r>
          </a:p>
        </p:txBody>
      </p:sp>
    </p:spTree>
    <p:extLst>
      <p:ext uri="{BB962C8B-B14F-4D97-AF65-F5344CB8AC3E}">
        <p14:creationId xmlns:p14="http://schemas.microsoft.com/office/powerpoint/2010/main" val="33296539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example   -- linear visualization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6505575" cy="2181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733800"/>
            <a:ext cx="7010400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324356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Effects on the electronic distribution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567055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567054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6519820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0DE653-F283-63EB-CD3B-63CE2013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81BAA6-3591-0AFD-587F-DF4D91D4B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B8764-71E5-0018-568A-B0717BB4B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C3D736-AC96-5995-5BBE-A0402258B3D9}"/>
              </a:ext>
            </a:extLst>
          </p:cNvPr>
          <p:cNvSpPr txBox="1"/>
          <p:nvPr/>
        </p:nvSpPr>
        <p:spPr>
          <a:xfrm>
            <a:off x="228600" y="381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electrostatics – Chapter 1-4 in </a:t>
            </a:r>
            <a:r>
              <a:rPr lang="en-US" sz="2400" b="1" dirty="0">
                <a:latin typeface="+mj-lt"/>
              </a:rPr>
              <a:t>Jackson</a:t>
            </a:r>
          </a:p>
          <a:p>
            <a:r>
              <a:rPr lang="en-US" sz="2400" dirty="0">
                <a:latin typeface="+mj-lt"/>
              </a:rPr>
              <a:t>By “statics” we mean that all properties are constant in time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EEDCAA8-BFA9-A2EB-E637-4AC44AB2C8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25748"/>
              </p:ext>
            </p:extLst>
          </p:nvPr>
        </p:nvGraphicFramePr>
        <p:xfrm>
          <a:off x="381000" y="1575584"/>
          <a:ext cx="7466013" cy="434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92360" imgH="2031840" progId="Equation.DSMT4">
                  <p:embed/>
                </p:oleObj>
              </mc:Choice>
              <mc:Fallback>
                <p:oleObj name="Equation" r:id="rId2" imgW="349236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000" y="1575584"/>
                        <a:ext cx="7466013" cy="434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217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5FD9E-0B98-4F25-8BE4-28CB9EC36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03ED96-8CF9-46DE-AB48-2F235E053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ED78F-F830-4296-BB35-3229511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E5CB91-A82F-4E6D-B08F-73A4CB0B1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4146"/>
            <a:ext cx="7855354" cy="309884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8BBE04B-87E7-2DD7-7F4B-70CC8AE66A09}"/>
              </a:ext>
            </a:extLst>
          </p:cNvPr>
          <p:cNvSpPr>
            <a:spLocks noChangeAspect="1"/>
          </p:cNvSpPr>
          <p:nvPr/>
        </p:nvSpPr>
        <p:spPr>
          <a:xfrm>
            <a:off x="1066800" y="4091940"/>
            <a:ext cx="1184414" cy="1188720"/>
          </a:xfrm>
          <a:prstGeom prst="ellipse">
            <a:avLst/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1C508A4-39D2-BD74-1210-3A7DE4EC0844}"/>
              </a:ext>
            </a:extLst>
          </p:cNvPr>
          <p:cNvCxnSpPr/>
          <p:nvPr/>
        </p:nvCxnSpPr>
        <p:spPr>
          <a:xfrm>
            <a:off x="1659007" y="4686300"/>
            <a:ext cx="22098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186A61CA-5B26-F0C7-6173-24F73EEDB10D}"/>
              </a:ext>
            </a:extLst>
          </p:cNvPr>
          <p:cNvSpPr>
            <a:spLocks noChangeAspect="1"/>
          </p:cNvSpPr>
          <p:nvPr/>
        </p:nvSpPr>
        <p:spPr>
          <a:xfrm>
            <a:off x="3792208" y="4594860"/>
            <a:ext cx="182880" cy="18288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3167F6-27FD-D59B-A576-6C364EA0EEDC}"/>
              </a:ext>
            </a:extLst>
          </p:cNvPr>
          <p:cNvSpPr txBox="1"/>
          <p:nvPr/>
        </p:nvSpPr>
        <p:spPr>
          <a:xfrm>
            <a:off x="2583770" y="4305648"/>
            <a:ext cx="4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3EADE5-9323-3B26-9674-B5762085FBD5}"/>
              </a:ext>
            </a:extLst>
          </p:cNvPr>
          <p:cNvCxnSpPr>
            <a:stCxn id="7" idx="1"/>
          </p:cNvCxnSpPr>
          <p:nvPr/>
        </p:nvCxnSpPr>
        <p:spPr>
          <a:xfrm>
            <a:off x="1240253" y="4266024"/>
            <a:ext cx="418754" cy="4202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B8CEA5A-1C89-CA43-10C2-818F68E21BB8}"/>
              </a:ext>
            </a:extLst>
          </p:cNvPr>
          <p:cNvSpPr txBox="1"/>
          <p:nvPr/>
        </p:nvSpPr>
        <p:spPr>
          <a:xfrm>
            <a:off x="1152812" y="4276772"/>
            <a:ext cx="4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23853F-A6A0-D09C-11D5-399917D8C841}"/>
              </a:ext>
            </a:extLst>
          </p:cNvPr>
          <p:cNvSpPr txBox="1"/>
          <p:nvPr/>
        </p:nvSpPr>
        <p:spPr>
          <a:xfrm>
            <a:off x="1549284" y="4804784"/>
            <a:ext cx="4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0C5772-A8DC-4834-1AC9-197083BD4182}"/>
              </a:ext>
            </a:extLst>
          </p:cNvPr>
          <p:cNvSpPr txBox="1"/>
          <p:nvPr/>
        </p:nvSpPr>
        <p:spPr>
          <a:xfrm>
            <a:off x="2576784" y="5001125"/>
            <a:ext cx="644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e</a:t>
            </a:r>
            <a:r>
              <a:rPr lang="en-US" sz="2400" b="1" i="1" baseline="-25000" dirty="0">
                <a:latin typeface="Symbol" panose="05050102010706020507" pitchFamily="18" charset="2"/>
              </a:rPr>
              <a:t>0</a:t>
            </a:r>
            <a:endParaRPr lang="en-US" sz="2400" b="1" i="1" dirty="0">
              <a:latin typeface="Symbol" panose="05050102010706020507" pitchFamily="18" charset="2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7BE207-CE05-3006-1B54-28CCADA40719}"/>
              </a:ext>
            </a:extLst>
          </p:cNvPr>
          <p:cNvCxnSpPr/>
          <p:nvPr/>
        </p:nvCxnSpPr>
        <p:spPr>
          <a:xfrm flipV="1">
            <a:off x="1659007" y="3886200"/>
            <a:ext cx="788484" cy="8001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6D2BDD-FBE6-E7F5-0CF9-D067D1A9C1D6}"/>
              </a:ext>
            </a:extLst>
          </p:cNvPr>
          <p:cNvSpPr txBox="1"/>
          <p:nvPr/>
        </p:nvSpPr>
        <p:spPr>
          <a:xfrm>
            <a:off x="2298144" y="3469182"/>
            <a:ext cx="4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865F8BAB-09B5-B5FF-735E-C09A39215E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905539"/>
              </p:ext>
            </p:extLst>
          </p:nvPr>
        </p:nvGraphicFramePr>
        <p:xfrm>
          <a:off x="4575526" y="3429000"/>
          <a:ext cx="4217811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49080" imgH="685800" progId="Equation.DSMT4">
                  <p:embed/>
                </p:oleObj>
              </mc:Choice>
              <mc:Fallback>
                <p:oleObj name="Equation" r:id="rId3" imgW="15490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5526" y="3429000"/>
                        <a:ext cx="4217811" cy="186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F22E381B-CAEB-1295-865A-5989E906957C}"/>
              </a:ext>
            </a:extLst>
          </p:cNvPr>
          <p:cNvSpPr txBox="1"/>
          <p:nvPr/>
        </p:nvSpPr>
        <p:spPr>
          <a:xfrm>
            <a:off x="3697150" y="4722714"/>
            <a:ext cx="4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68087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C6067D-0C73-6E26-A4E2-676800D79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3AC447-5A38-0B49-F1BE-E0EA0D3E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ECE9B-13E2-5FCE-0DEE-EB552DE8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308EDE-6C93-4890-9A89-09D05E85635B}"/>
              </a:ext>
            </a:extLst>
          </p:cNvPr>
          <p:cNvSpPr txBox="1"/>
          <p:nvPr/>
        </p:nvSpPr>
        <p:spPr>
          <a:xfrm>
            <a:off x="228600" y="3048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</a:t>
            </a:r>
          </a:p>
          <a:p>
            <a:endParaRPr lang="en-US" sz="2400" dirty="0">
              <a:latin typeface="+mj-lt"/>
            </a:endParaRPr>
          </a:p>
          <a:p>
            <a:pPr algn="l"/>
            <a:r>
              <a:rPr lang="en-US" sz="2400" b="1" dirty="0">
                <a:latin typeface="+mj-lt"/>
              </a:rPr>
              <a:t>From Sam</a:t>
            </a:r>
            <a:r>
              <a:rPr lang="en-US" sz="2400" dirty="0">
                <a:latin typeface="+mj-lt"/>
              </a:rPr>
              <a:t>: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How are we able to determine r*D = r x E at the surface of two dielectrics?  </a:t>
            </a:r>
          </a:p>
          <a:p>
            <a:pPr algn="l"/>
            <a:endParaRPr lang="en-US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From </a:t>
            </a:r>
            <a:r>
              <a:rPr lang="en-US" sz="24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Zezhong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In your graph demonstration when there is an electric field, the neutral atom deforms. Could you give a further explanation of what happened at the atomic/electron level please?</a:t>
            </a:r>
          </a:p>
          <a:p>
            <a:pPr algn="l"/>
            <a:endParaRPr lang="en-US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l"/>
            <a:endParaRPr lang="en-US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en-US" sz="2400" dirty="0">
                <a:latin typeface="+mj-lt"/>
              </a:rPr>
              <a:t>Comment:   See details below….</a:t>
            </a:r>
          </a:p>
        </p:txBody>
      </p:sp>
    </p:spTree>
    <p:extLst>
      <p:ext uri="{BB962C8B-B14F-4D97-AF65-F5344CB8AC3E}">
        <p14:creationId xmlns:p14="http://schemas.microsoft.com/office/powerpoint/2010/main" val="363298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500693"/>
              </p:ext>
            </p:extLst>
          </p:nvPr>
        </p:nvGraphicFramePr>
        <p:xfrm>
          <a:off x="762000" y="1383357"/>
          <a:ext cx="5538788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040" imgH="2197080" progId="Equation.DSMT4">
                  <p:embed/>
                </p:oleObj>
              </mc:Choice>
              <mc:Fallback>
                <p:oleObj name="Equation" r:id="rId2" imgW="2705040" imgH="2197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83357"/>
                        <a:ext cx="5538788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-- Focus on dipolar fields: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5D302A-C9BC-F38D-2362-FF17DC4A9A38}"/>
              </a:ext>
            </a:extLst>
          </p:cNvPr>
          <p:cNvSpPr txBox="1"/>
          <p:nvPr/>
        </p:nvSpPr>
        <p:spPr>
          <a:xfrm>
            <a:off x="5445493" y="5691922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(Assuming that p is located at the origin.)</a:t>
            </a:r>
          </a:p>
        </p:txBody>
      </p:sp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1E770-CA96-45E4-917B-A1D5C5FDA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820BD4-971F-4A3F-A606-04B01DC87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1454C-6BE7-4C6D-87A2-209E3EE0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C3C8D05-8B7E-452B-A9FC-25B89DDEF9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372745"/>
              </p:ext>
            </p:extLst>
          </p:nvPr>
        </p:nvGraphicFramePr>
        <p:xfrm>
          <a:off x="838200" y="1143000"/>
          <a:ext cx="6926262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26549" imgH="2491823" progId="Equation.DSMT4">
                  <p:embed/>
                </p:oleObj>
              </mc:Choice>
              <mc:Fallback>
                <p:oleObj name="Equation" r:id="rId2" imgW="6926549" imgH="249182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1143000"/>
                        <a:ext cx="6926262" cy="249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EDDFB9A-1C16-46B2-9B5F-7AFA58BD62DD}"/>
              </a:ext>
            </a:extLst>
          </p:cNvPr>
          <p:cNvSpPr txBox="1"/>
          <p:nvPr/>
        </p:nvSpPr>
        <p:spPr>
          <a:xfrm>
            <a:off x="228600" y="228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a distribution of dipoles and monopoles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E2C3C3-D192-4AD9-A20D-4D1489DC7C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753332"/>
              </p:ext>
            </p:extLst>
          </p:nvPr>
        </p:nvGraphicFramePr>
        <p:xfrm>
          <a:off x="838200" y="3890665"/>
          <a:ext cx="712089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90840" imgH="507960" progId="Equation.DSMT4">
                  <p:embed/>
                </p:oleObj>
              </mc:Choice>
              <mc:Fallback>
                <p:oleObj name="Equation" r:id="rId4" imgW="33908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3890665"/>
                        <a:ext cx="712089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176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76608"/>
              </p:ext>
            </p:extLst>
          </p:nvPr>
        </p:nvGraphicFramePr>
        <p:xfrm>
          <a:off x="163513" y="1250950"/>
          <a:ext cx="880745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05240" imgH="1180800" progId="Equation.DSMT4">
                  <p:embed/>
                </p:oleObj>
              </mc:Choice>
              <mc:Fallback>
                <p:oleObj name="Equation" r:id="rId2" imgW="4305240" imgH="1180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1250950"/>
                        <a:ext cx="880745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dielectric materials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154650"/>
              </p:ext>
            </p:extLst>
          </p:nvPr>
        </p:nvGraphicFramePr>
        <p:xfrm>
          <a:off x="355600" y="4467225"/>
          <a:ext cx="8655050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228920" imgH="990360" progId="Equation.DSMT4">
                  <p:embed/>
                </p:oleObj>
              </mc:Choice>
              <mc:Fallback>
                <p:oleObj name="Equation" r:id="rId4" imgW="4228920" imgH="9903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4467225"/>
                        <a:ext cx="8655050" cy="203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576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9170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8512" y="9170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9170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085" y="9144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2700000" flipV="1">
            <a:off x="1981317" y="15398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06893" y="12948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2700000" flipV="1">
            <a:off x="1972059" y="26790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32187" y="23370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335333"/>
              </p:ext>
            </p:extLst>
          </p:nvPr>
        </p:nvGraphicFramePr>
        <p:xfrm>
          <a:off x="7312570" y="991237"/>
          <a:ext cx="1725613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200" imgH="1663560" progId="Equation.DSMT4">
                  <p:embed/>
                </p:oleObj>
              </mc:Choice>
              <mc:Fallback>
                <p:oleObj name="Equation" r:id="rId2" imgW="1168200" imgH="166356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312570" y="991237"/>
                        <a:ext cx="1725613" cy="2452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53456" y="25411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398" y="28539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3600" y="22740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23502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32187" y="23397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3502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33600" y="11310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12072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13596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033198" y="12318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60090" y="12935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0600" y="15120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348072"/>
              </p:ext>
            </p:extLst>
          </p:nvPr>
        </p:nvGraphicFramePr>
        <p:xfrm>
          <a:off x="5086500" y="5184312"/>
          <a:ext cx="3616785" cy="14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14600" imgH="977760" progId="Equation.DSMT4">
                  <p:embed/>
                </p:oleObj>
              </mc:Choice>
              <mc:Fallback>
                <p:oleObj name="Equation" r:id="rId4" imgW="2514600" imgH="977760" progId="Equation.DSMT4">
                  <p:embed/>
                  <p:pic>
                    <p:nvPicPr>
                      <p:cNvPr id="46" name="Object 4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86500" y="5184312"/>
                        <a:ext cx="3616785" cy="14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024454" y="5638939"/>
            <a:ext cx="46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isotropic dielectrics:</a:t>
            </a:r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5CD52B53-F491-4D90-BD31-F73AE447EC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825722"/>
              </p:ext>
            </p:extLst>
          </p:nvPr>
        </p:nvGraphicFramePr>
        <p:xfrm>
          <a:off x="152400" y="3797688"/>
          <a:ext cx="8655050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228920" imgH="723600" progId="Equation.DSMT4">
                  <p:embed/>
                </p:oleObj>
              </mc:Choice>
              <mc:Fallback>
                <p:oleObj name="Equation" r:id="rId6" imgW="4228920" imgH="723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797688"/>
                        <a:ext cx="8655050" cy="148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594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E2C54-E90D-DE80-4F5F-BAB2B1362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CA399C-5309-75D5-D279-A1E459699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6886B-F3FA-9EBB-2D51-E24975C2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9B04C8-A836-24CC-C44B-6B33C952CF5A}"/>
              </a:ext>
            </a:extLst>
          </p:cNvPr>
          <p:cNvSpPr/>
          <p:nvPr/>
        </p:nvSpPr>
        <p:spPr>
          <a:xfrm>
            <a:off x="990600" y="16028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54199D-B1DD-79C2-8BE4-8AE43B9C2295}"/>
              </a:ext>
            </a:extLst>
          </p:cNvPr>
          <p:cNvSpPr/>
          <p:nvPr/>
        </p:nvSpPr>
        <p:spPr>
          <a:xfrm>
            <a:off x="4039912" y="16028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C13295-338A-EE42-0C47-7738B252EB59}"/>
              </a:ext>
            </a:extLst>
          </p:cNvPr>
          <p:cNvSpPr txBox="1"/>
          <p:nvPr/>
        </p:nvSpPr>
        <p:spPr>
          <a:xfrm>
            <a:off x="1143000" y="16028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169F59-DB45-546D-D9CB-5FD7DDAD268A}"/>
              </a:ext>
            </a:extLst>
          </p:cNvPr>
          <p:cNvSpPr txBox="1"/>
          <p:nvPr/>
        </p:nvSpPr>
        <p:spPr>
          <a:xfrm>
            <a:off x="4113485" y="16002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5F54E4C-FE41-B63A-6345-BF69273FEF80}"/>
              </a:ext>
            </a:extLst>
          </p:cNvPr>
          <p:cNvCxnSpPr/>
          <p:nvPr/>
        </p:nvCxnSpPr>
        <p:spPr>
          <a:xfrm rot="2700000" flipV="1">
            <a:off x="1752717" y="22256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8BE7BEA-799D-B8AA-7B4F-DFBDE0782C47}"/>
              </a:ext>
            </a:extLst>
          </p:cNvPr>
          <p:cNvCxnSpPr/>
          <p:nvPr/>
        </p:nvCxnSpPr>
        <p:spPr>
          <a:xfrm>
            <a:off x="4778293" y="19806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FB9F893-F8A9-47A8-264E-1309E585D887}"/>
              </a:ext>
            </a:extLst>
          </p:cNvPr>
          <p:cNvCxnSpPr/>
          <p:nvPr/>
        </p:nvCxnSpPr>
        <p:spPr>
          <a:xfrm rot="2700000" flipV="1">
            <a:off x="1743459" y="33648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2881574-3457-9B85-3B9C-F8191D28B62C}"/>
              </a:ext>
            </a:extLst>
          </p:cNvPr>
          <p:cNvCxnSpPr/>
          <p:nvPr/>
        </p:nvCxnSpPr>
        <p:spPr>
          <a:xfrm>
            <a:off x="4603587" y="30228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1F2353E-CE24-347D-7B1A-C094A824A3CE}"/>
              </a:ext>
            </a:extLst>
          </p:cNvPr>
          <p:cNvSpPr txBox="1"/>
          <p:nvPr/>
        </p:nvSpPr>
        <p:spPr>
          <a:xfrm>
            <a:off x="1824856" y="32269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E884A5-28B4-8170-3DF5-8E846A91C756}"/>
              </a:ext>
            </a:extLst>
          </p:cNvPr>
          <p:cNvSpPr txBox="1"/>
          <p:nvPr/>
        </p:nvSpPr>
        <p:spPr>
          <a:xfrm>
            <a:off x="4495798" y="35397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FA008B9-584D-3569-F036-BF4F25FD1369}"/>
              </a:ext>
            </a:extLst>
          </p:cNvPr>
          <p:cNvCxnSpPr/>
          <p:nvPr/>
        </p:nvCxnSpPr>
        <p:spPr>
          <a:xfrm>
            <a:off x="1905000" y="29598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9C37AD-84F1-FD53-4AD1-6FE93CA134E0}"/>
              </a:ext>
            </a:extLst>
          </p:cNvPr>
          <p:cNvCxnSpPr/>
          <p:nvPr/>
        </p:nvCxnSpPr>
        <p:spPr>
          <a:xfrm>
            <a:off x="2667000" y="30360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0703FA1-9A37-23B7-8917-20A673DA9E2E}"/>
              </a:ext>
            </a:extLst>
          </p:cNvPr>
          <p:cNvCxnSpPr/>
          <p:nvPr/>
        </p:nvCxnSpPr>
        <p:spPr>
          <a:xfrm>
            <a:off x="4603587" y="30255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70C389F-E1BD-E835-37BB-61815233E7C0}"/>
              </a:ext>
            </a:extLst>
          </p:cNvPr>
          <p:cNvCxnSpPr/>
          <p:nvPr/>
        </p:nvCxnSpPr>
        <p:spPr>
          <a:xfrm>
            <a:off x="5410200" y="30360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DE01ACF-D1A7-D8A0-9D23-5BEE56E9BA1D}"/>
              </a:ext>
            </a:extLst>
          </p:cNvPr>
          <p:cNvCxnSpPr/>
          <p:nvPr/>
        </p:nvCxnSpPr>
        <p:spPr>
          <a:xfrm>
            <a:off x="1905000" y="18168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5CC6CB-B4F1-C67C-26F9-9752BAC6BD37}"/>
              </a:ext>
            </a:extLst>
          </p:cNvPr>
          <p:cNvCxnSpPr/>
          <p:nvPr/>
        </p:nvCxnSpPr>
        <p:spPr>
          <a:xfrm>
            <a:off x="2667000" y="18930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05C6575-69B0-724D-CC2E-7ABFFE8BF082}"/>
              </a:ext>
            </a:extLst>
          </p:cNvPr>
          <p:cNvSpPr txBox="1"/>
          <p:nvPr/>
        </p:nvSpPr>
        <p:spPr>
          <a:xfrm>
            <a:off x="1752600" y="20454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942DFB4-81A0-EFC8-17F6-8D1670537838}"/>
              </a:ext>
            </a:extLst>
          </p:cNvPr>
          <p:cNvCxnSpPr/>
          <p:nvPr/>
        </p:nvCxnSpPr>
        <p:spPr>
          <a:xfrm flipV="1">
            <a:off x="4804598" y="19176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904CD2C-0023-DF3E-9871-D399938E0F26}"/>
              </a:ext>
            </a:extLst>
          </p:cNvPr>
          <p:cNvCxnSpPr/>
          <p:nvPr/>
        </p:nvCxnSpPr>
        <p:spPr>
          <a:xfrm>
            <a:off x="5331490" y="19793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C1D7643-9B9C-53F0-2ACB-BBFBD1A803AD}"/>
              </a:ext>
            </a:extLst>
          </p:cNvPr>
          <p:cNvSpPr txBox="1"/>
          <p:nvPr/>
        </p:nvSpPr>
        <p:spPr>
          <a:xfrm>
            <a:off x="4572000" y="21978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78A22F-AC06-1C68-1D26-71DA0A3C2FFC}"/>
              </a:ext>
            </a:extLst>
          </p:cNvPr>
          <p:cNvSpPr txBox="1"/>
          <p:nvPr/>
        </p:nvSpPr>
        <p:spPr>
          <a:xfrm>
            <a:off x="3810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</a:t>
            </a: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B3E338A1-EEA2-40DE-9137-1E4BD61219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500028"/>
              </p:ext>
            </p:extLst>
          </p:nvPr>
        </p:nvGraphicFramePr>
        <p:xfrm>
          <a:off x="7194389" y="1548743"/>
          <a:ext cx="1725613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200" imgH="1663560" progId="Equation.DSMT4">
                  <p:embed/>
                </p:oleObj>
              </mc:Choice>
              <mc:Fallback>
                <p:oleObj name="Equation" r:id="rId2" imgW="1168200" imgH="166356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194389" y="1548743"/>
                        <a:ext cx="1725613" cy="2452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070997A7-EE07-45A8-334A-F2DE04BD4A7A}"/>
              </a:ext>
            </a:extLst>
          </p:cNvPr>
          <p:cNvSpPr/>
          <p:nvPr/>
        </p:nvSpPr>
        <p:spPr>
          <a:xfrm>
            <a:off x="1479414" y="5334001"/>
            <a:ext cx="577986" cy="820089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64A825-EC26-85C1-4DAA-B574C94E0D1D}"/>
              </a:ext>
            </a:extLst>
          </p:cNvPr>
          <p:cNvSpPr/>
          <p:nvPr/>
        </p:nvSpPr>
        <p:spPr>
          <a:xfrm>
            <a:off x="2056598" y="5334000"/>
            <a:ext cx="577986" cy="820089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24ED2636-4035-14AC-D2C9-B4B3644F87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115220"/>
              </p:ext>
            </p:extLst>
          </p:nvPr>
        </p:nvGraphicFramePr>
        <p:xfrm>
          <a:off x="579936" y="4691613"/>
          <a:ext cx="3294638" cy="604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3880" imgH="279360" progId="Equation.DSMT4">
                  <p:embed/>
                </p:oleObj>
              </mc:Choice>
              <mc:Fallback>
                <p:oleObj name="Equation" r:id="rId4" imgW="1523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9936" y="4691613"/>
                        <a:ext cx="3294638" cy="604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Cylinder 30">
            <a:extLst>
              <a:ext uri="{FF2B5EF4-FFF2-40B4-BE49-F238E27FC236}">
                <a16:creationId xmlns:a16="http://schemas.microsoft.com/office/drawing/2014/main" id="{ABC7C300-A386-95BC-6ED9-B24D3B07AF58}"/>
              </a:ext>
            </a:extLst>
          </p:cNvPr>
          <p:cNvSpPr/>
          <p:nvPr/>
        </p:nvSpPr>
        <p:spPr>
          <a:xfrm rot="5400000">
            <a:off x="1711724" y="5605060"/>
            <a:ext cx="689745" cy="341317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3BF0744-12E4-5A07-0004-6CC10FD9CF32}"/>
              </a:ext>
            </a:extLst>
          </p:cNvPr>
          <p:cNvCxnSpPr>
            <a:cxnSpLocks/>
          </p:cNvCxnSpPr>
          <p:nvPr/>
        </p:nvCxnSpPr>
        <p:spPr>
          <a:xfrm>
            <a:off x="2129598" y="5775718"/>
            <a:ext cx="614976" cy="2983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1B7180B-66B0-5F4C-F9E4-9567A804E324}"/>
              </a:ext>
            </a:extLst>
          </p:cNvPr>
          <p:cNvCxnSpPr>
            <a:cxnSpLocks/>
          </p:cNvCxnSpPr>
          <p:nvPr/>
        </p:nvCxnSpPr>
        <p:spPr>
          <a:xfrm>
            <a:off x="1483717" y="5775717"/>
            <a:ext cx="614976" cy="2983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FAB18130-0A14-3463-BD3E-E3CA3A180D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905041"/>
              </p:ext>
            </p:extLst>
          </p:nvPr>
        </p:nvGraphicFramePr>
        <p:xfrm>
          <a:off x="1537573" y="6163250"/>
          <a:ext cx="1383278" cy="508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22080" imgH="228600" progId="Equation.DSMT4">
                  <p:embed/>
                </p:oleObj>
              </mc:Choice>
              <mc:Fallback>
                <p:oleObj name="Equation" r:id="rId6" imgW="622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37573" y="6163250"/>
                        <a:ext cx="1383278" cy="508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:a16="http://schemas.microsoft.com/office/drawing/2014/main" id="{0EDAA60C-9BD8-7B68-228D-68727D28C96A}"/>
              </a:ext>
            </a:extLst>
          </p:cNvPr>
          <p:cNvSpPr/>
          <p:nvPr/>
        </p:nvSpPr>
        <p:spPr>
          <a:xfrm>
            <a:off x="6019800" y="5275911"/>
            <a:ext cx="577986" cy="820089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86C4A3-0561-8991-BFAF-F8E40C91CA1A}"/>
              </a:ext>
            </a:extLst>
          </p:cNvPr>
          <p:cNvSpPr/>
          <p:nvPr/>
        </p:nvSpPr>
        <p:spPr>
          <a:xfrm>
            <a:off x="6596984" y="5275910"/>
            <a:ext cx="577986" cy="820089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6DFD0507-7710-D614-06BD-262D0ECB6E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485236"/>
              </p:ext>
            </p:extLst>
          </p:nvPr>
        </p:nvGraphicFramePr>
        <p:xfrm>
          <a:off x="5264120" y="4646257"/>
          <a:ext cx="3084223" cy="565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23880" imgH="279360" progId="Equation.DSMT4">
                  <p:embed/>
                </p:oleObj>
              </mc:Choice>
              <mc:Fallback>
                <p:oleObj name="Equation" r:id="rId8" imgW="1523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64120" y="4646257"/>
                        <a:ext cx="3084223" cy="565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50B46759-D911-A663-7F98-6E5772DBBD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245343"/>
              </p:ext>
            </p:extLst>
          </p:nvPr>
        </p:nvGraphicFramePr>
        <p:xfrm>
          <a:off x="1824856" y="1024037"/>
          <a:ext cx="4697602" cy="556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30320" imgH="228600" progId="Equation.DSMT4">
                  <p:embed/>
                </p:oleObj>
              </mc:Choice>
              <mc:Fallback>
                <p:oleObj name="Equation" r:id="rId10" imgW="1930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24856" y="1024037"/>
                        <a:ext cx="4697602" cy="556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1DB80493-96A7-6A9A-F348-428EE5820564}"/>
              </a:ext>
            </a:extLst>
          </p:cNvPr>
          <p:cNvSpPr/>
          <p:nvPr/>
        </p:nvSpPr>
        <p:spPr>
          <a:xfrm>
            <a:off x="6426042" y="5430846"/>
            <a:ext cx="264517" cy="5654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5416CAD-6A48-131E-6190-ED2390C5C912}"/>
              </a:ext>
            </a:extLst>
          </p:cNvPr>
          <p:cNvCxnSpPr>
            <a:cxnSpLocks/>
          </p:cNvCxnSpPr>
          <p:nvPr/>
        </p:nvCxnSpPr>
        <p:spPr>
          <a:xfrm flipH="1" flipV="1">
            <a:off x="6406661" y="5486753"/>
            <a:ext cx="19381" cy="45990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F10E241-0C2D-7677-5D18-0733F0E47819}"/>
              </a:ext>
            </a:extLst>
          </p:cNvPr>
          <p:cNvCxnSpPr>
            <a:cxnSpLocks/>
          </p:cNvCxnSpPr>
          <p:nvPr/>
        </p:nvCxnSpPr>
        <p:spPr>
          <a:xfrm flipH="1" flipV="1">
            <a:off x="6686219" y="5486400"/>
            <a:ext cx="19381" cy="45990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Object 48">
            <a:extLst>
              <a:ext uri="{FF2B5EF4-FFF2-40B4-BE49-F238E27FC236}">
                <a16:creationId xmlns:a16="http://schemas.microsoft.com/office/drawing/2014/main" id="{2EE01030-DD98-0EDF-BD3A-06B950A1B6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582921"/>
              </p:ext>
            </p:extLst>
          </p:nvPr>
        </p:nvGraphicFramePr>
        <p:xfrm>
          <a:off x="6186488" y="6151563"/>
          <a:ext cx="12398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58720" imgH="228600" progId="Equation.DSMT4">
                  <p:embed/>
                </p:oleObj>
              </mc:Choice>
              <mc:Fallback>
                <p:oleObj name="Equation" r:id="rId12" imgW="558720" imgH="22860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FAB18130-0A14-3463-BD3E-E3CA3A180D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186488" y="6151563"/>
                        <a:ext cx="1239837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0320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14349</TotalTime>
  <Words>899</Words>
  <Application>Microsoft Office PowerPoint</Application>
  <PresentationFormat>On-screen Show (4:3)</PresentationFormat>
  <Paragraphs>263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Symbol</vt:lpstr>
      <vt:lpstr>Times New Roman</vt:lpstr>
      <vt:lpstr>Wingdings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787</cp:revision>
  <cp:lastPrinted>2019-02-06T13:43:58Z</cp:lastPrinted>
  <dcterms:created xsi:type="dcterms:W3CDTF">2012-01-10T18:32:24Z</dcterms:created>
  <dcterms:modified xsi:type="dcterms:W3CDTF">2023-02-03T15:51:16Z</dcterms:modified>
</cp:coreProperties>
</file>