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77" r:id="rId4"/>
    <p:sldId id="355" r:id="rId5"/>
    <p:sldId id="356" r:id="rId6"/>
    <p:sldId id="357" r:id="rId7"/>
    <p:sldId id="375" r:id="rId8"/>
    <p:sldId id="358" r:id="rId9"/>
    <p:sldId id="359" r:id="rId10"/>
    <p:sldId id="360" r:id="rId11"/>
    <p:sldId id="361" r:id="rId12"/>
    <p:sldId id="376" r:id="rId13"/>
    <p:sldId id="379" r:id="rId14"/>
    <p:sldId id="362" r:id="rId15"/>
    <p:sldId id="363" r:id="rId16"/>
    <p:sldId id="364" r:id="rId17"/>
    <p:sldId id="369" r:id="rId18"/>
    <p:sldId id="368" r:id="rId19"/>
    <p:sldId id="372" r:id="rId20"/>
    <p:sldId id="373" r:id="rId21"/>
    <p:sldId id="374" r:id="rId22"/>
    <p:sldId id="365" r:id="rId23"/>
    <p:sldId id="366" r:id="rId24"/>
    <p:sldId id="367" r:id="rId25"/>
    <p:sldId id="378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3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1612800" progId="Equation.3">
                  <p:embed/>
                </p:oleObj>
              </mc:Choice>
              <mc:Fallback>
                <p:oleObj name="数式" r:id="rId2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193760" progId="Equation.3">
                  <p:embed/>
                </p:oleObj>
              </mc:Choice>
              <mc:Fallback>
                <p:oleObj name="数式" r:id="rId2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40704"/>
              </p:ext>
            </p:extLst>
          </p:nvPr>
        </p:nvGraphicFramePr>
        <p:xfrm>
          <a:off x="269875" y="457200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41600" imgH="990360" progId="Equation.DSMT4">
                  <p:embed/>
                </p:oleObj>
              </mc:Choice>
              <mc:Fallback>
                <p:oleObj name="Equation" r:id="rId2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57200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C6E1D2A-F2C3-4BDB-8807-79CA4A6FB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33700"/>
            <a:ext cx="9144000" cy="3124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05ABF5-1703-4A14-BE0C-F3AFEF937A39}"/>
              </a:ext>
            </a:extLst>
          </p:cNvPr>
          <p:cNvSpPr txBox="1"/>
          <p:nvPr/>
        </p:nvSpPr>
        <p:spPr>
          <a:xfrm>
            <a:off x="4800600" y="55626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</a:rPr>
              <a:t>Integral form may not be a good idea in this case ---</a:t>
            </a:r>
          </a:p>
        </p:txBody>
      </p:sp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397A8-A991-8976-12EF-4782EDD7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188B-C815-B328-6567-F222A48E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A67BB-E4A8-A309-5B8E-0BCB589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DBCB8-28F1-9A7D-94C8-38FE840F345F}"/>
              </a:ext>
            </a:extLst>
          </p:cNvPr>
          <p:cNvSpPr txBox="1"/>
          <p:nvPr/>
        </p:nvSpPr>
        <p:spPr>
          <a:xfrm>
            <a:off x="30480" y="561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about HW #11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Using PHY 114 approach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A463C7D-4B6D-ED0B-A37C-4CE13CE75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89999"/>
              </p:ext>
            </p:extLst>
          </p:nvPr>
        </p:nvGraphicFramePr>
        <p:xfrm>
          <a:off x="32084" y="1787776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457200" progId="Equation.3">
                  <p:embed/>
                </p:oleObj>
              </mc:Choice>
              <mc:Fallback>
                <p:oleObj name="数式" r:id="rId2" imgW="293364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4" y="1787776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ylinder 6">
            <a:extLst>
              <a:ext uri="{FF2B5EF4-FFF2-40B4-BE49-F238E27FC236}">
                <a16:creationId xmlns:a16="http://schemas.microsoft.com/office/drawing/2014/main" id="{13CA1FF8-13B4-A409-34B6-C7A603D0586C}"/>
              </a:ext>
            </a:extLst>
          </p:cNvPr>
          <p:cNvSpPr/>
          <p:nvPr/>
        </p:nvSpPr>
        <p:spPr>
          <a:xfrm>
            <a:off x="1676400" y="4077569"/>
            <a:ext cx="533400" cy="1676400"/>
          </a:xfrm>
          <a:prstGeom prst="can">
            <a:avLst>
              <a:gd name="adj" fmla="val 73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2E6F0E5-1E86-F60A-CE91-BB72D8C4184E}"/>
              </a:ext>
            </a:extLst>
          </p:cNvPr>
          <p:cNvSpPr/>
          <p:nvPr/>
        </p:nvSpPr>
        <p:spPr>
          <a:xfrm>
            <a:off x="1790700" y="3733800"/>
            <a:ext cx="304800" cy="533400"/>
          </a:xfrm>
          <a:prstGeom prst="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10C64-89B9-883D-1214-6387D55498DC}"/>
              </a:ext>
            </a:extLst>
          </p:cNvPr>
          <p:cNvSpPr txBox="1"/>
          <p:nvPr/>
        </p:nvSpPr>
        <p:spPr>
          <a:xfrm>
            <a:off x="1981200" y="36920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j-lt"/>
              </a:rPr>
              <a:t>J</a:t>
            </a:r>
            <a:r>
              <a:rPr lang="en-US" sz="2400" b="1" baseline="-25000" dirty="0">
                <a:solidFill>
                  <a:srgbClr val="FFC000"/>
                </a:solidFill>
                <a:latin typeface="+mj-lt"/>
              </a:rPr>
              <a:t>0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44905-C9F9-B3D9-9373-EFB6962BE509}"/>
              </a:ext>
            </a:extLst>
          </p:cNvPr>
          <p:cNvSpPr txBox="1"/>
          <p:nvPr/>
        </p:nvSpPr>
        <p:spPr>
          <a:xfrm>
            <a:off x="3657600" y="407756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5CA3DA-8967-DBFF-BB6B-08028B246945}"/>
              </a:ext>
            </a:extLst>
          </p:cNvPr>
          <p:cNvSpPr/>
          <p:nvPr/>
        </p:nvSpPr>
        <p:spPr>
          <a:xfrm>
            <a:off x="4038600" y="4685792"/>
            <a:ext cx="7620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213056-8D0A-E82B-0381-C8E976DF952F}"/>
              </a:ext>
            </a:extLst>
          </p:cNvPr>
          <p:cNvCxnSpPr/>
          <p:nvPr/>
        </p:nvCxnSpPr>
        <p:spPr>
          <a:xfrm flipV="1">
            <a:off x="4419600" y="4864933"/>
            <a:ext cx="228600" cy="219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3133A14-662D-FF81-FA30-081B1F03DC31}"/>
              </a:ext>
            </a:extLst>
          </p:cNvPr>
          <p:cNvSpPr>
            <a:spLocks noChangeAspect="1"/>
          </p:cNvSpPr>
          <p:nvPr/>
        </p:nvSpPr>
        <p:spPr>
          <a:xfrm>
            <a:off x="4145280" y="4791563"/>
            <a:ext cx="548640" cy="548640"/>
          </a:xfrm>
          <a:prstGeom prst="ellipse">
            <a:avLst/>
          </a:prstGeom>
          <a:solidFill>
            <a:schemeClr val="bg1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373AD3-F096-AB95-C857-50C9EE97E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61037"/>
              </p:ext>
            </p:extLst>
          </p:nvPr>
        </p:nvGraphicFramePr>
        <p:xfrm>
          <a:off x="5647308" y="3653105"/>
          <a:ext cx="3496692" cy="244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1295280" progId="Equation.DSMT4">
                  <p:embed/>
                </p:oleObj>
              </mc:Choice>
              <mc:Fallback>
                <p:oleObj name="Equation" r:id="rId4" imgW="1854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7308" y="3653105"/>
                        <a:ext cx="3496692" cy="2442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27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47760" imgH="863280" progId="Equation.3">
                  <p:embed/>
                </p:oleObj>
              </mc:Choice>
              <mc:Fallback>
                <p:oleObj name="数式" r:id="rId2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4CD0E-8C81-4EB6-B873-C1B268B05850}"/>
              </a:ext>
            </a:extLst>
          </p:cNvPr>
          <p:cNvSpPr txBox="1"/>
          <p:nvPr/>
        </p:nvSpPr>
        <p:spPr>
          <a:xfrm>
            <a:off x="5486400" y="114746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Integral form may be OK for this </a:t>
            </a:r>
            <a:r>
              <a:rPr lang="en-US" sz="2400">
                <a:latin typeface="+mj-lt"/>
              </a:rPr>
              <a:t>case…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49880" imgH="5600520" progId="Equation.DSMT4">
                  <p:embed/>
                </p:oleObj>
              </mc:Choice>
              <mc:Fallback>
                <p:oleObj name="Equation" r:id="rId3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83280" imgH="4597200" progId="Equation.DSMT4">
                  <p:embed/>
                </p:oleObj>
              </mc:Choice>
              <mc:Fallback>
                <p:oleObj name="Equation" r:id="rId2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4840" imgH="774360" progId="Equation.DSMT4">
                  <p:embed/>
                </p:oleObj>
              </mc:Choice>
              <mc:Fallback>
                <p:oleObj name="Equation" r:id="rId3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21116-E4DF-3B16-BE3F-392644ABB944}"/>
              </a:ext>
            </a:extLst>
          </p:cNvPr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Standard </a:t>
            </a:r>
            <a:r>
              <a:rPr lang="en-US" sz="2400" dirty="0" err="1">
                <a:latin typeface="+mj-lt"/>
              </a:rPr>
              <a:t>eliptic</a:t>
            </a:r>
            <a:r>
              <a:rPr lang="en-US" sz="2400" dirty="0">
                <a:latin typeface="+mj-lt"/>
              </a:rPr>
              <a:t> functions --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1460160" progId="Equation.DSMT4">
                  <p:embed/>
                </p:oleObj>
              </mc:Choice>
              <mc:Fallback>
                <p:oleObj name="Equation" r:id="rId3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32440" imgH="1803240" progId="Equation.DSMT4">
                  <p:embed/>
                </p:oleObj>
              </mc:Choice>
              <mc:Fallback>
                <p:oleObj name="Equation" r:id="rId5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67280" imgH="3085920" progId="Equation.DSMT4">
                  <p:embed/>
                </p:oleObj>
              </mc:Choice>
              <mc:Fallback>
                <p:oleObj name="Equation" r:id="rId2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1028520" progId="Equation.DSMT4">
                  <p:embed/>
                </p:oleObj>
              </mc:Choice>
              <mc:Fallback>
                <p:oleObj name="Equation" r:id="rId4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7378D4-38D6-093B-2B9A-964697ECB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36715"/>
            <a:ext cx="8839200" cy="56830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827" y="5105400"/>
            <a:ext cx="8676373" cy="3048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790640" progId="Equation.DSMT4">
                  <p:embed/>
                </p:oleObj>
              </mc:Choice>
              <mc:Fallback>
                <p:oleObj name="Equation" r:id="rId4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625400" progId="Equation.DSMT4">
                  <p:embed/>
                </p:oleObj>
              </mc:Choice>
              <mc:Fallback>
                <p:oleObj name="Equation" r:id="rId4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974760" imgH="3187440" progId="Equation.3">
                  <p:embed/>
                </p:oleObj>
              </mc:Choice>
              <mc:Fallback>
                <p:oleObj name="数式" r:id="rId2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35360" imgH="1066680" progId="Equation.3">
                  <p:embed/>
                </p:oleObj>
              </mc:Choice>
              <mc:Fallback>
                <p:oleObj name="数式" r:id="rId2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09880" imgH="2260440" progId="Equation.3">
                  <p:embed/>
                </p:oleObj>
              </mc:Choice>
              <mc:Fallback>
                <p:oleObj name="数式" r:id="rId4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92080" imgH="1409400" progId="Equation.3">
                  <p:embed/>
                </p:oleObj>
              </mc:Choice>
              <mc:Fallback>
                <p:oleObj name="数式" r:id="rId2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9726"/>
              </p:ext>
            </p:extLst>
          </p:nvPr>
        </p:nvGraphicFramePr>
        <p:xfrm>
          <a:off x="1127125" y="3671888"/>
          <a:ext cx="7373938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206360" progId="Equation.DSMT4">
                  <p:embed/>
                </p:oleObj>
              </mc:Choice>
              <mc:Fallback>
                <p:oleObj name="Equation" r:id="rId4" imgW="325116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71888"/>
                        <a:ext cx="7373938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DBE08-2DFD-43CB-BC86-2CAB7E54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DE935C-1176-4F23-BAD8-26DC9F73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F41D-90B7-411D-82FC-EEDD494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1B6A4-3D5F-4E4B-BDDC-F23610CC64F0}"/>
              </a:ext>
            </a:extLst>
          </p:cNvPr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   (note – this case simplifies more quickly than most…)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8991D-E9EB-4E50-BB17-1C50ACBB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6202"/>
              </p:ext>
            </p:extLst>
          </p:nvPr>
        </p:nvGraphicFramePr>
        <p:xfrm>
          <a:off x="457200" y="1093787"/>
          <a:ext cx="78644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66800" imgH="2057400" progId="Equation.DSMT4">
                  <p:embed/>
                </p:oleObj>
              </mc:Choice>
              <mc:Fallback>
                <p:oleObj name="Equation" r:id="rId2" imgW="3466800" imgH="2057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3787"/>
                        <a:ext cx="7864475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80B35E-D5A1-9264-4CA1-5587AC8FC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72" y="228600"/>
            <a:ext cx="9187544" cy="39116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1AFA82-37F6-61AC-B2E8-555EAF311553}"/>
              </a:ext>
            </a:extLst>
          </p:cNvPr>
          <p:cNvSpPr txBox="1"/>
          <p:nvPr/>
        </p:nvSpPr>
        <p:spPr>
          <a:xfrm>
            <a:off x="228600" y="4495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possible to solve this problem using ideas learned in beginning physics (such PHY 114).</a:t>
            </a:r>
          </a:p>
        </p:txBody>
      </p:sp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422360" imgH="342720" progId="Equation.3">
                  <p:embed/>
                </p:oleObj>
              </mc:Choice>
              <mc:Fallback>
                <p:oleObj name="数式" r:id="rId2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603160" imgH="850680" progId="Equation.3">
                  <p:embed/>
                </p:oleObj>
              </mc:Choice>
              <mc:Fallback>
                <p:oleObj name="数式" r:id="rId4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55800" imgH="698400" progId="Equation.3">
                  <p:embed/>
                </p:oleObj>
              </mc:Choice>
              <mc:Fallback>
                <p:oleObj name="数式" r:id="rId2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736560" progId="Equation.DSMT4">
                  <p:embed/>
                </p:oleObj>
              </mc:Choice>
              <mc:Fallback>
                <p:oleObj name="Equation" r:id="rId4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64160" imgH="3771720" progId="Equation.DSMT4">
                  <p:embed/>
                </p:oleObj>
              </mc:Choice>
              <mc:Fallback>
                <p:oleObj name="Equation" r:id="rId2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720" imgH="2679480" progId="Equation.DSMT4">
                  <p:embed/>
                </p:oleObj>
              </mc:Choice>
              <mc:Fallback>
                <p:oleObj name="Equation" r:id="rId2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43120" imgH="2298600" progId="Equation.3">
                  <p:embed/>
                </p:oleObj>
              </mc:Choice>
              <mc:Fallback>
                <p:oleObj name="数式" r:id="rId2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02/06/2023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70000" imgH="1130040" progId="Equation.3">
                  <p:embed/>
                </p:oleObj>
              </mc:Choice>
              <mc:Fallback>
                <p:oleObj name="数式" r:id="rId2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15863</TotalTime>
  <Words>473</Words>
  <Application>Microsoft Office PowerPoint</Application>
  <PresentationFormat>On-screen Show (4:3)</PresentationFormat>
  <Paragraphs>129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812</cp:revision>
  <cp:lastPrinted>2014-02-09T20:37:36Z</cp:lastPrinted>
  <dcterms:created xsi:type="dcterms:W3CDTF">2012-01-10T18:32:24Z</dcterms:created>
  <dcterms:modified xsi:type="dcterms:W3CDTF">2023-02-06T03:28:35Z</dcterms:modified>
</cp:coreProperties>
</file>