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96" r:id="rId2"/>
    <p:sldId id="354" r:id="rId3"/>
    <p:sldId id="377" r:id="rId4"/>
    <p:sldId id="380" r:id="rId5"/>
    <p:sldId id="355" r:id="rId6"/>
    <p:sldId id="356" r:id="rId7"/>
    <p:sldId id="357" r:id="rId8"/>
    <p:sldId id="375" r:id="rId9"/>
    <p:sldId id="358" r:id="rId10"/>
    <p:sldId id="359" r:id="rId11"/>
    <p:sldId id="360" r:id="rId12"/>
    <p:sldId id="361" r:id="rId13"/>
    <p:sldId id="376" r:id="rId14"/>
    <p:sldId id="379" r:id="rId15"/>
    <p:sldId id="362" r:id="rId16"/>
    <p:sldId id="363" r:id="rId17"/>
    <p:sldId id="364" r:id="rId18"/>
    <p:sldId id="381" r:id="rId19"/>
    <p:sldId id="369" r:id="rId20"/>
    <p:sldId id="368" r:id="rId21"/>
    <p:sldId id="372" r:id="rId22"/>
    <p:sldId id="373" r:id="rId23"/>
    <p:sldId id="374" r:id="rId24"/>
    <p:sldId id="365" r:id="rId25"/>
    <p:sldId id="366" r:id="rId26"/>
    <p:sldId id="367" r:id="rId27"/>
    <p:sldId id="378" r:id="rId2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6" d="100"/>
          <a:sy n="66" d="100"/>
        </p:scale>
        <p:origin x="109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994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7" Type="http://schemas.openxmlformats.org/officeDocument/2006/relationships/image" Target="../media/image17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7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oleObject" Target="../embeddings/oleObject3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762000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Notes for Lecture 12: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Start reading  Chapter 5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err="1">
                <a:solidFill>
                  <a:schemeClr val="folHlink"/>
                </a:solidFill>
              </a:rPr>
              <a:t>Magnetostatics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Vector potential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Example: current loop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" y="2590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</a:t>
            </a:r>
            <a:r>
              <a:rPr lang="en-US" sz="2400" dirty="0">
                <a:latin typeface="+mj-lt"/>
              </a:rPr>
              <a:t> vector potential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860877"/>
              </p:ext>
            </p:extLst>
          </p:nvPr>
        </p:nvGraphicFramePr>
        <p:xfrm>
          <a:off x="990600" y="3200400"/>
          <a:ext cx="5175250" cy="282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070000" imgH="1130040" progId="Equation.3">
                  <p:embed/>
                </p:oleObj>
              </mc:Choice>
              <mc:Fallback>
                <p:oleObj name="数式" r:id="rId2" imgW="2070000" imgH="1130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200400"/>
                        <a:ext cx="5175250" cy="282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533400"/>
            <a:ext cx="854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Differential forms of </a:t>
            </a:r>
            <a:r>
              <a:rPr lang="en-US" sz="2400" dirty="0" err="1">
                <a:latin typeface="+mj-lt"/>
              </a:rPr>
              <a:t>magnetostatic</a:t>
            </a:r>
            <a:r>
              <a:rPr lang="en-US" sz="2400" dirty="0">
                <a:latin typeface="+mj-lt"/>
              </a:rPr>
              <a:t> equations: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259493"/>
              </p:ext>
            </p:extLst>
          </p:nvPr>
        </p:nvGraphicFramePr>
        <p:xfrm>
          <a:off x="923925" y="1143000"/>
          <a:ext cx="73342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933640" imgH="457200" progId="Equation.3">
                  <p:embed/>
                </p:oleObj>
              </mc:Choice>
              <mc:Fallback>
                <p:oleObj name="数式" r:id="rId4" imgW="293364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925" y="1143000"/>
                        <a:ext cx="73342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917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" y="685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Non uniqueness of the </a:t>
            </a:r>
            <a:r>
              <a:rPr lang="en-US" sz="2400" dirty="0" err="1">
                <a:latin typeface="+mj-lt"/>
              </a:rPr>
              <a:t>magnetostatic</a:t>
            </a:r>
            <a:r>
              <a:rPr lang="en-US" sz="2400" dirty="0">
                <a:latin typeface="+mj-lt"/>
              </a:rPr>
              <a:t> vector potential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56802"/>
              </p:ext>
            </p:extLst>
          </p:nvPr>
        </p:nvGraphicFramePr>
        <p:xfrm>
          <a:off x="1174750" y="1447800"/>
          <a:ext cx="6064250" cy="403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425680" imgH="1612800" progId="Equation.3">
                  <p:embed/>
                </p:oleObj>
              </mc:Choice>
              <mc:Fallback>
                <p:oleObj name="数式" r:id="rId2" imgW="2425680" imgH="1612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0" y="1447800"/>
                        <a:ext cx="6064250" cy="403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6600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33400"/>
            <a:ext cx="854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Differential form of Ampere’s law in terms of vector potential: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252186"/>
              </p:ext>
            </p:extLst>
          </p:nvPr>
        </p:nvGraphicFramePr>
        <p:xfrm>
          <a:off x="158750" y="1663700"/>
          <a:ext cx="8985250" cy="298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593880" imgH="1193760" progId="Equation.3">
                  <p:embed/>
                </p:oleObj>
              </mc:Choice>
              <mc:Fallback>
                <p:oleObj name="数式" r:id="rId2" imgW="3593880" imgH="1193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" y="1663700"/>
                        <a:ext cx="8985250" cy="298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9576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4C0EA66-893D-D5C8-CE9E-FFE639531B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76160"/>
            <a:ext cx="7946572" cy="338331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5901043"/>
              </p:ext>
            </p:extLst>
          </p:nvPr>
        </p:nvGraphicFramePr>
        <p:xfrm>
          <a:off x="82550" y="27105"/>
          <a:ext cx="860425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441600" imgH="990360" progId="Equation.DSMT4">
                  <p:embed/>
                </p:oleObj>
              </mc:Choice>
              <mc:Fallback>
                <p:oleObj name="Equation" r:id="rId3" imgW="3441600" imgH="9903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" y="27105"/>
                        <a:ext cx="8604250" cy="247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405ABF5-1703-4A14-BE0C-F3AFEF937A39}"/>
              </a:ext>
            </a:extLst>
          </p:cNvPr>
          <p:cNvSpPr txBox="1"/>
          <p:nvPr/>
        </p:nvSpPr>
        <p:spPr>
          <a:xfrm>
            <a:off x="4384675" y="5525353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DA32AA"/>
                </a:solidFill>
                <a:latin typeface="+mj-lt"/>
              </a:rPr>
              <a:t>Integral form may not be a good idea in this case ---</a:t>
            </a:r>
          </a:p>
        </p:txBody>
      </p:sp>
    </p:spTree>
    <p:extLst>
      <p:ext uri="{BB962C8B-B14F-4D97-AF65-F5344CB8AC3E}">
        <p14:creationId xmlns:p14="http://schemas.microsoft.com/office/powerpoint/2010/main" val="1967983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A397A8-A991-8976-12EF-4782EDD77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87188B-C815-B328-6567-F222A48E2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3A67BB-E4A8-A309-5B8E-0BCB5891A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8DBCB8-28F1-9A7D-94C8-38FE840F345F}"/>
              </a:ext>
            </a:extLst>
          </p:cNvPr>
          <p:cNvSpPr txBox="1"/>
          <p:nvPr/>
        </p:nvSpPr>
        <p:spPr>
          <a:xfrm>
            <a:off x="30480" y="56191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Further comments about HW #11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Using PHY 114 approach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A463C7D-4B6D-ED0B-A37C-4CE13CE75D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2189999"/>
              </p:ext>
            </p:extLst>
          </p:nvPr>
        </p:nvGraphicFramePr>
        <p:xfrm>
          <a:off x="32084" y="1787776"/>
          <a:ext cx="73342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933640" imgH="457200" progId="Equation.3">
                  <p:embed/>
                </p:oleObj>
              </mc:Choice>
              <mc:Fallback>
                <p:oleObj name="数式" r:id="rId2" imgW="2933640" imgH="45720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84" y="1787776"/>
                        <a:ext cx="73342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ylinder 6">
            <a:extLst>
              <a:ext uri="{FF2B5EF4-FFF2-40B4-BE49-F238E27FC236}">
                <a16:creationId xmlns:a16="http://schemas.microsoft.com/office/drawing/2014/main" id="{13CA1FF8-13B4-A409-34B6-C7A603D0586C}"/>
              </a:ext>
            </a:extLst>
          </p:cNvPr>
          <p:cNvSpPr/>
          <p:nvPr/>
        </p:nvSpPr>
        <p:spPr>
          <a:xfrm>
            <a:off x="1676400" y="4077569"/>
            <a:ext cx="533400" cy="1676400"/>
          </a:xfrm>
          <a:prstGeom prst="can">
            <a:avLst>
              <a:gd name="adj" fmla="val 737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82E6F0E5-1E86-F60A-CE91-BB72D8C4184E}"/>
              </a:ext>
            </a:extLst>
          </p:cNvPr>
          <p:cNvSpPr/>
          <p:nvPr/>
        </p:nvSpPr>
        <p:spPr>
          <a:xfrm>
            <a:off x="1790700" y="3733800"/>
            <a:ext cx="304800" cy="533400"/>
          </a:xfrm>
          <a:prstGeom prst="up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510C64-89B9-883D-1214-6387D55498DC}"/>
              </a:ext>
            </a:extLst>
          </p:cNvPr>
          <p:cNvSpPr txBox="1"/>
          <p:nvPr/>
        </p:nvSpPr>
        <p:spPr>
          <a:xfrm>
            <a:off x="1981200" y="3692044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C000"/>
                </a:solidFill>
                <a:latin typeface="+mj-lt"/>
              </a:rPr>
              <a:t>J</a:t>
            </a:r>
            <a:r>
              <a:rPr lang="en-US" sz="2400" b="1" baseline="-25000" dirty="0">
                <a:solidFill>
                  <a:srgbClr val="FFC000"/>
                </a:solidFill>
                <a:latin typeface="+mj-lt"/>
              </a:rPr>
              <a:t>0</a:t>
            </a:r>
            <a:endParaRPr lang="en-US" sz="2400" b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344905-C9F9-B3D9-9373-EFB6962BE509}"/>
              </a:ext>
            </a:extLst>
          </p:cNvPr>
          <p:cNvSpPr txBox="1"/>
          <p:nvPr/>
        </p:nvSpPr>
        <p:spPr>
          <a:xfrm>
            <a:off x="3657600" y="4077569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Top view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E5CA3DA-8967-DBFF-BB6B-08028B246945}"/>
              </a:ext>
            </a:extLst>
          </p:cNvPr>
          <p:cNvSpPr/>
          <p:nvPr/>
        </p:nvSpPr>
        <p:spPr>
          <a:xfrm>
            <a:off x="4038600" y="4685792"/>
            <a:ext cx="762000" cy="762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D213056-8D0A-E82B-0381-C8E976DF952F}"/>
              </a:ext>
            </a:extLst>
          </p:cNvPr>
          <p:cNvCxnSpPr/>
          <p:nvPr/>
        </p:nvCxnSpPr>
        <p:spPr>
          <a:xfrm flipV="1">
            <a:off x="4419600" y="4864933"/>
            <a:ext cx="228600" cy="219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83133A14-662D-FF81-FA30-081B1F03DC31}"/>
              </a:ext>
            </a:extLst>
          </p:cNvPr>
          <p:cNvSpPr>
            <a:spLocks noChangeAspect="1"/>
          </p:cNvSpPr>
          <p:nvPr/>
        </p:nvSpPr>
        <p:spPr>
          <a:xfrm>
            <a:off x="4145280" y="4791563"/>
            <a:ext cx="548640" cy="548640"/>
          </a:xfrm>
          <a:prstGeom prst="ellipse">
            <a:avLst/>
          </a:prstGeom>
          <a:solidFill>
            <a:schemeClr val="bg1">
              <a:lumMod val="75000"/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AA373AD3-F096-AB95-C857-50C9EE97EE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761037"/>
              </p:ext>
            </p:extLst>
          </p:nvPr>
        </p:nvGraphicFramePr>
        <p:xfrm>
          <a:off x="5647308" y="3653105"/>
          <a:ext cx="3496692" cy="2442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54000" imgH="1295280" progId="Equation.DSMT4">
                  <p:embed/>
                </p:oleObj>
              </mc:Choice>
              <mc:Fallback>
                <p:oleObj name="Equation" r:id="rId4" imgW="1854000" imgH="1295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47308" y="3653105"/>
                        <a:ext cx="3496692" cy="24428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1277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" y="226367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example:   current loop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28600" y="685800"/>
            <a:ext cx="4419600" cy="3505200"/>
            <a:chOff x="76200" y="1143000"/>
            <a:chExt cx="4419600" cy="3505200"/>
          </a:xfrm>
        </p:grpSpPr>
        <p:grpSp>
          <p:nvGrpSpPr>
            <p:cNvPr id="15" name="Group 14"/>
            <p:cNvGrpSpPr/>
            <p:nvPr/>
          </p:nvGrpSpPr>
          <p:grpSpPr>
            <a:xfrm>
              <a:off x="76200" y="1143000"/>
              <a:ext cx="4419600" cy="3505200"/>
              <a:chOff x="76200" y="1143000"/>
              <a:chExt cx="4419600" cy="3505200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flipV="1">
                <a:off x="1905000" y="1447800"/>
                <a:ext cx="0" cy="3200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228600" y="3048000"/>
                <a:ext cx="36576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381000" y="2392680"/>
                <a:ext cx="3048000" cy="1295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1676400" y="11430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z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6200" y="3653135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x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962400" y="28194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y</a:t>
                </a:r>
              </a:p>
            </p:txBody>
          </p:sp>
        </p:grpSp>
        <p:sp>
          <p:nvSpPr>
            <p:cNvPr id="16" name="Oval 15"/>
            <p:cNvSpPr/>
            <p:nvPr/>
          </p:nvSpPr>
          <p:spPr>
            <a:xfrm rot="21171042">
              <a:off x="743135" y="2675605"/>
              <a:ext cx="2209800" cy="690679"/>
            </a:xfrm>
            <a:prstGeom prst="ellipse">
              <a:avLst/>
            </a:prstGeom>
            <a:noFill/>
            <a:ln w="793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802192"/>
              </p:ext>
            </p:extLst>
          </p:nvPr>
        </p:nvGraphicFramePr>
        <p:xfrm>
          <a:off x="533400" y="3603625"/>
          <a:ext cx="7620000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047760" imgH="863280" progId="Equation.3">
                  <p:embed/>
                </p:oleObj>
              </mc:Choice>
              <mc:Fallback>
                <p:oleObj name="数式" r:id="rId2" imgW="3047760" imgH="863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603625"/>
                        <a:ext cx="7620000" cy="215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2000435" y="1249680"/>
            <a:ext cx="457200" cy="1371600"/>
          </a:xfrm>
          <a:prstGeom prst="straightConnector1">
            <a:avLst/>
          </a:prstGeom>
          <a:ln w="60325">
            <a:solidFill>
              <a:srgbClr val="DA32A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405494" y="942503"/>
            <a:ext cx="599579" cy="459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04CD0E-8C81-4EB6-B873-C1B268B05850}"/>
              </a:ext>
            </a:extLst>
          </p:cNvPr>
          <p:cNvSpPr txBox="1"/>
          <p:nvPr/>
        </p:nvSpPr>
        <p:spPr>
          <a:xfrm>
            <a:off x="5486400" y="1147465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Integral form may be OK for this </a:t>
            </a:r>
            <a:r>
              <a:rPr lang="en-US" sz="2400">
                <a:latin typeface="+mj-lt"/>
              </a:rPr>
              <a:t>case…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639321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543D9CB-C7BA-4CE4-9C36-FDA51B0DF2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5404"/>
          <a:stretch/>
        </p:blipFill>
        <p:spPr>
          <a:xfrm>
            <a:off x="6019800" y="2895600"/>
            <a:ext cx="3086986" cy="2776537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" y="226367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1825529"/>
              </p:ext>
            </p:extLst>
          </p:nvPr>
        </p:nvGraphicFramePr>
        <p:xfrm>
          <a:off x="567055" y="573974"/>
          <a:ext cx="8150225" cy="574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949880" imgH="5600520" progId="Equation.DSMT4">
                  <p:embed/>
                </p:oleObj>
              </mc:Choice>
              <mc:Fallback>
                <p:oleObj name="Equation" r:id="rId3" imgW="7949880" imgH="560052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055" y="573974"/>
                        <a:ext cx="8150225" cy="574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01591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" y="226367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6924374"/>
              </p:ext>
            </p:extLst>
          </p:nvPr>
        </p:nvGraphicFramePr>
        <p:xfrm>
          <a:off x="928688" y="614363"/>
          <a:ext cx="7759700" cy="586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083280" imgH="4597200" progId="Equation.DSMT4">
                  <p:embed/>
                </p:oleObj>
              </mc:Choice>
              <mc:Fallback>
                <p:oleObj name="Equation" r:id="rId2" imgW="6083280" imgH="459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614363"/>
                        <a:ext cx="7759700" cy="586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04136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62F8B2-C9FD-0614-DB5D-30F5E16A3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9915BB-2F90-6F15-C159-6AE1BA853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2D23F3-9645-1B56-8370-3CC857BC5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CEA9AE7-9144-D832-2B94-468DCDB26B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8020635"/>
              </p:ext>
            </p:extLst>
          </p:nvPr>
        </p:nvGraphicFramePr>
        <p:xfrm>
          <a:off x="76200" y="990600"/>
          <a:ext cx="4031316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76440" imgH="571320" progId="Equation.DSMT4">
                  <p:embed/>
                </p:oleObj>
              </mc:Choice>
              <mc:Fallback>
                <p:oleObj name="Equation" r:id="rId2" imgW="2476440" imgH="57132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990600"/>
                        <a:ext cx="4031316" cy="931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E1CD711-5B51-5723-9459-87CCC26B4568}"/>
              </a:ext>
            </a:extLst>
          </p:cNvPr>
          <p:cNvSpPr txBox="1"/>
          <p:nvPr/>
        </p:nvSpPr>
        <p:spPr>
          <a:xfrm>
            <a:off x="304800" y="2286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Examination of </a:t>
            </a:r>
            <a:r>
              <a:rPr lang="en-US" sz="2400" i="1" dirty="0">
                <a:latin typeface="+mj-lt"/>
              </a:rPr>
              <a:t>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525B39-DCBC-B96E-0898-71849992DC99}"/>
              </a:ext>
            </a:extLst>
          </p:cNvPr>
          <p:cNvSpPr txBox="1"/>
          <p:nvPr/>
        </p:nvSpPr>
        <p:spPr>
          <a:xfrm>
            <a:off x="152400" y="22860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</a:t>
            </a:r>
            <a:r>
              <a:rPr lang="en-US" sz="2400" i="1" dirty="0">
                <a:latin typeface="+mj-lt"/>
              </a:rPr>
              <a:t>k=0</a:t>
            </a:r>
            <a:r>
              <a:rPr lang="en-US" sz="2400" dirty="0">
                <a:latin typeface="+mj-lt"/>
              </a:rPr>
              <a:t> when </a:t>
            </a:r>
            <a:r>
              <a:rPr lang="en-US" sz="2400" i="1" dirty="0">
                <a:latin typeface="Symbol" panose="05050102010706020507" pitchFamily="18" charset="2"/>
              </a:rPr>
              <a:t>q</a:t>
            </a:r>
            <a:r>
              <a:rPr lang="en-US" sz="2400" i="1" dirty="0">
                <a:latin typeface="+mj-lt"/>
              </a:rPr>
              <a:t>=0</a:t>
            </a:r>
            <a:r>
              <a:rPr lang="en-US" sz="2400" dirty="0">
                <a:latin typeface="+mj-lt"/>
              </a:rPr>
              <a:t>  and when </a:t>
            </a:r>
            <a:r>
              <a:rPr lang="en-US" sz="2400" i="1" dirty="0">
                <a:latin typeface="+mj-lt"/>
              </a:rPr>
              <a:t>r </a:t>
            </a:r>
            <a:r>
              <a:rPr lang="en-US" sz="2400" i="1" dirty="0">
                <a:latin typeface="+mj-lt"/>
                <a:sym typeface="Wingdings" panose="05000000000000000000" pitchFamily="2" charset="2"/>
              </a:rPr>
              <a:t>infinity</a:t>
            </a:r>
          </a:p>
          <a:p>
            <a:r>
              <a:rPr lang="en-US" sz="2400" i="1" dirty="0">
                <a:latin typeface="+mj-lt"/>
                <a:sym typeface="Wingdings" panose="05000000000000000000" pitchFamily="2" charset="2"/>
              </a:rPr>
              <a:t>               </a:t>
            </a:r>
            <a:r>
              <a:rPr lang="en-US" sz="2400" i="1" dirty="0">
                <a:latin typeface="+mj-lt"/>
              </a:rPr>
              <a:t>k=1</a:t>
            </a:r>
            <a:r>
              <a:rPr lang="en-US" sz="2400" dirty="0">
                <a:latin typeface="+mj-lt"/>
              </a:rPr>
              <a:t> when </a:t>
            </a:r>
            <a:r>
              <a:rPr lang="en-US" sz="2400" i="1" dirty="0">
                <a:latin typeface="Symbol" panose="05050102010706020507" pitchFamily="18" charset="2"/>
              </a:rPr>
              <a:t>q</a:t>
            </a:r>
            <a:r>
              <a:rPr lang="en-US" sz="2400" i="1" dirty="0">
                <a:latin typeface="+mj-lt"/>
              </a:rPr>
              <a:t>=</a:t>
            </a:r>
            <a:r>
              <a:rPr lang="en-US" sz="2400" i="1" dirty="0">
                <a:latin typeface="Symbol" panose="05050102010706020507" pitchFamily="18" charset="2"/>
              </a:rPr>
              <a:t>p</a:t>
            </a:r>
            <a:r>
              <a:rPr lang="en-US" sz="2400" i="1" dirty="0">
                <a:latin typeface="+mj-lt"/>
              </a:rPr>
              <a:t>/2 </a:t>
            </a:r>
            <a:r>
              <a:rPr lang="en-US" sz="2400" dirty="0">
                <a:latin typeface="+mj-lt"/>
              </a:rPr>
              <a:t>and </a:t>
            </a:r>
            <a:r>
              <a:rPr lang="en-US" sz="2400" i="1" dirty="0">
                <a:latin typeface="+mj-lt"/>
              </a:rPr>
              <a:t>r = a</a:t>
            </a:r>
          </a:p>
        </p:txBody>
      </p:sp>
    </p:spTree>
    <p:extLst>
      <p:ext uri="{BB962C8B-B14F-4D97-AF65-F5344CB8AC3E}">
        <p14:creationId xmlns:p14="http://schemas.microsoft.com/office/powerpoint/2010/main" val="6341983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0"/>
            <a:ext cx="8915400" cy="525780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583064"/>
              </p:ext>
            </p:extLst>
          </p:nvPr>
        </p:nvGraphicFramePr>
        <p:xfrm>
          <a:off x="2590800" y="1066800"/>
          <a:ext cx="5391150" cy="131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174840" imgH="774360" progId="Equation.DSMT4">
                  <p:embed/>
                </p:oleObj>
              </mc:Choice>
              <mc:Fallback>
                <p:oleObj name="Equation" r:id="rId3" imgW="3174840" imgH="774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066800"/>
                        <a:ext cx="5391150" cy="1316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3476655"/>
              </p:ext>
            </p:extLst>
          </p:nvPr>
        </p:nvGraphicFramePr>
        <p:xfrm>
          <a:off x="817563" y="4038600"/>
          <a:ext cx="573563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377880" imgH="672840" progId="Equation.DSMT4">
                  <p:embed/>
                </p:oleObj>
              </mc:Choice>
              <mc:Fallback>
                <p:oleObj name="Equation" r:id="rId5" imgW="337788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3" y="4038600"/>
                        <a:ext cx="5735637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0" y="5486400"/>
            <a:ext cx="533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D21116-E4DF-3B16-BE3F-392644ABB944}"/>
              </a:ext>
            </a:extLst>
          </p:cNvPr>
          <p:cNvSpPr txBox="1"/>
          <p:nvPr/>
        </p:nvSpPr>
        <p:spPr>
          <a:xfrm>
            <a:off x="457200" y="228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Standard </a:t>
            </a:r>
            <a:r>
              <a:rPr lang="en-US" sz="2400" dirty="0" err="1">
                <a:latin typeface="+mj-lt"/>
              </a:rPr>
              <a:t>eliptic</a:t>
            </a:r>
            <a:r>
              <a:rPr lang="en-US" sz="2400" dirty="0">
                <a:latin typeface="+mj-lt"/>
              </a:rPr>
              <a:t> functions --</a:t>
            </a:r>
          </a:p>
        </p:txBody>
      </p:sp>
    </p:spTree>
    <p:extLst>
      <p:ext uri="{BB962C8B-B14F-4D97-AF65-F5344CB8AC3E}">
        <p14:creationId xmlns:p14="http://schemas.microsoft.com/office/powerpoint/2010/main" val="2510507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C7378D4-38D6-093B-2B9A-964697ECB1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36715"/>
            <a:ext cx="8839200" cy="568308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62827" y="5105400"/>
            <a:ext cx="8676373" cy="304800"/>
          </a:xfrm>
          <a:prstGeom prst="rect">
            <a:avLst/>
          </a:prstGeom>
          <a:solidFill>
            <a:srgbClr val="DA32AA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971800"/>
            <a:ext cx="3810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6389123"/>
              </p:ext>
            </p:extLst>
          </p:nvPr>
        </p:nvGraphicFramePr>
        <p:xfrm>
          <a:off x="412750" y="438150"/>
          <a:ext cx="7129463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816520" imgH="1460160" progId="Equation.DSMT4">
                  <p:embed/>
                </p:oleObj>
              </mc:Choice>
              <mc:Fallback>
                <p:oleObj name="Equation" r:id="rId3" imgW="5816520" imgH="14601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" y="438150"/>
                        <a:ext cx="7129463" cy="179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05351"/>
              </p:ext>
            </p:extLst>
          </p:nvPr>
        </p:nvGraphicFramePr>
        <p:xfrm>
          <a:off x="425450" y="2244725"/>
          <a:ext cx="7683500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832440" imgH="1803240" progId="Equation.DSMT4">
                  <p:embed/>
                </p:oleObj>
              </mc:Choice>
              <mc:Fallback>
                <p:oleObj name="Equation" r:id="rId5" imgW="6832440" imgH="1803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" y="2244725"/>
                        <a:ext cx="7683500" cy="202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67200" y="44913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</a:t>
            </a:r>
            <a:r>
              <a:rPr lang="en-US" sz="2400" i="1" baseline="-25000" dirty="0">
                <a:latin typeface="+mj-lt"/>
              </a:rPr>
              <a:t>y</a:t>
            </a:r>
            <a:r>
              <a:rPr lang="en-US" sz="2400" i="1" dirty="0">
                <a:latin typeface="+mj-lt"/>
              </a:rPr>
              <a:t>(</a:t>
            </a:r>
            <a:r>
              <a:rPr lang="en-US" sz="2400" i="1" dirty="0" err="1">
                <a:latin typeface="+mj-lt"/>
              </a:rPr>
              <a:t>x,z</a:t>
            </a:r>
            <a:r>
              <a:rPr lang="en-US" sz="2400" i="1" dirty="0">
                <a:latin typeface="+mj-lt"/>
              </a:rPr>
              <a:t>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0635B1-1DEE-48F1-AB34-A9D886E4EE8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1677" y="4359913"/>
            <a:ext cx="3070225" cy="2059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6596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2356804"/>
              </p:ext>
            </p:extLst>
          </p:nvPr>
        </p:nvGraphicFramePr>
        <p:xfrm>
          <a:off x="976312" y="461665"/>
          <a:ext cx="7191375" cy="378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867280" imgH="3085920" progId="Equation.DSMT4">
                  <p:embed/>
                </p:oleObj>
              </mc:Choice>
              <mc:Fallback>
                <p:oleObj name="Equation" r:id="rId2" imgW="5867280" imgH="3085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312" y="461665"/>
                        <a:ext cx="7191375" cy="3783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42672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Evaluation for special cases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565616"/>
              </p:ext>
            </p:extLst>
          </p:nvPr>
        </p:nvGraphicFramePr>
        <p:xfrm>
          <a:off x="1193967" y="4879492"/>
          <a:ext cx="3394075" cy="126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68400" imgH="1028520" progId="Equation.DSMT4">
                  <p:embed/>
                </p:oleObj>
              </mc:Choice>
              <mc:Fallback>
                <p:oleObj name="Equation" r:id="rId4" imgW="2768400" imgH="1028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3967" y="4879492"/>
                        <a:ext cx="3394075" cy="1262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13123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105879"/>
              </p:ext>
            </p:extLst>
          </p:nvPr>
        </p:nvGraphicFramePr>
        <p:xfrm>
          <a:off x="778080" y="577607"/>
          <a:ext cx="7587840" cy="357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375240" imgH="3009600" progId="Equation.DSMT4">
                  <p:embed/>
                </p:oleObj>
              </mc:Choice>
              <mc:Fallback>
                <p:oleObj name="Equation" r:id="rId2" imgW="6375240" imgH="300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080" y="577607"/>
                        <a:ext cx="7587840" cy="3579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91879"/>
            <a:ext cx="73437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Evaluation for special case  </a:t>
            </a:r>
            <a:r>
              <a:rPr lang="en-US" sz="2400" i="1" dirty="0"/>
              <a:t>k</a:t>
            </a:r>
            <a:r>
              <a:rPr lang="en-US" sz="2400" i="1" baseline="30000" dirty="0"/>
              <a:t>2</a:t>
            </a:r>
            <a:r>
              <a:rPr lang="en-US" sz="2400" i="1" dirty="0"/>
              <a:t> </a:t>
            </a:r>
            <a:r>
              <a:rPr lang="en-US" sz="2400" i="1" dirty="0">
                <a:sym typeface="Wingdings" panose="05000000000000000000" pitchFamily="2" charset="2"/>
              </a:rPr>
              <a:t> 0</a:t>
            </a:r>
            <a:endParaRPr lang="en-US" sz="2400" i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1483755"/>
              </p:ext>
            </p:extLst>
          </p:nvPr>
        </p:nvGraphicFramePr>
        <p:xfrm>
          <a:off x="758027" y="4227513"/>
          <a:ext cx="6332537" cy="212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321160" imgH="1790640" progId="Equation.DSMT4">
                  <p:embed/>
                </p:oleObj>
              </mc:Choice>
              <mc:Fallback>
                <p:oleObj name="Equation" r:id="rId4" imgW="5321160" imgH="1790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027" y="4227513"/>
                        <a:ext cx="6332537" cy="212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86619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105879"/>
              </p:ext>
            </p:extLst>
          </p:nvPr>
        </p:nvGraphicFramePr>
        <p:xfrm>
          <a:off x="778080" y="577607"/>
          <a:ext cx="7587840" cy="357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375240" imgH="3009600" progId="Equation.DSMT4">
                  <p:embed/>
                </p:oleObj>
              </mc:Choice>
              <mc:Fallback>
                <p:oleObj name="Equation" r:id="rId2" imgW="6375240" imgH="300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080" y="577607"/>
                        <a:ext cx="7587840" cy="3579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91879"/>
            <a:ext cx="73437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Evaluation for special case  </a:t>
            </a:r>
            <a:r>
              <a:rPr lang="en-US" sz="2400" i="1" dirty="0"/>
              <a:t>k</a:t>
            </a:r>
            <a:r>
              <a:rPr lang="en-US" sz="2400" i="1" baseline="30000" dirty="0"/>
              <a:t>2</a:t>
            </a:r>
            <a:r>
              <a:rPr lang="en-US" sz="2400" i="1" dirty="0"/>
              <a:t> </a:t>
            </a:r>
            <a:r>
              <a:rPr lang="en-US" sz="2400" i="1" dirty="0">
                <a:sym typeface="Wingdings" panose="05000000000000000000" pitchFamily="2" charset="2"/>
              </a:rPr>
              <a:t> 0</a:t>
            </a:r>
            <a:endParaRPr lang="en-US" sz="2400" i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1434700"/>
              </p:ext>
            </p:extLst>
          </p:nvPr>
        </p:nvGraphicFramePr>
        <p:xfrm>
          <a:off x="757238" y="4324350"/>
          <a:ext cx="6332537" cy="193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321160" imgH="1625400" progId="Equation.DSMT4">
                  <p:embed/>
                </p:oleObj>
              </mc:Choice>
              <mc:Fallback>
                <p:oleObj name="Equation" r:id="rId4" imgW="5321160" imgH="1625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8" y="4324350"/>
                        <a:ext cx="6332537" cy="193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20486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" y="226367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0125648"/>
              </p:ext>
            </p:extLst>
          </p:nvPr>
        </p:nvGraphicFramePr>
        <p:xfrm>
          <a:off x="869950" y="914400"/>
          <a:ext cx="6750050" cy="541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974760" imgH="3187440" progId="Equation.3">
                  <p:embed/>
                </p:oleObj>
              </mc:Choice>
              <mc:Fallback>
                <p:oleObj name="数式" r:id="rId2" imgW="3974760" imgH="3187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950" y="914400"/>
                        <a:ext cx="6750050" cy="541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92735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Other examples of current density sources: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890722"/>
              </p:ext>
            </p:extLst>
          </p:nvPr>
        </p:nvGraphicFramePr>
        <p:xfrm>
          <a:off x="696913" y="914400"/>
          <a:ext cx="7869237" cy="181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4635360" imgH="1066680" progId="Equation.3">
                  <p:embed/>
                </p:oleObj>
              </mc:Choice>
              <mc:Fallback>
                <p:oleObj name="数式" r:id="rId2" imgW="4635360" imgH="1066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914400"/>
                        <a:ext cx="7869237" cy="181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1988"/>
              </p:ext>
            </p:extLst>
          </p:nvPr>
        </p:nvGraphicFramePr>
        <p:xfrm>
          <a:off x="958850" y="2527300"/>
          <a:ext cx="6469063" cy="383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3809880" imgH="2260440" progId="Equation.3">
                  <p:embed/>
                </p:oleObj>
              </mc:Choice>
              <mc:Fallback>
                <p:oleObj name="数式" r:id="rId4" imgW="3809880" imgH="2260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850" y="2527300"/>
                        <a:ext cx="6469063" cy="3836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54427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7166449"/>
              </p:ext>
            </p:extLst>
          </p:nvPr>
        </p:nvGraphicFramePr>
        <p:xfrm>
          <a:off x="1295400" y="381000"/>
          <a:ext cx="6107112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692080" imgH="1409400" progId="Equation.3">
                  <p:embed/>
                </p:oleObj>
              </mc:Choice>
              <mc:Fallback>
                <p:oleObj name="数式" r:id="rId2" imgW="2692080" imgH="1409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81000"/>
                        <a:ext cx="6107112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762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Magnetic vector potential for this case: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619726"/>
              </p:ext>
            </p:extLst>
          </p:nvPr>
        </p:nvGraphicFramePr>
        <p:xfrm>
          <a:off x="1127125" y="3671888"/>
          <a:ext cx="7373938" cy="274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251160" imgH="1206360" progId="Equation.DSMT4">
                  <p:embed/>
                </p:oleObj>
              </mc:Choice>
              <mc:Fallback>
                <p:oleObj name="Equation" r:id="rId4" imgW="3251160" imgH="12063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125" y="3671888"/>
                        <a:ext cx="7373938" cy="274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32820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BDBE08-2DFD-43CB-BC86-2CAB7E542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DE935C-1176-4F23-BAD8-26DC9F73B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F5F41D-90B7-411D-82FC-EEDD494CA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F1B6A4-3D5F-4E4B-BDDC-F23610CC64F0}"/>
              </a:ext>
            </a:extLst>
          </p:cNvPr>
          <p:cNvSpPr txBox="1"/>
          <p:nvPr/>
        </p:nvSpPr>
        <p:spPr>
          <a:xfrm>
            <a:off x="228600" y="2286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 --    (note – this case simplifies more quickly than most…)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D48991D-E9EB-4E50-BB17-1C50ACBB33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6936202"/>
              </p:ext>
            </p:extLst>
          </p:nvPr>
        </p:nvGraphicFramePr>
        <p:xfrm>
          <a:off x="457200" y="1093787"/>
          <a:ext cx="7864475" cy="467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466800" imgH="2057400" progId="Equation.DSMT4">
                  <p:embed/>
                </p:oleObj>
              </mc:Choice>
              <mc:Fallback>
                <p:oleObj name="Equation" r:id="rId2" imgW="3466800" imgH="20574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93787"/>
                        <a:ext cx="7864475" cy="467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780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F34A98-8564-42E8-BEE9-DADF02151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F4C5A5-24CC-474C-B460-0E5DDCADE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0A567E-9212-4AFC-B3A4-CE40E35BC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80B35E-D5A1-9264-4CA1-5587AC8FC4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772" y="228600"/>
            <a:ext cx="9187544" cy="391166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71AFA82-37F6-61AC-B2E8-555EAF311553}"/>
              </a:ext>
            </a:extLst>
          </p:cNvPr>
          <p:cNvSpPr txBox="1"/>
          <p:nvPr/>
        </p:nvSpPr>
        <p:spPr>
          <a:xfrm>
            <a:off x="228600" y="44958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it is possible to solve this problem using ideas learned in beginning physics (such PHY 114).</a:t>
            </a:r>
          </a:p>
        </p:txBody>
      </p:sp>
    </p:spTree>
    <p:extLst>
      <p:ext uri="{BB962C8B-B14F-4D97-AF65-F5344CB8AC3E}">
        <p14:creationId xmlns:p14="http://schemas.microsoft.com/office/powerpoint/2010/main" val="2803221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7B80ED-5A85-CE1C-7DE7-1A44B5AF7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BFC390-B981-9174-6A64-74533B34E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A65766-99AE-79F4-84FE-1334DF71B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9A8FF9-3652-CB44-9591-FCDD0CCAB95F}"/>
              </a:ext>
            </a:extLst>
          </p:cNvPr>
          <p:cNvSpPr txBox="1"/>
          <p:nvPr/>
        </p:nvSpPr>
        <p:spPr>
          <a:xfrm>
            <a:off x="152400" y="381000"/>
            <a:ext cx="838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Your questions:</a:t>
            </a:r>
          </a:p>
          <a:p>
            <a:r>
              <a:rPr lang="en-US" sz="2400" dirty="0">
                <a:latin typeface="+mj-lt"/>
              </a:rPr>
              <a:t>From </a:t>
            </a:r>
            <a:r>
              <a:rPr lang="en-US" sz="2400" dirty="0" err="1">
                <a:latin typeface="+mj-lt"/>
              </a:rPr>
              <a:t>Banasree</a:t>
            </a:r>
            <a:r>
              <a:rPr lang="en-US" sz="2400" dirty="0">
                <a:latin typeface="+mj-lt"/>
              </a:rPr>
              <a:t>: 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Why would k^2 go to zero? </a:t>
            </a:r>
            <a:endParaRPr lang="en-US" sz="2400" b="0" i="0" dirty="0">
              <a:solidFill>
                <a:srgbClr val="222222"/>
              </a:solidFill>
              <a:effectLst/>
              <a:latin typeface="+mj-lt"/>
            </a:endParaRPr>
          </a:p>
          <a:p>
            <a:endParaRPr lang="en-US" sz="2400" dirty="0">
              <a:solidFill>
                <a:srgbClr val="222222"/>
              </a:solidFill>
              <a:latin typeface="+mj-lt"/>
            </a:endParaRPr>
          </a:p>
          <a:p>
            <a:r>
              <a:rPr lang="en-US" sz="2400" dirty="0">
                <a:solidFill>
                  <a:srgbClr val="222222"/>
                </a:solidFill>
                <a:latin typeface="+mj-lt"/>
              </a:rPr>
              <a:t>Comment – see additional comments for treatment of current loop.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19641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2900" y="2286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</a:t>
            </a:r>
          </a:p>
          <a:p>
            <a:r>
              <a:rPr lang="en-US" sz="2400" dirty="0">
                <a:latin typeface="+mj-lt"/>
              </a:rPr>
              <a:t>          </a:t>
            </a:r>
          </a:p>
          <a:p>
            <a:r>
              <a:rPr lang="en-US" sz="2400" dirty="0">
                <a:latin typeface="+mj-lt"/>
              </a:rPr>
              <a:t>Magnetic flux density or magnetic induction field </a:t>
            </a:r>
            <a:r>
              <a:rPr lang="en-US" sz="2400" b="1" dirty="0">
                <a:latin typeface="+mj-lt"/>
              </a:rPr>
              <a:t>B</a:t>
            </a:r>
          </a:p>
          <a:p>
            <a:r>
              <a:rPr lang="en-US" sz="2400" dirty="0">
                <a:latin typeface="+mj-lt"/>
              </a:rPr>
              <a:t>Steady state (constant in time) current density </a:t>
            </a:r>
            <a:r>
              <a:rPr lang="en-US" sz="2400" b="1" dirty="0">
                <a:latin typeface="+mj-lt"/>
              </a:rPr>
              <a:t>J</a:t>
            </a:r>
            <a:endParaRPr lang="en-US" sz="2400" dirty="0">
              <a:latin typeface="+mj-lt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09600" y="1600200"/>
            <a:ext cx="3352800" cy="2852113"/>
            <a:chOff x="1524000" y="2710487"/>
            <a:chExt cx="3352800" cy="2852113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1752600" y="3124200"/>
              <a:ext cx="0" cy="2209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752600" y="5334000"/>
              <a:ext cx="2667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2849880" y="3886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24000" y="2710487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y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495800" y="51009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x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3733800" y="4267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ight Arrow 13"/>
            <p:cNvSpPr/>
            <p:nvPr/>
          </p:nvSpPr>
          <p:spPr>
            <a:xfrm rot="19770062">
              <a:off x="2893849" y="3759038"/>
              <a:ext cx="533400" cy="228600"/>
            </a:xfrm>
            <a:prstGeom prst="rightArrow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Arrow 14"/>
            <p:cNvSpPr/>
            <p:nvPr/>
          </p:nvSpPr>
          <p:spPr>
            <a:xfrm rot="1217082">
              <a:off x="3831109" y="4334227"/>
              <a:ext cx="533400" cy="228600"/>
            </a:xfrm>
            <a:prstGeom prst="rightArrow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>
              <a:endCxn id="14" idx="1"/>
            </p:cNvCxnSpPr>
            <p:nvPr/>
          </p:nvCxnSpPr>
          <p:spPr>
            <a:xfrm flipV="1">
              <a:off x="1752600" y="4008694"/>
              <a:ext cx="1178150" cy="1325306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15" idx="1"/>
            </p:cNvCxnSpPr>
            <p:nvPr/>
          </p:nvCxnSpPr>
          <p:spPr>
            <a:xfrm flipV="1">
              <a:off x="1752600" y="4356066"/>
              <a:ext cx="2095049" cy="977934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057400" y="41103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>
                  <a:latin typeface="+mj-lt"/>
                </a:rPr>
                <a:t>r</a:t>
              </a:r>
              <a:r>
                <a:rPr lang="en-US" sz="2400" b="1" baseline="-25000" dirty="0" err="1">
                  <a:latin typeface="+mj-lt"/>
                </a:rPr>
                <a:t>i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743199" y="3424535"/>
              <a:ext cx="417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q</a:t>
              </a:r>
              <a:r>
                <a:rPr lang="en-US" sz="2400" b="1" baseline="-25000" dirty="0">
                  <a:latin typeface="+mj-lt"/>
                </a:rPr>
                <a:t>i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352799" y="3424535"/>
              <a:ext cx="7450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v</a:t>
              </a:r>
              <a:r>
                <a:rPr lang="en-US" sz="2400" b="1" baseline="-25000" dirty="0">
                  <a:latin typeface="+mj-lt"/>
                </a:rPr>
                <a:t>i</a:t>
              </a:r>
              <a:endParaRPr lang="en-US" sz="2400" b="1" dirty="0">
                <a:latin typeface="+mj-lt"/>
              </a:endParaRPr>
            </a:p>
          </p:txBody>
        </p:sp>
      </p:grp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519786"/>
              </p:ext>
            </p:extLst>
          </p:nvPr>
        </p:nvGraphicFramePr>
        <p:xfrm>
          <a:off x="4122026" y="1780814"/>
          <a:ext cx="35560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422360" imgH="342720" progId="Equation.3">
                  <p:embed/>
                </p:oleObj>
              </mc:Choice>
              <mc:Fallback>
                <p:oleObj name="数式" r:id="rId2" imgW="1422360" imgH="342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122026" y="1780814"/>
                        <a:ext cx="3556000" cy="857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303826"/>
              </p:ext>
            </p:extLst>
          </p:nvPr>
        </p:nvGraphicFramePr>
        <p:xfrm>
          <a:off x="1600200" y="4495800"/>
          <a:ext cx="6508750" cy="212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603160" imgH="850680" progId="Equation.3">
                  <p:embed/>
                </p:oleObj>
              </mc:Choice>
              <mc:Fallback>
                <p:oleObj name="数式" r:id="rId4" imgW="2603160" imgH="85068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495800"/>
                        <a:ext cx="6508750" cy="212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99A0D07-EE0F-B183-8321-50F5E97EBA0C}"/>
              </a:ext>
            </a:extLst>
          </p:cNvPr>
          <p:cNvSpPr txBox="1"/>
          <p:nvPr/>
        </p:nvSpPr>
        <p:spPr>
          <a:xfrm>
            <a:off x="4121346" y="2458383"/>
            <a:ext cx="480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Real life examples: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FF0000"/>
                </a:solidFill>
                <a:latin typeface="+mj-lt"/>
              </a:rPr>
              <a:t>Steady macroscopic current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FF0000"/>
                </a:solidFill>
                <a:latin typeface="+mj-lt"/>
              </a:rPr>
              <a:t>Quantum mechanical eigenstates with non-trivial current density.</a:t>
            </a:r>
          </a:p>
        </p:txBody>
      </p:sp>
    </p:spTree>
    <p:extLst>
      <p:ext uri="{BB962C8B-B14F-4D97-AF65-F5344CB8AC3E}">
        <p14:creationId xmlns:p14="http://schemas.microsoft.com/office/powerpoint/2010/main" val="1697349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947247"/>
              </p:ext>
            </p:extLst>
          </p:nvPr>
        </p:nvGraphicFramePr>
        <p:xfrm>
          <a:off x="669925" y="1219200"/>
          <a:ext cx="6889750" cy="174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755800" imgH="698400" progId="Equation.3">
                  <p:embed/>
                </p:oleObj>
              </mc:Choice>
              <mc:Fallback>
                <p:oleObj name="数式" r:id="rId2" imgW="2755800" imgH="6984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1219200"/>
                        <a:ext cx="6889750" cy="174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Comparison of electrostatics and </a:t>
            </a:r>
            <a:r>
              <a:rPr lang="en-US" sz="2400" dirty="0" err="1">
                <a:latin typeface="+mj-lt"/>
              </a:rPr>
              <a:t>magnetostatics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493316"/>
              </p:ext>
            </p:extLst>
          </p:nvPr>
        </p:nvGraphicFramePr>
        <p:xfrm>
          <a:off x="546100" y="3235325"/>
          <a:ext cx="7397750" cy="184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958840" imgH="736560" progId="Equation.DSMT4">
                  <p:embed/>
                </p:oleObj>
              </mc:Choice>
              <mc:Fallback>
                <p:oleObj name="Equation" r:id="rId4" imgW="2958840" imgH="7365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3235325"/>
                        <a:ext cx="7397750" cy="184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554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Alternative forms </a:t>
            </a:r>
            <a:r>
              <a:rPr lang="en-US" sz="2400" dirty="0" err="1">
                <a:latin typeface="+mj-lt"/>
              </a:rPr>
              <a:t>magnetostatic</a:t>
            </a:r>
            <a:r>
              <a:rPr lang="en-US" sz="2400" dirty="0">
                <a:latin typeface="+mj-lt"/>
              </a:rPr>
              <a:t> equations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8621003"/>
              </p:ext>
            </p:extLst>
          </p:nvPr>
        </p:nvGraphicFramePr>
        <p:xfrm>
          <a:off x="255270" y="685800"/>
          <a:ext cx="8458200" cy="5121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464160" imgH="3771720" progId="Equation.DSMT4">
                  <p:embed/>
                </p:oleObj>
              </mc:Choice>
              <mc:Fallback>
                <p:oleObj name="Equation" r:id="rId2" imgW="6464160" imgH="37717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70" y="685800"/>
                        <a:ext cx="8458200" cy="51212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820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788754"/>
              </p:ext>
            </p:extLst>
          </p:nvPr>
        </p:nvGraphicFramePr>
        <p:xfrm>
          <a:off x="685799" y="685800"/>
          <a:ext cx="7856723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698720" imgH="2679480" progId="Equation.DSMT4">
                  <p:embed/>
                </p:oleObj>
              </mc:Choice>
              <mc:Fallback>
                <p:oleObj name="Equation" r:id="rId2" imgW="4698720" imgH="2679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799" y="685800"/>
                        <a:ext cx="7856723" cy="464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4357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Alternative forms </a:t>
            </a:r>
            <a:r>
              <a:rPr lang="en-US" sz="2400" dirty="0" err="1">
                <a:latin typeface="+mj-lt"/>
              </a:rPr>
              <a:t>magnetostatic</a:t>
            </a:r>
            <a:r>
              <a:rPr lang="en-US" sz="2400" dirty="0">
                <a:latin typeface="+mj-lt"/>
              </a:rPr>
              <a:t> equations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1756846"/>
              </p:ext>
            </p:extLst>
          </p:nvPr>
        </p:nvGraphicFramePr>
        <p:xfrm>
          <a:off x="161925" y="882650"/>
          <a:ext cx="8829675" cy="574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543120" imgH="2298600" progId="Equation.3">
                  <p:embed/>
                </p:oleObj>
              </mc:Choice>
              <mc:Fallback>
                <p:oleObj name="数式" r:id="rId2" imgW="3543120" imgH="229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" y="882650"/>
                        <a:ext cx="8829675" cy="574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3403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15992</TotalTime>
  <Words>563</Words>
  <Application>Microsoft Office PowerPoint</Application>
  <PresentationFormat>On-screen Show (4:3)</PresentationFormat>
  <Paragraphs>145</Paragraphs>
  <Slides>27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Symbol</vt:lpstr>
      <vt:lpstr>Office Theme</vt:lpstr>
      <vt:lpstr>数式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814</cp:revision>
  <cp:lastPrinted>2014-02-09T20:37:36Z</cp:lastPrinted>
  <dcterms:created xsi:type="dcterms:W3CDTF">2012-01-10T18:32:24Z</dcterms:created>
  <dcterms:modified xsi:type="dcterms:W3CDTF">2023-02-06T15:56:35Z</dcterms:modified>
</cp:coreProperties>
</file>