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379" r:id="rId3"/>
    <p:sldId id="380" r:id="rId4"/>
    <p:sldId id="354" r:id="rId5"/>
    <p:sldId id="372" r:id="rId6"/>
    <p:sldId id="375" r:id="rId7"/>
    <p:sldId id="382" r:id="rId8"/>
    <p:sldId id="376" r:id="rId9"/>
    <p:sldId id="377" r:id="rId10"/>
    <p:sldId id="378" r:id="rId11"/>
    <p:sldId id="361" r:id="rId12"/>
    <p:sldId id="366" r:id="rId13"/>
    <p:sldId id="369" r:id="rId14"/>
    <p:sldId id="381" r:id="rId15"/>
    <p:sldId id="370" r:id="rId16"/>
    <p:sldId id="371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3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9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9.wmf"/><Relationship Id="rId7" Type="http://schemas.openxmlformats.org/officeDocument/2006/relationships/oleObject" Target="../embeddings/oleObject10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p.edu/~ajm/materials/delsph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892" y="6858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Class notes for Lecture 13: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Continue reading  Chapter 5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>
                <a:solidFill>
                  <a:schemeClr val="folHlink"/>
                </a:solidFill>
              </a:rPr>
              <a:t>Examples of </a:t>
            </a:r>
            <a:r>
              <a:rPr lang="en-US" sz="3200" b="1" dirty="0" err="1">
                <a:solidFill>
                  <a:schemeClr val="folHlink"/>
                </a:solidFill>
              </a:rPr>
              <a:t>magnetostatic</a:t>
            </a:r>
            <a:r>
              <a:rPr lang="en-US" sz="3200" b="1" dirty="0">
                <a:solidFill>
                  <a:schemeClr val="folHlink"/>
                </a:solidFill>
              </a:rPr>
              <a:t> fields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>
                <a:solidFill>
                  <a:schemeClr val="folHlink"/>
                </a:solidFill>
              </a:rPr>
              <a:t>Magnetic dipoles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>
                <a:solidFill>
                  <a:schemeClr val="folHlink"/>
                </a:solidFill>
              </a:rPr>
              <a:t>Hyperfine interaction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FFC62-6FF9-48AA-9784-6BBA22F1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DF991-41D0-437E-B4F5-AE60F026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6D8CA-A7BD-410F-AB4F-656B04ED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76396-006E-4CF3-97D5-9C24583F1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335"/>
          <a:stretch/>
        </p:blipFill>
        <p:spPr>
          <a:xfrm>
            <a:off x="152400" y="136525"/>
            <a:ext cx="8334375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C57788-D8B8-42B5-A1EF-1C06F7D5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651000"/>
            <a:ext cx="7867650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64B42F-0061-4E1D-9CD7-73FE81C09C5C}"/>
              </a:ext>
            </a:extLst>
          </p:cNvPr>
          <p:cNvSpPr txBox="1"/>
          <p:nvPr/>
        </p:nvSpPr>
        <p:spPr>
          <a:xfrm>
            <a:off x="5960327" y="4745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r/a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i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8AD11-067D-48C2-8225-FE9B6E217611}"/>
              </a:ext>
            </a:extLst>
          </p:cNvPr>
          <p:cNvSpPr txBox="1"/>
          <p:nvPr/>
        </p:nvSpPr>
        <p:spPr>
          <a:xfrm rot="16200000">
            <a:off x="-819149" y="36172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Radial part of B(r)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270B8-4D46-45CB-A061-7203C93FF6E5}"/>
              </a:ext>
            </a:extLst>
          </p:cNvPr>
          <p:cNvSpPr txBox="1"/>
          <p:nvPr/>
        </p:nvSpPr>
        <p:spPr>
          <a:xfrm>
            <a:off x="3048000" y="2209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parallel to </a:t>
            </a:r>
            <a:r>
              <a:rPr lang="en-US" sz="2400" b="1" dirty="0">
                <a:solidFill>
                  <a:srgbClr val="0070C0"/>
                </a:solidFill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14C4B4-7C0F-4739-82D0-271D2ACEEED2}"/>
              </a:ext>
            </a:extLst>
          </p:cNvPr>
          <p:cNvSpPr txBox="1"/>
          <p:nvPr/>
        </p:nvSpPr>
        <p:spPr>
          <a:xfrm>
            <a:off x="5105400" y="5634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>
                <a:solidFill>
                  <a:srgbClr val="FF0000"/>
                </a:solidFill>
                <a:latin typeface="+mj-lt"/>
              </a:rPr>
              <a:t> perpendicular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to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03690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33400"/>
            <a:ext cx="854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Various forms of Ampere’s law 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99687"/>
              </p:ext>
            </p:extLst>
          </p:nvPr>
        </p:nvGraphicFramePr>
        <p:xfrm>
          <a:off x="1539875" y="1346200"/>
          <a:ext cx="6223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040" imgH="1625400" progId="Equation.DSMT4">
                  <p:embed/>
                </p:oleObj>
              </mc:Choice>
              <mc:Fallback>
                <p:oleObj name="Equation" r:id="rId2" imgW="248904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1346200"/>
                        <a:ext cx="6223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57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Other examples of current density sources: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890722"/>
              </p:ext>
            </p:extLst>
          </p:nvPr>
        </p:nvGraphicFramePr>
        <p:xfrm>
          <a:off x="696913" y="914400"/>
          <a:ext cx="7869237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4635360" imgH="1066680" progId="Equation.3">
                  <p:embed/>
                </p:oleObj>
              </mc:Choice>
              <mc:Fallback>
                <p:oleObj name="数式" r:id="rId2" imgW="4635360" imgH="1066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914400"/>
                        <a:ext cx="7869237" cy="181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640700"/>
              </p:ext>
            </p:extLst>
          </p:nvPr>
        </p:nvGraphicFramePr>
        <p:xfrm>
          <a:off x="484188" y="2514600"/>
          <a:ext cx="7015162" cy="388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32160" imgH="3340080" progId="Equation.DSMT4">
                  <p:embed/>
                </p:oleObj>
              </mc:Choice>
              <mc:Fallback>
                <p:oleObj name="Equation" r:id="rId4" imgW="6032160" imgH="3340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2514600"/>
                        <a:ext cx="7015162" cy="388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44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Details of the electron orbital magnetic dipole moment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26549"/>
              </p:ext>
            </p:extLst>
          </p:nvPr>
        </p:nvGraphicFramePr>
        <p:xfrm>
          <a:off x="587375" y="962025"/>
          <a:ext cx="5732463" cy="314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27320" imgH="2705040" progId="Equation.DSMT4">
                  <p:embed/>
                </p:oleObj>
              </mc:Choice>
              <mc:Fallback>
                <p:oleObj name="Equation" r:id="rId2" imgW="4927320" imgH="2705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962025"/>
                        <a:ext cx="5732463" cy="314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" y="415399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593" y="4106863"/>
            <a:ext cx="4976813" cy="67913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626607"/>
              </p:ext>
            </p:extLst>
          </p:nvPr>
        </p:nvGraphicFramePr>
        <p:xfrm>
          <a:off x="1046956" y="4662782"/>
          <a:ext cx="3525044" cy="173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54280" imgH="1307880" progId="Equation.DSMT4">
                  <p:embed/>
                </p:oleObj>
              </mc:Choice>
              <mc:Fallback>
                <p:oleObj name="Equation" r:id="rId5" imgW="265428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956" y="4662782"/>
                        <a:ext cx="3525044" cy="173805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04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44CDA-FF8E-2A6A-B88A-40CEF48F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D1715-3448-AE82-CE16-3B212DF4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A7AD9-5029-496A-08FF-EA1C0B03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3176B-56FF-98DD-DC6C-6D2550198CA7}"/>
              </a:ext>
            </a:extLst>
          </p:cNvPr>
          <p:cNvSpPr txBox="1"/>
          <p:nvPr/>
        </p:nvSpPr>
        <p:spPr>
          <a:xfrm>
            <a:off x="202020" y="23179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Significance of magnetic dipole – multipole approximation to vector potential and magnetic field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0E916-76CF-1154-8400-A8B015457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20" y="1066800"/>
            <a:ext cx="8351631" cy="51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8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magnetic field generated by point magnetic dipole moment discussed in </a:t>
            </a:r>
            <a:r>
              <a:rPr lang="en-US" sz="2400">
                <a:latin typeface="+mj-lt"/>
              </a:rPr>
              <a:t>the detailed notes: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681816"/>
              </p:ext>
            </p:extLst>
          </p:nvPr>
        </p:nvGraphicFramePr>
        <p:xfrm>
          <a:off x="341870" y="1524000"/>
          <a:ext cx="864973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2960" imgH="3288960" progId="Equation.DSMT4">
                  <p:embed/>
                </p:oleObj>
              </mc:Choice>
              <mc:Fallback>
                <p:oleObj name="Equation" r:id="rId2" imgW="6222960" imgH="328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1870" y="1524000"/>
                        <a:ext cx="864973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338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249816"/>
              </p:ext>
            </p:extLst>
          </p:nvPr>
        </p:nvGraphicFramePr>
        <p:xfrm>
          <a:off x="202406" y="685800"/>
          <a:ext cx="87391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86320" imgH="698400" progId="Equation.DSMT4">
                  <p:embed/>
                </p:oleObj>
              </mc:Choice>
              <mc:Fallback>
                <p:oleObj name="Equation" r:id="rId2" imgW="628632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406" y="685800"/>
                        <a:ext cx="8739187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1724" t="32287" r="5862"/>
          <a:stretch/>
        </p:blipFill>
        <p:spPr>
          <a:xfrm>
            <a:off x="190499" y="1752600"/>
            <a:ext cx="2667001" cy="26494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219200" y="2886826"/>
            <a:ext cx="228600" cy="38100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470133" y="2286000"/>
            <a:ext cx="282467" cy="270711"/>
          </a:xfrm>
          <a:prstGeom prst="straightConnector1">
            <a:avLst/>
          </a:prstGeom>
          <a:ln w="6032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43382"/>
              </p:ext>
            </p:extLst>
          </p:nvPr>
        </p:nvGraphicFramePr>
        <p:xfrm>
          <a:off x="1333500" y="2912644"/>
          <a:ext cx="56673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1960" imgH="291960" progId="Equation.DSMT4">
                  <p:embed/>
                </p:oleObj>
              </mc:Choice>
              <mc:Fallback>
                <p:oleObj name="Equation" r:id="rId5" imgW="2919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3500" y="2912644"/>
                        <a:ext cx="56673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079324"/>
              </p:ext>
            </p:extLst>
          </p:nvPr>
        </p:nvGraphicFramePr>
        <p:xfrm>
          <a:off x="1801813" y="1947863"/>
          <a:ext cx="4683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291960" progId="Equation.DSMT4">
                  <p:embed/>
                </p:oleObj>
              </mc:Choice>
              <mc:Fallback>
                <p:oleObj name="Equation" r:id="rId7" imgW="241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1813" y="1947863"/>
                        <a:ext cx="468312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5400" y="1853678"/>
            <a:ext cx="3405188" cy="325140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6400800" y="3369845"/>
            <a:ext cx="228600" cy="38100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677338"/>
              </p:ext>
            </p:extLst>
          </p:nvPr>
        </p:nvGraphicFramePr>
        <p:xfrm>
          <a:off x="6515100" y="3395663"/>
          <a:ext cx="56673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1960" imgH="291960" progId="Equation.DSMT4">
                  <p:embed/>
                </p:oleObj>
              </mc:Choice>
              <mc:Fallback>
                <p:oleObj name="Equation" r:id="rId10" imgW="2919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5100" y="3395663"/>
                        <a:ext cx="56673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 flipV="1">
            <a:off x="6743808" y="2701089"/>
            <a:ext cx="282467" cy="270711"/>
          </a:xfrm>
          <a:prstGeom prst="straightConnector1">
            <a:avLst/>
          </a:prstGeom>
          <a:ln w="6032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75645"/>
              </p:ext>
            </p:extLst>
          </p:nvPr>
        </p:nvGraphicFramePr>
        <p:xfrm>
          <a:off x="7075488" y="2362952"/>
          <a:ext cx="4683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291960" progId="Equation.DSMT4">
                  <p:embed/>
                </p:oleObj>
              </mc:Choice>
              <mc:Fallback>
                <p:oleObj name="Equation" r:id="rId11" imgW="241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75488" y="2362952"/>
                        <a:ext cx="468312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075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0DA06-4A33-3CED-A428-D3D4A2F6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08E9C-5829-B92E-CA01-BC8988BF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DA5F1-528D-0A6E-7B5A-6139F157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3EDC4-2468-46D4-B909-7A21499FF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5073"/>
            <a:ext cx="6968763" cy="59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6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3C8AD-D6C6-F35F-4B6C-25E29BF8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AA591-8C7D-7FAA-EB4C-131979F9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163B4-3B0D-8A76-57BB-AC158DE3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FC7FA-8B77-6302-B092-9BC46F242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1765"/>
            <a:ext cx="4762577" cy="611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53AAE-B987-C18A-FFD0-BAFB39E0D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6" y="228600"/>
            <a:ext cx="8939101" cy="549605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216" y="4876800"/>
            <a:ext cx="8915400" cy="228600"/>
          </a:xfrm>
          <a:prstGeom prst="rect">
            <a:avLst/>
          </a:prstGeom>
          <a:solidFill>
            <a:srgbClr val="DA32AA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4ADFB-F16A-4511-B588-5B71A125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0EDF5-9EFF-46B3-BE3F-30689B30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694A5-9DDC-4010-B5D0-AEE6D2D7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92E5D-0E09-777B-5158-746BB294B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1513"/>
            <a:ext cx="9144000" cy="30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4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9D5FFF-FC31-461E-8C30-CDE6B0EB1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" y="883013"/>
            <a:ext cx="9144000" cy="56558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6AAC3-3BDC-41BD-824F-E8DD7A44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84FF02-C66E-479F-9A64-622A601F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C05A3-9399-468B-B6A5-034B6D89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50EC2-054A-4E0C-AA86-4AE9331712C1}"/>
              </a:ext>
            </a:extLst>
          </p:cNvPr>
          <p:cNvSpPr txBox="1"/>
          <p:nvPr/>
        </p:nvSpPr>
        <p:spPr>
          <a:xfrm>
            <a:off x="72656" y="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about spherical polar coordinates</a:t>
            </a:r>
          </a:p>
          <a:p>
            <a:r>
              <a:rPr lang="en-US" sz="2400" dirty="0">
                <a:latin typeface="+mj-lt"/>
              </a:rPr>
              <a:t>      Ref: </a:t>
            </a:r>
            <a:r>
              <a:rPr lang="en-US" sz="2400" dirty="0">
                <a:latin typeface="+mj-lt"/>
                <a:hlinkClick r:id="rId3"/>
              </a:rPr>
              <a:t>https://www.cpp.edu/~ajm/materials/delsph.pdf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929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515AC-79BE-C5DC-B77C-13FE0959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1C77A-A257-E21A-CA7C-1EF34C27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997A1-7F55-B7C1-ED9B-14C90565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2B4F7-D9AC-C54F-805D-A7A1B4237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2630"/>
            <a:ext cx="9144000" cy="271273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1786B69-5C6E-63BB-5960-CFAAE4D87732}"/>
              </a:ext>
            </a:extLst>
          </p:cNvPr>
          <p:cNvSpPr/>
          <p:nvPr/>
        </p:nvSpPr>
        <p:spPr>
          <a:xfrm>
            <a:off x="3505200" y="4495800"/>
            <a:ext cx="1219200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5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FFC62-6FF9-48AA-9784-6BBA22F1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DF991-41D0-437E-B4F5-AE60F026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6D8CA-A7BD-410F-AB4F-656B04ED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A90A265-7CBE-4742-9106-CE3400633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053926"/>
              </p:ext>
            </p:extLst>
          </p:nvPr>
        </p:nvGraphicFramePr>
        <p:xfrm>
          <a:off x="4191000" y="145818"/>
          <a:ext cx="4495800" cy="119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457200" progId="Equation.DSMT4">
                  <p:embed/>
                </p:oleObj>
              </mc:Choice>
              <mc:Fallback>
                <p:oleObj name="Equation" r:id="rId2" imgW="1714320" imgH="457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426DD34-B968-4435-819B-0CD396F1A4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145818"/>
                        <a:ext cx="4495800" cy="119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7BD56A-469F-4A4F-AF5D-77FEBE6A3762}"/>
              </a:ext>
            </a:extLst>
          </p:cNvPr>
          <p:cNvSpPr txBox="1"/>
          <p:nvPr/>
        </p:nvSpPr>
        <p:spPr>
          <a:xfrm>
            <a:off x="152400" y="304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the model current density --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AF2802-009B-400F-AB72-79D4EAD0E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" y="1566862"/>
            <a:ext cx="83343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6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DCB6C2-9CD9-4D55-B457-272C5DE0E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91"/>
          <a:stretch/>
        </p:blipFill>
        <p:spPr>
          <a:xfrm>
            <a:off x="609600" y="2431218"/>
            <a:ext cx="7562850" cy="40606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FFC62-6FF9-48AA-9784-6BBA22F1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DF991-41D0-437E-B4F5-AE60F026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6D8CA-A7BD-410F-AB4F-656B04ED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76396-006E-4CF3-97D5-9C24583F1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542"/>
          <a:stretch/>
        </p:blipFill>
        <p:spPr>
          <a:xfrm>
            <a:off x="0" y="366132"/>
            <a:ext cx="8334375" cy="1767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386AEA-F1CE-4383-BDE7-FB8E1EA6FB7A}"/>
              </a:ext>
            </a:extLst>
          </p:cNvPr>
          <p:cNvSpPr txBox="1"/>
          <p:nvPr/>
        </p:nvSpPr>
        <p:spPr>
          <a:xfrm>
            <a:off x="6019800" y="5181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r/a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i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38DB6-899B-43F5-8915-3419409B5B6A}"/>
              </a:ext>
            </a:extLst>
          </p:cNvPr>
          <p:cNvSpPr txBox="1"/>
          <p:nvPr/>
        </p:nvSpPr>
        <p:spPr>
          <a:xfrm rot="16200000">
            <a:off x="-1112334" y="401228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Radial part of A(r)</a:t>
            </a:r>
          </a:p>
        </p:txBody>
      </p:sp>
    </p:spTree>
    <p:extLst>
      <p:ext uri="{BB962C8B-B14F-4D97-AF65-F5344CB8AC3E}">
        <p14:creationId xmlns:p14="http://schemas.microsoft.com/office/powerpoint/2010/main" val="90830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14927</TotalTime>
  <Words>285</Words>
  <Application>Microsoft Office PowerPoint</Application>
  <PresentationFormat>On-screen Show (4:3)</PresentationFormat>
  <Paragraphs>73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796</cp:revision>
  <cp:lastPrinted>2020-02-08T21:52:35Z</cp:lastPrinted>
  <dcterms:created xsi:type="dcterms:W3CDTF">2012-01-10T18:32:24Z</dcterms:created>
  <dcterms:modified xsi:type="dcterms:W3CDTF">2023-02-08T14:14:29Z</dcterms:modified>
</cp:coreProperties>
</file>