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96" r:id="rId2"/>
    <p:sldId id="388" r:id="rId3"/>
    <p:sldId id="391" r:id="rId4"/>
    <p:sldId id="389" r:id="rId5"/>
    <p:sldId id="390" r:id="rId6"/>
    <p:sldId id="393" r:id="rId7"/>
    <p:sldId id="368" r:id="rId8"/>
    <p:sldId id="369" r:id="rId9"/>
    <p:sldId id="370" r:id="rId10"/>
    <p:sldId id="371" r:id="rId11"/>
    <p:sldId id="355" r:id="rId12"/>
    <p:sldId id="394" r:id="rId13"/>
    <p:sldId id="395" r:id="rId14"/>
    <p:sldId id="356" r:id="rId15"/>
    <p:sldId id="357" r:id="rId16"/>
    <p:sldId id="358" r:id="rId17"/>
    <p:sldId id="359" r:id="rId18"/>
    <p:sldId id="381" r:id="rId19"/>
    <p:sldId id="360" r:id="rId20"/>
    <p:sldId id="361" r:id="rId21"/>
    <p:sldId id="362" r:id="rId22"/>
    <p:sldId id="363" r:id="rId23"/>
    <p:sldId id="364" r:id="rId24"/>
    <p:sldId id="365" r:id="rId25"/>
    <p:sldId id="366" r:id="rId26"/>
    <p:sldId id="367" r:id="rId27"/>
    <p:sldId id="374" r:id="rId28"/>
    <p:sldId id="375" r:id="rId29"/>
    <p:sldId id="383" r:id="rId30"/>
    <p:sldId id="384" r:id="rId31"/>
    <p:sldId id="392" r:id="rId32"/>
    <p:sldId id="376" r:id="rId33"/>
    <p:sldId id="377" r:id="rId34"/>
    <p:sldId id="378" r:id="rId35"/>
    <p:sldId id="379" r:id="rId36"/>
    <p:sldId id="380" r:id="rId3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60"/>
  </p:normalViewPr>
  <p:slideViewPr>
    <p:cSldViewPr>
      <p:cViewPr varScale="1">
        <p:scale>
          <a:sx n="66" d="100"/>
          <a:sy n="66" d="100"/>
        </p:scale>
        <p:origin x="36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8" d="100"/>
        <a:sy n="48" d="100"/>
      </p:scale>
      <p:origin x="0" y="-16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6" y="2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120190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6" y="9120190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2/9/2023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414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02/10/2023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02/10/2023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712  Spring 2023 -- Lecture 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3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rmingham.ac.uk/Documents/college-eps/metallurgy/research/Magnetic-Materials-Background/Magnetic-Materials-Background-4-Classification-of-Magnetic-Materials.pdf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7" Type="http://schemas.openxmlformats.org/officeDocument/2006/relationships/image" Target="../media/image38.w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30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7" Type="http://schemas.openxmlformats.org/officeDocument/2006/relationships/image" Target="../media/image40.w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3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3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38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2" Type="http://schemas.openxmlformats.org/officeDocument/2006/relationships/oleObject" Target="../embeddings/oleObject3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40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7" Type="http://schemas.openxmlformats.org/officeDocument/2006/relationships/image" Target="../media/image47.wmf"/><Relationship Id="rId2" Type="http://schemas.openxmlformats.org/officeDocument/2006/relationships/oleObject" Target="../embeddings/oleObject4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46.wmf"/><Relationship Id="rId4" Type="http://schemas.openxmlformats.org/officeDocument/2006/relationships/oleObject" Target="../embeddings/oleObject4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oleObject" Target="../embeddings/oleObject45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46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oleObject" Target="../embeddings/oleObject47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wmf"/><Relationship Id="rId4" Type="http://schemas.openxmlformats.org/officeDocument/2006/relationships/oleObject" Target="../embeddings/oleObject48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image" Target="../media/image36.wmf"/><Relationship Id="rId7" Type="http://schemas.openxmlformats.org/officeDocument/2006/relationships/image" Target="../media/image38.wmf"/><Relationship Id="rId2" Type="http://schemas.openxmlformats.org/officeDocument/2006/relationships/oleObject" Target="../embeddings/oleObject4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1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50.bin"/><Relationship Id="rId9" Type="http://schemas.openxmlformats.org/officeDocument/2006/relationships/image" Target="../media/image53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oleObject" Target="../embeddings/oleObject53.bin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-metal.com/shielding-fundamentals.html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oleObject" Target="../embeddings/oleObject54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wmf"/><Relationship Id="rId4" Type="http://schemas.openxmlformats.org/officeDocument/2006/relationships/oleObject" Target="../embeddings/oleObject55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oleObject" Target="../embeddings/oleObject56.bin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oleObject" Target="../embeddings/oleObject57.bin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oleObject" Target="../embeddings/oleObject58.bin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7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2.wmf"/><Relationship Id="rId2" Type="http://schemas.openxmlformats.org/officeDocument/2006/relationships/oleObject" Target="../embeddings/oleObject1.bin"/><Relationship Id="rId16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5" Type="http://schemas.openxmlformats.org/officeDocument/2006/relationships/image" Target="../media/image11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8.wmf"/><Relationship Id="rId1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13.wmf"/><Relationship Id="rId7" Type="http://schemas.openxmlformats.org/officeDocument/2006/relationships/image" Target="../media/image15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0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33400"/>
            <a:ext cx="8229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PHY 712 Electrodynamics</a:t>
            </a:r>
          </a:p>
          <a:p>
            <a:pPr algn="ctr"/>
            <a:r>
              <a:rPr lang="en-US" sz="3200" b="1" dirty="0"/>
              <a:t>10-10:50 AM  MWF  in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Plan for Lecture 14: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3200" b="1" dirty="0">
                <a:solidFill>
                  <a:schemeClr val="folHlink"/>
                </a:solidFill>
              </a:rPr>
              <a:t>Finish reading  Chapter 5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</a:rPr>
              <a:t>Recap of hyperfine interaction 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</a:rPr>
              <a:t>Macroscopic magnetization density M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</a:rPr>
              <a:t>H field and its relation to B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</a:rPr>
              <a:t>Magnetic boundary values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880" y="147935"/>
            <a:ext cx="722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Hyperfine interaction energy: 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6253054"/>
              </p:ext>
            </p:extLst>
          </p:nvPr>
        </p:nvGraphicFramePr>
        <p:xfrm>
          <a:off x="338138" y="762000"/>
          <a:ext cx="56800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47840" imgH="241200" progId="Equation.DSMT4">
                  <p:embed/>
                </p:oleObj>
              </mc:Choice>
              <mc:Fallback>
                <p:oleObj name="Equation" r:id="rId2" imgW="22478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762000"/>
                        <a:ext cx="568007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2880" y="1981200"/>
            <a:ext cx="7513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Putting all of the terms together: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50091"/>
              </p:ext>
            </p:extLst>
          </p:nvPr>
        </p:nvGraphicFramePr>
        <p:xfrm>
          <a:off x="457200" y="2514600"/>
          <a:ext cx="8470231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470120" imgH="482400" progId="Equation.DSMT4">
                  <p:embed/>
                </p:oleObj>
              </mc:Choice>
              <mc:Fallback>
                <p:oleObj name="Equation" r:id="rId4" imgW="44701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2514600"/>
                        <a:ext cx="8470231" cy="9144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3400" y="37338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In this expression the brackets      indicate evaluating the expectation value relative to the electronic state.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983966"/>
              </p:ext>
            </p:extLst>
          </p:nvPr>
        </p:nvGraphicFramePr>
        <p:xfrm>
          <a:off x="4844892" y="3732213"/>
          <a:ext cx="412908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8600" imgH="253800" progId="Equation.DSMT4">
                  <p:embed/>
                </p:oleObj>
              </mc:Choice>
              <mc:Fallback>
                <p:oleObj name="Equation" r:id="rId6" imgW="228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44892" y="3732213"/>
                        <a:ext cx="412908" cy="458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558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Macroscopic dipolar effects --</a:t>
            </a:r>
          </a:p>
          <a:p>
            <a:r>
              <a:rPr lang="en-US" sz="2400" dirty="0">
                <a:latin typeface="+mj-lt"/>
              </a:rPr>
              <a:t>Magnetic dipole moment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0166026"/>
              </p:ext>
            </p:extLst>
          </p:nvPr>
        </p:nvGraphicFramePr>
        <p:xfrm>
          <a:off x="1371600" y="990600"/>
          <a:ext cx="420329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1206360" imgH="393480" progId="Equation.3">
                  <p:embed/>
                </p:oleObj>
              </mc:Choice>
              <mc:Fallback>
                <p:oleObj name="数式" r:id="rId2" imgW="120636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71600" y="990600"/>
                        <a:ext cx="4203290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43000" y="26670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 that the intrinsic spin of elementary particles is associated with a magnetic dipole moment, but we often do not have a detailed knowledge of its </a:t>
            </a:r>
            <a:r>
              <a:rPr lang="en-US" sz="2400" b="1" dirty="0">
                <a:latin typeface="+mj-lt"/>
              </a:rPr>
              <a:t>J</a:t>
            </a:r>
            <a:r>
              <a:rPr lang="en-US" sz="2400" dirty="0">
                <a:latin typeface="+mj-lt"/>
              </a:rPr>
              <a:t>(</a:t>
            </a:r>
            <a:r>
              <a:rPr lang="en-US" sz="2400" b="1" dirty="0">
                <a:latin typeface="+mj-lt"/>
              </a:rPr>
              <a:t>r</a:t>
            </a:r>
            <a:r>
              <a:rPr lang="en-US" sz="2400" dirty="0">
                <a:latin typeface="+mj-lt"/>
              </a:rPr>
              <a:t>).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545618"/>
              </p:ext>
            </p:extLst>
          </p:nvPr>
        </p:nvGraphicFramePr>
        <p:xfrm>
          <a:off x="1506538" y="4686300"/>
          <a:ext cx="3629025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1041120" imgH="469800" progId="Equation.3">
                  <p:embed/>
                </p:oleObj>
              </mc:Choice>
              <mc:Fallback>
                <p:oleObj name="数式" r:id="rId4" imgW="1041120" imgH="469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6538" y="4686300"/>
                        <a:ext cx="3629025" cy="163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33400" y="41910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Vector potential for magnetic dipole moment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A9F200-B798-4129-B9F3-5B1CF6B51494}"/>
              </a:ext>
            </a:extLst>
          </p:cNvPr>
          <p:cNvSpPr txBox="1"/>
          <p:nvPr/>
        </p:nvSpPr>
        <p:spPr>
          <a:xfrm>
            <a:off x="6172200" y="49530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Valid outside the extent  of </a:t>
            </a:r>
            <a:r>
              <a:rPr lang="en-US" sz="2400" b="1" dirty="0">
                <a:latin typeface="+mj-lt"/>
              </a:rPr>
              <a:t>J</a:t>
            </a:r>
            <a:r>
              <a:rPr lang="en-US" sz="2400" dirty="0">
                <a:latin typeface="+mj-lt"/>
              </a:rPr>
              <a:t>(</a:t>
            </a:r>
            <a:r>
              <a:rPr lang="en-US" sz="2400" b="1" dirty="0">
                <a:latin typeface="+mj-lt"/>
              </a:rPr>
              <a:t>r</a:t>
            </a:r>
            <a:r>
              <a:rPr lang="en-US" sz="2400" dirty="0">
                <a:latin typeface="+mj-lt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51362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6294BA-C9DD-5E26-7523-30A9099DA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04CF60-D7CD-A015-8850-2EDD9536E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FE1938-659E-A2BF-A3C4-511382BB8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33CC9D-00B8-4EDC-11A8-81AA191DE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633" y="549127"/>
            <a:ext cx="6502734" cy="57597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8EC965-6306-E5BE-630F-F28739A4C49F}"/>
              </a:ext>
            </a:extLst>
          </p:cNvPr>
          <p:cNvSpPr txBox="1"/>
          <p:nvPr/>
        </p:nvSpPr>
        <p:spPr>
          <a:xfrm>
            <a:off x="228600" y="136525"/>
            <a:ext cx="8458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+mj-lt"/>
                <a:hlinkClick r:id="rId3"/>
              </a:rPr>
              <a:t>https://www.birmingham.ac.uk/Documents/college-eps/metallurgy/research/Magnetic-Materials-Background/Magnetic-Materials-Background-4-Classification-of-Magnetic-Materials.pdf</a:t>
            </a:r>
            <a:endParaRPr lang="en-US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2682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DA737B-6240-62A7-E5E1-835C1D87A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B03D77-AF0C-88A4-79EC-09ADAD1D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70D1FF-458E-3510-B27C-3C3306F27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D3DA62-A339-5B02-4D16-8A11BB367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0"/>
            <a:ext cx="5918305" cy="6112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0B7383-31B7-B386-1885-580395600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700" y="4277256"/>
            <a:ext cx="7455283" cy="1835244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EEA15D7-A628-3542-AD08-A4013BE95605}"/>
              </a:ext>
            </a:extLst>
          </p:cNvPr>
          <p:cNvCxnSpPr>
            <a:cxnSpLocks/>
          </p:cNvCxnSpPr>
          <p:nvPr/>
        </p:nvCxnSpPr>
        <p:spPr>
          <a:xfrm>
            <a:off x="2624087" y="533400"/>
            <a:ext cx="0" cy="167640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5C6200D-0C87-B533-8419-C21A0FC1D8F8}"/>
              </a:ext>
            </a:extLst>
          </p:cNvPr>
          <p:cNvSpPr txBox="1"/>
          <p:nvPr/>
        </p:nvSpPr>
        <p:spPr>
          <a:xfrm>
            <a:off x="1436169" y="1219200"/>
            <a:ext cx="1219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~70</a:t>
            </a:r>
            <a:r>
              <a:rPr lang="en-US" sz="2400" dirty="0">
                <a:latin typeface="Symbol" panose="05050102010706020507" pitchFamily="18" charset="2"/>
              </a:rPr>
              <a:t>m</a:t>
            </a:r>
            <a:r>
              <a:rPr lang="en-US" sz="2400" dirty="0">
                <a:latin typeface="+mj-lt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234758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7680" y="3810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Macroscopic magnetization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5160270"/>
              </p:ext>
            </p:extLst>
          </p:nvPr>
        </p:nvGraphicFramePr>
        <p:xfrm>
          <a:off x="685800" y="838200"/>
          <a:ext cx="4868862" cy="119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1396800" imgH="342720" progId="Equation.3">
                  <p:embed/>
                </p:oleObj>
              </mc:Choice>
              <mc:Fallback>
                <p:oleObj name="数式" r:id="rId2" imgW="13968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838200"/>
                        <a:ext cx="4868862" cy="1195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7733" y="1846302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Vector potential due to “free” current </a:t>
            </a:r>
            <a:r>
              <a:rPr lang="en-US" sz="2400" b="1" dirty="0" err="1">
                <a:latin typeface="+mj-lt"/>
              </a:rPr>
              <a:t>J</a:t>
            </a:r>
            <a:r>
              <a:rPr lang="en-US" sz="2400" b="1" baseline="-25000" dirty="0" err="1">
                <a:latin typeface="+mj-lt"/>
              </a:rPr>
              <a:t>free</a:t>
            </a:r>
            <a:r>
              <a:rPr lang="en-US" sz="2400" dirty="0">
                <a:latin typeface="+mj-lt"/>
              </a:rPr>
              <a:t>(</a:t>
            </a:r>
            <a:r>
              <a:rPr lang="en-US" sz="2400" b="1" dirty="0">
                <a:latin typeface="+mj-lt"/>
              </a:rPr>
              <a:t>r</a:t>
            </a:r>
            <a:r>
              <a:rPr lang="en-US" sz="2400" dirty="0">
                <a:latin typeface="+mj-lt"/>
              </a:rPr>
              <a:t>) and macroscopic magnetization </a:t>
            </a:r>
            <a:r>
              <a:rPr lang="en-US" sz="2400" b="1" dirty="0">
                <a:latin typeface="+mj-lt"/>
              </a:rPr>
              <a:t>M</a:t>
            </a:r>
            <a:r>
              <a:rPr lang="en-US" sz="2400" dirty="0">
                <a:latin typeface="+mj-lt"/>
              </a:rPr>
              <a:t>(</a:t>
            </a:r>
            <a:r>
              <a:rPr lang="en-US" sz="2400" b="1" dirty="0">
                <a:latin typeface="+mj-lt"/>
              </a:rPr>
              <a:t>r</a:t>
            </a:r>
            <a:r>
              <a:rPr lang="en-US" sz="2400" dirty="0">
                <a:latin typeface="+mj-lt"/>
              </a:rPr>
              <a:t>).   Note: the designation </a:t>
            </a:r>
            <a:r>
              <a:rPr lang="en-US" sz="2400" b="1" dirty="0" err="1"/>
              <a:t>J</a:t>
            </a:r>
            <a:r>
              <a:rPr lang="en-US" sz="2400" b="1" baseline="-25000" dirty="0" err="1"/>
              <a:t>free</a:t>
            </a:r>
            <a:r>
              <a:rPr lang="en-US" sz="2400" dirty="0"/>
              <a:t>(</a:t>
            </a:r>
            <a:r>
              <a:rPr lang="en-US" sz="2400" b="1" dirty="0"/>
              <a:t>r</a:t>
            </a:r>
            <a:r>
              <a:rPr lang="en-US" sz="2400" dirty="0"/>
              <a:t>) implies that this current does not also contribute to the magnetization density.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dirty="0">
                <a:latin typeface="+mj-lt"/>
              </a:rPr>
              <a:t>m</a:t>
            </a:r>
            <a:r>
              <a:rPr lang="en-US" sz="2400" i="1" baseline="-25000" dirty="0">
                <a:latin typeface="+mj-lt"/>
              </a:rPr>
              <a:t>i</a:t>
            </a:r>
            <a:r>
              <a:rPr lang="en-US" sz="2400" dirty="0">
                <a:latin typeface="+mj-lt"/>
              </a:rPr>
              <a:t>  may include contributions from “bound” currents as well as from intrinsic spins. 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4256792"/>
              </p:ext>
            </p:extLst>
          </p:nvPr>
        </p:nvGraphicFramePr>
        <p:xfrm>
          <a:off x="182562" y="4419600"/>
          <a:ext cx="8778875" cy="182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2692080" imgH="558720" progId="Equation.3">
                  <p:embed/>
                </p:oleObj>
              </mc:Choice>
              <mc:Fallback>
                <p:oleObj name="数式" r:id="rId4" imgW="2692080" imgH="55872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2" y="4419600"/>
                        <a:ext cx="8778875" cy="18226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5095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5431266"/>
              </p:ext>
            </p:extLst>
          </p:nvPr>
        </p:nvGraphicFramePr>
        <p:xfrm>
          <a:off x="687388" y="960438"/>
          <a:ext cx="6438900" cy="543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2692080" imgH="2273040" progId="Equation.3">
                  <p:embed/>
                </p:oleObj>
              </mc:Choice>
              <mc:Fallback>
                <p:oleObj name="数式" r:id="rId2" imgW="2692080" imgH="2273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960438"/>
                        <a:ext cx="6438900" cy="543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4320" y="41701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Vector potential contributions from macroscopic magnetization -- continued</a:t>
            </a:r>
          </a:p>
        </p:txBody>
      </p:sp>
    </p:spTree>
    <p:extLst>
      <p:ext uri="{BB962C8B-B14F-4D97-AF65-F5344CB8AC3E}">
        <p14:creationId xmlns:p14="http://schemas.microsoft.com/office/powerpoint/2010/main" val="2169050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3610217"/>
              </p:ext>
            </p:extLst>
          </p:nvPr>
        </p:nvGraphicFramePr>
        <p:xfrm>
          <a:off x="1066800" y="1066800"/>
          <a:ext cx="7470775" cy="443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3124080" imgH="1854000" progId="Equation.3">
                  <p:embed/>
                </p:oleObj>
              </mc:Choice>
              <mc:Fallback>
                <p:oleObj name="数式" r:id="rId2" imgW="3124080" imgH="18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066800"/>
                        <a:ext cx="7470775" cy="443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4320" y="41701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Vector potential contributions from macroscopic magnetization -- continued</a:t>
            </a:r>
          </a:p>
        </p:txBody>
      </p:sp>
    </p:spTree>
    <p:extLst>
      <p:ext uri="{BB962C8B-B14F-4D97-AF65-F5344CB8AC3E}">
        <p14:creationId xmlns:p14="http://schemas.microsoft.com/office/powerpoint/2010/main" val="268669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2813085"/>
              </p:ext>
            </p:extLst>
          </p:nvPr>
        </p:nvGraphicFramePr>
        <p:xfrm>
          <a:off x="887413" y="717550"/>
          <a:ext cx="5314950" cy="249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22280" imgH="1041120" progId="Equation.DSMT4">
                  <p:embed/>
                </p:oleObj>
              </mc:Choice>
              <mc:Fallback>
                <p:oleObj name="Equation" r:id="rId2" imgW="2222280" imgH="1041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413" y="717550"/>
                        <a:ext cx="5314950" cy="2490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4320" y="272533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Magnetic field contributions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153068"/>
              </p:ext>
            </p:extLst>
          </p:nvPr>
        </p:nvGraphicFramePr>
        <p:xfrm>
          <a:off x="1115695" y="3551581"/>
          <a:ext cx="6165850" cy="279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2577960" imgH="1168200" progId="Equation.3">
                  <p:embed/>
                </p:oleObj>
              </mc:Choice>
              <mc:Fallback>
                <p:oleObj name="数式" r:id="rId4" imgW="2577960" imgH="1168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95" y="3551581"/>
                        <a:ext cx="6165850" cy="279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7205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02215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Energy associated with magnetic fields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262493"/>
              </p:ext>
            </p:extLst>
          </p:nvPr>
        </p:nvGraphicFramePr>
        <p:xfrm>
          <a:off x="138113" y="731838"/>
          <a:ext cx="8777287" cy="580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70200" imgH="2425680" progId="Equation.DSMT4">
                  <p:embed/>
                </p:oleObj>
              </mc:Choice>
              <mc:Fallback>
                <p:oleObj name="Equation" r:id="rId2" imgW="3670200" imgH="2425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3" y="731838"/>
                        <a:ext cx="8777287" cy="580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7227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300785"/>
              </p:ext>
            </p:extLst>
          </p:nvPr>
        </p:nvGraphicFramePr>
        <p:xfrm>
          <a:off x="615950" y="457200"/>
          <a:ext cx="6165850" cy="273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2577960" imgH="1143000" progId="Equation.3">
                  <p:embed/>
                </p:oleObj>
              </mc:Choice>
              <mc:Fallback>
                <p:oleObj name="数式" r:id="rId2" imgW="2577960" imgH="11430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" y="457200"/>
                        <a:ext cx="6165850" cy="2735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25672"/>
              </p:ext>
            </p:extLst>
          </p:nvPr>
        </p:nvGraphicFramePr>
        <p:xfrm>
          <a:off x="322263" y="3795713"/>
          <a:ext cx="4433887" cy="182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54000" imgH="761760" progId="Equation.DSMT4">
                  <p:embed/>
                </p:oleObj>
              </mc:Choice>
              <mc:Fallback>
                <p:oleObj name="Equation" r:id="rId4" imgW="1854000" imgH="7617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263" y="3795713"/>
                        <a:ext cx="4433887" cy="182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5943600" y="3505200"/>
            <a:ext cx="2286000" cy="1905000"/>
            <a:chOff x="5943600" y="3505200"/>
            <a:chExt cx="2286000" cy="1905000"/>
          </a:xfrm>
        </p:grpSpPr>
        <p:sp>
          <p:nvSpPr>
            <p:cNvPr id="7" name="Rectangle 6"/>
            <p:cNvSpPr/>
            <p:nvPr/>
          </p:nvSpPr>
          <p:spPr>
            <a:xfrm>
              <a:off x="5943600" y="3505200"/>
              <a:ext cx="2286000" cy="9906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943600" y="4419600"/>
              <a:ext cx="2286000" cy="9906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7086600" y="3901440"/>
              <a:ext cx="0" cy="4953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2029684"/>
                </p:ext>
              </p:extLst>
            </p:nvPr>
          </p:nvGraphicFramePr>
          <p:xfrm>
            <a:off x="7239000" y="3837940"/>
            <a:ext cx="303212" cy="425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6" imgW="126720" imgH="177480" progId="Equation.3">
                    <p:embed/>
                  </p:oleObj>
                </mc:Choice>
                <mc:Fallback>
                  <p:oleObj name="数式" r:id="rId6" imgW="126720" imgH="17748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39000" y="3837940"/>
                          <a:ext cx="303212" cy="425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6248400" y="3733800"/>
              <a:ext cx="533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latin typeface="+mj-lt"/>
                </a:rPr>
                <a:t>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48400" y="4686300"/>
              <a:ext cx="533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latin typeface="+mj-lt"/>
                </a:rPr>
                <a:t>2</a:t>
              </a:r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5943600" y="4419600"/>
            <a:ext cx="2286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137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E611164-7ADC-BE5C-D20C-324E5C665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0113"/>
            <a:ext cx="9220200" cy="6213132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945DFA-B016-406B-92B1-A83D4A11C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F586C5-B84F-416C-A750-8593B1072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7D9C5A-55EB-46ED-A33F-B4B14FA00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E7E205-A0E8-4CAA-93B9-F897E76D8DD0}"/>
              </a:ext>
            </a:extLst>
          </p:cNvPr>
          <p:cNvSpPr/>
          <p:nvPr/>
        </p:nvSpPr>
        <p:spPr>
          <a:xfrm>
            <a:off x="152400" y="4572000"/>
            <a:ext cx="8839200" cy="228600"/>
          </a:xfrm>
          <a:prstGeom prst="rect">
            <a:avLst/>
          </a:prstGeom>
          <a:solidFill>
            <a:srgbClr val="DA32AA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23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004844"/>
              </p:ext>
            </p:extLst>
          </p:nvPr>
        </p:nvGraphicFramePr>
        <p:xfrm>
          <a:off x="762000" y="304800"/>
          <a:ext cx="5024002" cy="202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43200" imgH="1104840" progId="Equation.DSMT4">
                  <p:embed/>
                </p:oleObj>
              </mc:Choice>
              <mc:Fallback>
                <p:oleObj name="Equation" r:id="rId2" imgW="2743200" imgH="1104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04800"/>
                        <a:ext cx="5024002" cy="202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5943600" y="3505200"/>
            <a:ext cx="2286000" cy="1905000"/>
            <a:chOff x="5943600" y="3505200"/>
            <a:chExt cx="2286000" cy="1905000"/>
          </a:xfrm>
        </p:grpSpPr>
        <p:sp>
          <p:nvSpPr>
            <p:cNvPr id="7" name="Rectangle 6"/>
            <p:cNvSpPr/>
            <p:nvPr/>
          </p:nvSpPr>
          <p:spPr>
            <a:xfrm>
              <a:off x="5943600" y="3505200"/>
              <a:ext cx="2286000" cy="9906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943600" y="4419600"/>
              <a:ext cx="2286000" cy="9906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7086600" y="3901440"/>
              <a:ext cx="0" cy="4953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61355283"/>
                </p:ext>
              </p:extLst>
            </p:nvPr>
          </p:nvGraphicFramePr>
          <p:xfrm>
            <a:off x="7239000" y="3837940"/>
            <a:ext cx="303212" cy="425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4" imgW="126720" imgH="177480" progId="Equation.3">
                    <p:embed/>
                  </p:oleObj>
                </mc:Choice>
                <mc:Fallback>
                  <p:oleObj name="数式" r:id="rId4" imgW="1267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39000" y="3837940"/>
                          <a:ext cx="303212" cy="425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6248400" y="3733800"/>
              <a:ext cx="533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latin typeface="+mj-lt"/>
                </a:rPr>
                <a:t>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48400" y="4686300"/>
              <a:ext cx="533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latin typeface="+mj-lt"/>
                </a:rPr>
                <a:t>2</a:t>
              </a:r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5943600" y="4419600"/>
            <a:ext cx="2286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273857"/>
              </p:ext>
            </p:extLst>
          </p:nvPr>
        </p:nvGraphicFramePr>
        <p:xfrm>
          <a:off x="2743200" y="3690144"/>
          <a:ext cx="2308225" cy="161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6" imgW="965160" imgH="672840" progId="Equation.3">
                  <p:embed/>
                </p:oleObj>
              </mc:Choice>
              <mc:Fallback>
                <p:oleObj name="数式" r:id="rId6" imgW="965160" imgH="6728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690144"/>
                        <a:ext cx="2308225" cy="161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7958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</a:t>
            </a:r>
            <a:r>
              <a:rPr lang="en-US" sz="2400" dirty="0" err="1">
                <a:latin typeface="+mj-lt"/>
              </a:rPr>
              <a:t>magnetostatic</a:t>
            </a:r>
            <a:r>
              <a:rPr lang="en-US" sz="2400" dirty="0">
                <a:latin typeface="+mj-lt"/>
              </a:rPr>
              <a:t> boundary value problem</a:t>
            </a:r>
          </a:p>
        </p:txBody>
      </p:sp>
      <p:sp>
        <p:nvSpPr>
          <p:cNvPr id="6" name="Oval 5"/>
          <p:cNvSpPr/>
          <p:nvPr/>
        </p:nvSpPr>
        <p:spPr>
          <a:xfrm>
            <a:off x="1447800" y="1447800"/>
            <a:ext cx="914400" cy="914400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23000">
                <a:srgbClr val="FF7A00"/>
              </a:gs>
              <a:gs pos="7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970417"/>
              </p:ext>
            </p:extLst>
          </p:nvPr>
        </p:nvGraphicFramePr>
        <p:xfrm>
          <a:off x="3429000" y="1362570"/>
          <a:ext cx="3157537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1320480" imgH="457200" progId="Equation.3">
                  <p:embed/>
                </p:oleObj>
              </mc:Choice>
              <mc:Fallback>
                <p:oleObj name="数式" r:id="rId2" imgW="1320480" imgH="457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362570"/>
                        <a:ext cx="3157537" cy="109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00200" y="1678632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M</a:t>
            </a:r>
            <a:r>
              <a:rPr lang="en-US" sz="2400" b="1" baseline="-25000" dirty="0">
                <a:latin typeface="+mj-lt"/>
              </a:rPr>
              <a:t>0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694878"/>
              </p:ext>
            </p:extLst>
          </p:nvPr>
        </p:nvGraphicFramePr>
        <p:xfrm>
          <a:off x="935038" y="3222625"/>
          <a:ext cx="5527675" cy="224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2311200" imgH="939600" progId="Equation.3">
                  <p:embed/>
                </p:oleObj>
              </mc:Choice>
              <mc:Fallback>
                <p:oleObj name="数式" r:id="rId4" imgW="2311200" imgH="939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038" y="3222625"/>
                        <a:ext cx="5527675" cy="224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1429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3048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</a:t>
            </a:r>
            <a:r>
              <a:rPr lang="en-US" sz="2400" dirty="0" err="1">
                <a:latin typeface="+mj-lt"/>
              </a:rPr>
              <a:t>magnetostatic</a:t>
            </a:r>
            <a:r>
              <a:rPr lang="en-US" sz="2400" dirty="0">
                <a:latin typeface="+mj-lt"/>
              </a:rPr>
              <a:t> boundary value problem -- continued</a:t>
            </a:r>
          </a:p>
        </p:txBody>
      </p:sp>
      <p:sp>
        <p:nvSpPr>
          <p:cNvPr id="6" name="Oval 5"/>
          <p:cNvSpPr/>
          <p:nvPr/>
        </p:nvSpPr>
        <p:spPr>
          <a:xfrm>
            <a:off x="1447800" y="1447800"/>
            <a:ext cx="914400" cy="914400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23000">
                <a:srgbClr val="FF7A00"/>
              </a:gs>
              <a:gs pos="7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972136"/>
              </p:ext>
            </p:extLst>
          </p:nvPr>
        </p:nvGraphicFramePr>
        <p:xfrm>
          <a:off x="3429000" y="1362570"/>
          <a:ext cx="3157537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1320480" imgH="457200" progId="Equation.3">
                  <p:embed/>
                </p:oleObj>
              </mc:Choice>
              <mc:Fallback>
                <p:oleObj name="数式" r:id="rId2" imgW="13204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362570"/>
                        <a:ext cx="3157537" cy="109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00200" y="1678632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M</a:t>
            </a:r>
            <a:r>
              <a:rPr lang="en-US" sz="2400" b="1" baseline="-25000" dirty="0">
                <a:latin typeface="+mj-lt"/>
              </a:rPr>
              <a:t>0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399924"/>
              </p:ext>
            </p:extLst>
          </p:nvPr>
        </p:nvGraphicFramePr>
        <p:xfrm>
          <a:off x="987424" y="2481262"/>
          <a:ext cx="7775576" cy="407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3251160" imgH="1701720" progId="Equation.3">
                  <p:embed/>
                </p:oleObj>
              </mc:Choice>
              <mc:Fallback>
                <p:oleObj name="数式" r:id="rId4" imgW="3251160" imgH="1701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7424" y="2481262"/>
                        <a:ext cx="7775576" cy="407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3718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81000" y="838200"/>
            <a:ext cx="914400" cy="914400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23000">
                <a:srgbClr val="FF7A00"/>
              </a:gs>
              <a:gs pos="7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5188802"/>
              </p:ext>
            </p:extLst>
          </p:nvPr>
        </p:nvGraphicFramePr>
        <p:xfrm>
          <a:off x="1330643" y="674053"/>
          <a:ext cx="3157537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1320480" imgH="457200" progId="Equation.3">
                  <p:embed/>
                </p:oleObj>
              </mc:Choice>
              <mc:Fallback>
                <p:oleObj name="数式" r:id="rId2" imgW="13204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643" y="674053"/>
                        <a:ext cx="3157537" cy="109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1064567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M</a:t>
            </a:r>
            <a:r>
              <a:rPr lang="en-US" sz="2400" b="1" baseline="-25000" dirty="0">
                <a:latin typeface="+mj-lt"/>
              </a:rPr>
              <a:t>0</a:t>
            </a:r>
            <a:endParaRPr lang="en-US" sz="24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048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</a:t>
            </a:r>
            <a:r>
              <a:rPr lang="en-US" sz="2400" dirty="0" err="1">
                <a:latin typeface="+mj-lt"/>
              </a:rPr>
              <a:t>magnetostatic</a:t>
            </a:r>
            <a:r>
              <a:rPr lang="en-US" sz="2400" dirty="0">
                <a:latin typeface="+mj-lt"/>
              </a:rPr>
              <a:t> boundary value problem -- continued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7061302"/>
              </p:ext>
            </p:extLst>
          </p:nvPr>
        </p:nvGraphicFramePr>
        <p:xfrm>
          <a:off x="865188" y="2260600"/>
          <a:ext cx="7043737" cy="407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46240" imgH="1701720" progId="Equation.DSMT4">
                  <p:embed/>
                </p:oleObj>
              </mc:Choice>
              <mc:Fallback>
                <p:oleObj name="Equation" r:id="rId4" imgW="2946240" imgH="170172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188" y="2260600"/>
                        <a:ext cx="7043737" cy="407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135241"/>
              </p:ext>
            </p:extLst>
          </p:nvPr>
        </p:nvGraphicFramePr>
        <p:xfrm>
          <a:off x="4648200" y="775506"/>
          <a:ext cx="4281488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6" imgW="1790640" imgH="444240" progId="Equation.3">
                  <p:embed/>
                </p:oleObj>
              </mc:Choice>
              <mc:Fallback>
                <p:oleObj name="数式" r:id="rId6" imgW="1790640" imgH="4442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775506"/>
                        <a:ext cx="4281488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03834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81000" y="838200"/>
            <a:ext cx="914400" cy="914400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23000">
                <a:srgbClr val="FF7A00"/>
              </a:gs>
              <a:gs pos="7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605962"/>
              </p:ext>
            </p:extLst>
          </p:nvPr>
        </p:nvGraphicFramePr>
        <p:xfrm>
          <a:off x="1330643" y="674053"/>
          <a:ext cx="3157537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1320480" imgH="457200" progId="Equation.3">
                  <p:embed/>
                </p:oleObj>
              </mc:Choice>
              <mc:Fallback>
                <p:oleObj name="数式" r:id="rId2" imgW="13204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643" y="674053"/>
                        <a:ext cx="3157537" cy="109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1064567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M</a:t>
            </a:r>
            <a:r>
              <a:rPr lang="en-US" sz="2400" b="1" baseline="-25000" dirty="0">
                <a:latin typeface="+mj-lt"/>
              </a:rPr>
              <a:t>0</a:t>
            </a:r>
            <a:endParaRPr lang="en-US" sz="24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048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</a:t>
            </a:r>
            <a:r>
              <a:rPr lang="en-US" sz="2400" dirty="0" err="1">
                <a:latin typeface="+mj-lt"/>
              </a:rPr>
              <a:t>magnetostatic</a:t>
            </a:r>
            <a:r>
              <a:rPr lang="en-US" sz="2400" dirty="0">
                <a:latin typeface="+mj-lt"/>
              </a:rPr>
              <a:t> boundary value problem -- continued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6233247"/>
              </p:ext>
            </p:extLst>
          </p:nvPr>
        </p:nvGraphicFramePr>
        <p:xfrm>
          <a:off x="141287" y="1600200"/>
          <a:ext cx="9002713" cy="2219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4381200" imgH="1079280" progId="Equation.3">
                  <p:embed/>
                </p:oleObj>
              </mc:Choice>
              <mc:Fallback>
                <p:oleObj name="数式" r:id="rId4" imgW="4381200" imgH="1079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7" y="1600200"/>
                        <a:ext cx="9002713" cy="22199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326295"/>
              </p:ext>
            </p:extLst>
          </p:nvPr>
        </p:nvGraphicFramePr>
        <p:xfrm>
          <a:off x="533400" y="3352800"/>
          <a:ext cx="6262687" cy="318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6" imgW="3047760" imgH="1549080" progId="Equation.3">
                  <p:embed/>
                </p:oleObj>
              </mc:Choice>
              <mc:Fallback>
                <p:oleObj name="数式" r:id="rId6" imgW="3047760" imgH="15490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352800"/>
                        <a:ext cx="6262687" cy="318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52119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0928746"/>
              </p:ext>
            </p:extLst>
          </p:nvPr>
        </p:nvGraphicFramePr>
        <p:xfrm>
          <a:off x="914400" y="838200"/>
          <a:ext cx="6967538" cy="263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3390840" imgH="1282680" progId="Equation.3">
                  <p:embed/>
                </p:oleObj>
              </mc:Choice>
              <mc:Fallback>
                <p:oleObj name="数式" r:id="rId2" imgW="3390840" imgH="12826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838200"/>
                        <a:ext cx="6967538" cy="2636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228600"/>
            <a:ext cx="6553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Check boundary values: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4792737"/>
              </p:ext>
            </p:extLst>
          </p:nvPr>
        </p:nvGraphicFramePr>
        <p:xfrm>
          <a:off x="533400" y="3048000"/>
          <a:ext cx="7985126" cy="323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3886200" imgH="1574640" progId="Equation.3">
                  <p:embed/>
                </p:oleObj>
              </mc:Choice>
              <mc:Fallback>
                <p:oleObj name="数式" r:id="rId4" imgW="3886200" imgH="1574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048000"/>
                        <a:ext cx="7985126" cy="323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04779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Variation; magnetic sphere plus external field </a:t>
            </a:r>
            <a:r>
              <a:rPr lang="en-US" sz="2400" b="1" dirty="0">
                <a:latin typeface="+mj-lt"/>
              </a:rPr>
              <a:t>B</a:t>
            </a:r>
            <a:r>
              <a:rPr lang="en-US" sz="2400" b="1" baseline="-25000" dirty="0">
                <a:latin typeface="+mj-lt"/>
              </a:rPr>
              <a:t>0</a:t>
            </a:r>
            <a:endParaRPr lang="en-US" sz="2400" b="1" dirty="0"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533400" y="766465"/>
            <a:ext cx="914400" cy="914400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23000">
                <a:srgbClr val="FF7A00"/>
              </a:gs>
              <a:gs pos="7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286521"/>
              </p:ext>
            </p:extLst>
          </p:nvPr>
        </p:nvGraphicFramePr>
        <p:xfrm>
          <a:off x="5181600" y="824706"/>
          <a:ext cx="3006725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1257120" imgH="457200" progId="Equation.3">
                  <p:embed/>
                </p:oleObj>
              </mc:Choice>
              <mc:Fallback>
                <p:oleObj name="数式" r:id="rId2" imgW="12571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824706"/>
                        <a:ext cx="3006725" cy="109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5800" y="9144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M</a:t>
            </a:r>
            <a:r>
              <a:rPr lang="en-US" sz="2400" b="1" baseline="-25000" dirty="0">
                <a:latin typeface="+mj-lt"/>
              </a:rPr>
              <a:t>0</a:t>
            </a:r>
            <a:endParaRPr lang="en-US" sz="2400" b="1" dirty="0">
              <a:latin typeface="+mj-l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362200" y="914400"/>
            <a:ext cx="990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362200" y="1066800"/>
            <a:ext cx="990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362200" y="1219200"/>
            <a:ext cx="990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362200" y="1371600"/>
            <a:ext cx="990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57600" y="9144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B</a:t>
            </a:r>
            <a:r>
              <a:rPr lang="en-US" sz="2400" b="1" baseline="-25000" dirty="0">
                <a:latin typeface="+mj-lt"/>
              </a:rPr>
              <a:t>0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4289636"/>
              </p:ext>
            </p:extLst>
          </p:nvPr>
        </p:nvGraphicFramePr>
        <p:xfrm>
          <a:off x="73025" y="1700213"/>
          <a:ext cx="8123238" cy="513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32040" imgH="2298600" progId="Equation.DSMT4">
                  <p:embed/>
                </p:oleObj>
              </mc:Choice>
              <mc:Fallback>
                <p:oleObj name="Equation" r:id="rId4" imgW="3632040" imgH="229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" y="1700213"/>
                        <a:ext cx="8123238" cy="5138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48212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300785"/>
              </p:ext>
            </p:extLst>
          </p:nvPr>
        </p:nvGraphicFramePr>
        <p:xfrm>
          <a:off x="615950" y="457200"/>
          <a:ext cx="6165850" cy="273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2577960" imgH="1143000" progId="Equation.3">
                  <p:embed/>
                </p:oleObj>
              </mc:Choice>
              <mc:Fallback>
                <p:oleObj name="数式" r:id="rId2" imgW="257796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" y="457200"/>
                        <a:ext cx="6165850" cy="2735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7760629"/>
              </p:ext>
            </p:extLst>
          </p:nvPr>
        </p:nvGraphicFramePr>
        <p:xfrm>
          <a:off x="609600" y="3399155"/>
          <a:ext cx="3705225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1549080" imgH="685800" progId="Equation.3">
                  <p:embed/>
                </p:oleObj>
              </mc:Choice>
              <mc:Fallback>
                <p:oleObj name="数式" r:id="rId4" imgW="154908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399155"/>
                        <a:ext cx="3705225" cy="164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6248400" y="4396740"/>
            <a:ext cx="2286000" cy="1905000"/>
            <a:chOff x="5943600" y="3505200"/>
            <a:chExt cx="2286000" cy="1905000"/>
          </a:xfrm>
        </p:grpSpPr>
        <p:sp>
          <p:nvSpPr>
            <p:cNvPr id="7" name="Rectangle 6"/>
            <p:cNvSpPr/>
            <p:nvPr/>
          </p:nvSpPr>
          <p:spPr>
            <a:xfrm>
              <a:off x="5943600" y="3505200"/>
              <a:ext cx="2286000" cy="9906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943600" y="4419600"/>
              <a:ext cx="2286000" cy="9906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7086600" y="3901440"/>
              <a:ext cx="0" cy="4953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2029684"/>
                </p:ext>
              </p:extLst>
            </p:nvPr>
          </p:nvGraphicFramePr>
          <p:xfrm>
            <a:off x="7239000" y="3837940"/>
            <a:ext cx="303212" cy="425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6" imgW="126720" imgH="177480" progId="Equation.3">
                    <p:embed/>
                  </p:oleObj>
                </mc:Choice>
                <mc:Fallback>
                  <p:oleObj name="数式" r:id="rId6" imgW="1267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39000" y="3837940"/>
                          <a:ext cx="303212" cy="425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6248400" y="3733800"/>
              <a:ext cx="533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latin typeface="+mj-lt"/>
                </a:rPr>
                <a:t>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48400" y="4686300"/>
              <a:ext cx="533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latin typeface="+mj-lt"/>
                </a:rPr>
                <a:t>2</a:t>
              </a:r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6248400" y="5318760"/>
            <a:ext cx="2286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1049128"/>
              </p:ext>
            </p:extLst>
          </p:nvPr>
        </p:nvGraphicFramePr>
        <p:xfrm>
          <a:off x="3733800" y="4648200"/>
          <a:ext cx="2308225" cy="160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8" imgW="965160" imgH="672840" progId="Equation.3">
                  <p:embed/>
                </p:oleObj>
              </mc:Choice>
              <mc:Fallback>
                <p:oleObj name="数式" r:id="rId8" imgW="96516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648200"/>
                        <a:ext cx="2308225" cy="160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01375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4572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Magnetism in materials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672175"/>
              </p:ext>
            </p:extLst>
          </p:nvPr>
        </p:nvGraphicFramePr>
        <p:xfrm>
          <a:off x="883920" y="1600200"/>
          <a:ext cx="6864350" cy="382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2869920" imgH="1600200" progId="Equation.3">
                  <p:embed/>
                </p:oleObj>
              </mc:Choice>
              <mc:Fallback>
                <p:oleObj name="数式" r:id="rId2" imgW="2869920" imgH="160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920" y="1600200"/>
                        <a:ext cx="6864350" cy="3829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16594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89" y="857417"/>
            <a:ext cx="7937185" cy="55149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700" y="395752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https://en.wikipedia.org/wiki/Permeability_(electromagnetism)</a:t>
            </a:r>
          </a:p>
        </p:txBody>
      </p:sp>
    </p:spTree>
    <p:extLst>
      <p:ext uri="{BB962C8B-B14F-4D97-AF65-F5344CB8AC3E}">
        <p14:creationId xmlns:p14="http://schemas.microsoft.com/office/powerpoint/2010/main" val="987356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79507D-10F4-14C2-6E11-AFDA45CE7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F4671E-937A-D59D-ABF2-701000CCB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63BE5E-189C-A478-A45E-C7DDE468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205B34-05E4-2227-38F3-8FD8D7676C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9"/>
          <a:stretch/>
        </p:blipFill>
        <p:spPr>
          <a:xfrm>
            <a:off x="533400" y="1336603"/>
            <a:ext cx="8045867" cy="306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6284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81000"/>
            <a:ext cx="8153400" cy="53786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5827184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Composed of 80% Ni, 15% Fe, 5% </a:t>
            </a:r>
            <a:r>
              <a:rPr lang="en-US" sz="2400" dirty="0" err="1">
                <a:latin typeface="+mj-lt"/>
              </a:rPr>
              <a:t>Mo+other</a:t>
            </a:r>
            <a:r>
              <a:rPr lang="en-US" sz="2400" dirty="0">
                <a:latin typeface="+mj-lt"/>
              </a:rPr>
              <a:t> materials</a:t>
            </a:r>
          </a:p>
        </p:txBody>
      </p:sp>
    </p:spTree>
    <p:extLst>
      <p:ext uri="{BB962C8B-B14F-4D97-AF65-F5344CB8AC3E}">
        <p14:creationId xmlns:p14="http://schemas.microsoft.com/office/powerpoint/2010/main" val="15961789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044D68-A40B-D942-F47B-0011AEACB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5C1373-1841-987A-C892-0C8BFEE7C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F34277-AA24-3F1E-CED3-6CAF07E06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621E97-240C-6263-1E09-D2B48DA30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31" y="21657"/>
            <a:ext cx="8369730" cy="57025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783495-4644-5583-5A9B-8C29E1F9FEBF}"/>
              </a:ext>
            </a:extLst>
          </p:cNvPr>
          <p:cNvSpPr txBox="1"/>
          <p:nvPr/>
        </p:nvSpPr>
        <p:spPr>
          <a:xfrm>
            <a:off x="228600" y="59436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From: </a:t>
            </a:r>
            <a:r>
              <a:rPr lang="en-US" sz="2400" dirty="0">
                <a:latin typeface="+mj-lt"/>
                <a:hlinkClick r:id="rId3"/>
              </a:rPr>
              <a:t>http://www.mu-metal.com/shielding-fundamentals.html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38961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9120" y="302567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Example:   </a:t>
            </a:r>
            <a:r>
              <a:rPr lang="en-US" sz="2400" dirty="0" err="1">
                <a:latin typeface="+mj-lt"/>
              </a:rPr>
              <a:t>permalloy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mumetal</a:t>
            </a:r>
            <a:r>
              <a:rPr lang="en-US" sz="2400" dirty="0">
                <a:latin typeface="+mj-lt"/>
              </a:rPr>
              <a:t>   </a:t>
            </a:r>
            <a:r>
              <a:rPr lang="en-US" sz="2400" dirty="0">
                <a:latin typeface="Symbol" pitchFamily="18" charset="2"/>
              </a:rPr>
              <a:t>m/m</a:t>
            </a:r>
            <a:r>
              <a:rPr lang="en-US" sz="2400" baseline="-25000" dirty="0">
                <a:latin typeface="+mj-lt"/>
              </a:rPr>
              <a:t>0</a:t>
            </a:r>
            <a:r>
              <a:rPr lang="en-US" sz="2400" dirty="0">
                <a:latin typeface="+mj-lt"/>
              </a:rPr>
              <a:t> ~ 10</a:t>
            </a:r>
            <a:r>
              <a:rPr lang="en-US" sz="2400" baseline="30000" dirty="0">
                <a:latin typeface="+mj-lt"/>
              </a:rPr>
              <a:t>4</a:t>
            </a:r>
            <a:endParaRPr lang="en-US" sz="2400" dirty="0">
              <a:latin typeface="+mj-lt"/>
            </a:endParaRPr>
          </a:p>
        </p:txBody>
      </p:sp>
      <p:sp>
        <p:nvSpPr>
          <p:cNvPr id="6" name="Donut 5"/>
          <p:cNvSpPr>
            <a:spLocks noChangeAspect="1"/>
          </p:cNvSpPr>
          <p:nvPr/>
        </p:nvSpPr>
        <p:spPr>
          <a:xfrm>
            <a:off x="2781300" y="1905000"/>
            <a:ext cx="2743200" cy="2743200"/>
          </a:xfrm>
          <a:prstGeom prst="donut">
            <a:avLst>
              <a:gd name="adj" fmla="val 1886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1981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ymbol" pitchFamily="18" charset="2"/>
              </a:rPr>
              <a:t>m</a:t>
            </a:r>
            <a:endParaRPr lang="en-US" sz="24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0" y="296733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ymbol" pitchFamily="18" charset="2"/>
              </a:rPr>
              <a:t>m</a:t>
            </a:r>
            <a:r>
              <a:rPr lang="en-US" sz="2400" b="1" baseline="-25000" dirty="0">
                <a:latin typeface="Symbol" pitchFamily="18" charset="2"/>
              </a:rPr>
              <a:t>0</a:t>
            </a:r>
            <a:endParaRPr lang="en-US" sz="24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311973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ymbol" pitchFamily="18" charset="2"/>
              </a:rPr>
              <a:t>m</a:t>
            </a:r>
            <a:r>
              <a:rPr lang="en-US" sz="2400" b="1" baseline="-25000" dirty="0">
                <a:latin typeface="Symbol" pitchFamily="18" charset="2"/>
              </a:rPr>
              <a:t>0</a:t>
            </a:r>
            <a:endParaRPr lang="en-US" sz="2400" b="1" dirty="0">
              <a:latin typeface="+mj-lt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152900" y="2442865"/>
            <a:ext cx="266700" cy="67687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152900" y="2590800"/>
            <a:ext cx="1257300" cy="52893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43350" y="2624434"/>
            <a:ext cx="47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52950" y="2776834"/>
            <a:ext cx="47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b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248400" y="1752600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248400" y="1905000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248400" y="2057400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248400" y="2209800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705600" y="99506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B</a:t>
            </a:r>
            <a:r>
              <a:rPr lang="en-US" sz="2400" b="1" baseline="-25000" dirty="0">
                <a:latin typeface="+mj-lt"/>
              </a:rPr>
              <a:t>0</a:t>
            </a:r>
            <a:endParaRPr lang="en-US" sz="2400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3000" y="1225897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Spherical shell   a &lt; r &lt; b :</a:t>
            </a:r>
          </a:p>
        </p:txBody>
      </p:sp>
    </p:spTree>
    <p:extLst>
      <p:ext uri="{BB962C8B-B14F-4D97-AF65-F5344CB8AC3E}">
        <p14:creationId xmlns:p14="http://schemas.microsoft.com/office/powerpoint/2010/main" val="7034191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9120" y="302567"/>
            <a:ext cx="810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Example:   </a:t>
            </a:r>
            <a:r>
              <a:rPr lang="en-US" sz="2400" dirty="0" err="1">
                <a:latin typeface="+mj-lt"/>
              </a:rPr>
              <a:t>permalloy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mumetal</a:t>
            </a:r>
            <a:r>
              <a:rPr lang="en-US" sz="2400" dirty="0">
                <a:latin typeface="+mj-lt"/>
              </a:rPr>
              <a:t>   </a:t>
            </a:r>
            <a:r>
              <a:rPr lang="en-US" sz="2400" dirty="0">
                <a:latin typeface="Symbol" pitchFamily="18" charset="2"/>
              </a:rPr>
              <a:t>m/m</a:t>
            </a:r>
            <a:r>
              <a:rPr lang="en-US" sz="2400" baseline="-25000" dirty="0">
                <a:latin typeface="+mj-lt"/>
              </a:rPr>
              <a:t>0</a:t>
            </a:r>
            <a:r>
              <a:rPr lang="en-US" sz="2400" dirty="0">
                <a:latin typeface="+mj-lt"/>
              </a:rPr>
              <a:t> ~ 10</a:t>
            </a:r>
            <a:r>
              <a:rPr lang="en-US" sz="2400" baseline="30000" dirty="0">
                <a:latin typeface="+mj-lt"/>
              </a:rPr>
              <a:t>4 </a:t>
            </a:r>
            <a:r>
              <a:rPr lang="en-US" sz="2400" dirty="0">
                <a:latin typeface="+mj-lt"/>
              </a:rPr>
              <a:t> -- continued</a:t>
            </a: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381000" y="995065"/>
            <a:ext cx="2994660" cy="2191881"/>
            <a:chOff x="2781300" y="995065"/>
            <a:chExt cx="4991100" cy="3653135"/>
          </a:xfrm>
        </p:grpSpPr>
        <p:sp>
          <p:nvSpPr>
            <p:cNvPr id="6" name="Donut 5"/>
            <p:cNvSpPr>
              <a:spLocks noChangeAspect="1"/>
            </p:cNvSpPr>
            <p:nvPr/>
          </p:nvSpPr>
          <p:spPr>
            <a:xfrm>
              <a:off x="2781300" y="1905000"/>
              <a:ext cx="2743200" cy="2743200"/>
            </a:xfrm>
            <a:prstGeom prst="donut">
              <a:avLst>
                <a:gd name="adj" fmla="val 18869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57600" y="1749623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m</a:t>
              </a:r>
              <a:endParaRPr lang="en-US" sz="2400" b="1" dirty="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10000" y="2967335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m</a:t>
              </a:r>
              <a:r>
                <a:rPr lang="en-US" sz="2400" b="1" baseline="-25000" dirty="0">
                  <a:latin typeface="Symbol" pitchFamily="18" charset="2"/>
                </a:rPr>
                <a:t>0</a:t>
              </a:r>
              <a:endParaRPr lang="en-US" sz="2400" b="1" dirty="0"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96000" y="3119735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m</a:t>
              </a:r>
              <a:r>
                <a:rPr lang="en-US" sz="2400" b="1" baseline="-25000" dirty="0">
                  <a:latin typeface="Symbol" pitchFamily="18" charset="2"/>
                </a:rPr>
                <a:t>0</a:t>
              </a:r>
              <a:endParaRPr lang="en-US" sz="2400" b="1" dirty="0">
                <a:latin typeface="+mj-lt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4152900" y="2442865"/>
              <a:ext cx="266700" cy="6768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4152900" y="2590800"/>
              <a:ext cx="1257300" cy="52893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702050" y="2384623"/>
              <a:ext cx="476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a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52950" y="2776834"/>
              <a:ext cx="476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b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6248400" y="17526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6248400" y="19050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6248400" y="20574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6248400" y="22098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477000" y="995065"/>
              <a:ext cx="1295400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+mj-lt"/>
                </a:rPr>
                <a:t>B</a:t>
              </a:r>
              <a:r>
                <a:rPr lang="en-US" sz="2400" b="1" baseline="-25000" dirty="0">
                  <a:latin typeface="+mj-lt"/>
                </a:rPr>
                <a:t>0</a:t>
              </a:r>
              <a:endParaRPr lang="en-US" sz="2400" b="1" dirty="0">
                <a:latin typeface="+mj-lt"/>
              </a:endParaRPr>
            </a:p>
          </p:txBody>
        </p:sp>
      </p:grp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1927020"/>
              </p:ext>
            </p:extLst>
          </p:nvPr>
        </p:nvGraphicFramePr>
        <p:xfrm>
          <a:off x="5029200" y="1206242"/>
          <a:ext cx="2065338" cy="212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863280" imgH="888840" progId="Equation.3">
                  <p:embed/>
                </p:oleObj>
              </mc:Choice>
              <mc:Fallback>
                <p:oleObj name="数式" r:id="rId2" imgW="86328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206242"/>
                        <a:ext cx="2065338" cy="212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9054654"/>
              </p:ext>
            </p:extLst>
          </p:nvPr>
        </p:nvGraphicFramePr>
        <p:xfrm>
          <a:off x="579120" y="3657600"/>
          <a:ext cx="3827463" cy="1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1600200" imgH="634680" progId="Equation.3">
                  <p:embed/>
                </p:oleObj>
              </mc:Choice>
              <mc:Fallback>
                <p:oleObj name="数式" r:id="rId4" imgW="160020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" y="3657600"/>
                        <a:ext cx="3827463" cy="151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36021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9120" y="302567"/>
            <a:ext cx="810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Example:   </a:t>
            </a:r>
            <a:r>
              <a:rPr lang="en-US" sz="2400" dirty="0" err="1">
                <a:latin typeface="+mj-lt"/>
              </a:rPr>
              <a:t>permalloy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mumetal</a:t>
            </a:r>
            <a:r>
              <a:rPr lang="en-US" sz="2400" dirty="0">
                <a:latin typeface="+mj-lt"/>
              </a:rPr>
              <a:t>   </a:t>
            </a:r>
            <a:r>
              <a:rPr lang="en-US" sz="2400" dirty="0">
                <a:latin typeface="Symbol" pitchFamily="18" charset="2"/>
              </a:rPr>
              <a:t>m/m</a:t>
            </a:r>
            <a:r>
              <a:rPr lang="en-US" sz="2400" baseline="-25000" dirty="0">
                <a:latin typeface="+mj-lt"/>
              </a:rPr>
              <a:t>0</a:t>
            </a:r>
            <a:r>
              <a:rPr lang="en-US" sz="2400" dirty="0">
                <a:latin typeface="+mj-lt"/>
              </a:rPr>
              <a:t> ~ 10</a:t>
            </a:r>
            <a:r>
              <a:rPr lang="en-US" sz="2400" baseline="30000" dirty="0">
                <a:latin typeface="+mj-lt"/>
              </a:rPr>
              <a:t>4 </a:t>
            </a:r>
            <a:r>
              <a:rPr lang="en-US" sz="2400" dirty="0">
                <a:latin typeface="+mj-lt"/>
              </a:rPr>
              <a:t> -- continued</a:t>
            </a: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5615940" y="995065"/>
            <a:ext cx="2994660" cy="2191881"/>
            <a:chOff x="2781300" y="995065"/>
            <a:chExt cx="4991100" cy="3653135"/>
          </a:xfrm>
        </p:grpSpPr>
        <p:sp>
          <p:nvSpPr>
            <p:cNvPr id="6" name="Donut 5"/>
            <p:cNvSpPr>
              <a:spLocks noChangeAspect="1"/>
            </p:cNvSpPr>
            <p:nvPr/>
          </p:nvSpPr>
          <p:spPr>
            <a:xfrm>
              <a:off x="2781300" y="1905000"/>
              <a:ext cx="2743200" cy="2743200"/>
            </a:xfrm>
            <a:prstGeom prst="donut">
              <a:avLst>
                <a:gd name="adj" fmla="val 18869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57600" y="1749623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m</a:t>
              </a:r>
              <a:endParaRPr lang="en-US" sz="2400" b="1" dirty="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10000" y="2967335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m</a:t>
              </a:r>
              <a:r>
                <a:rPr lang="en-US" sz="2400" b="1" baseline="-25000" dirty="0">
                  <a:latin typeface="Symbol" pitchFamily="18" charset="2"/>
                </a:rPr>
                <a:t>0</a:t>
              </a:r>
              <a:endParaRPr lang="en-US" sz="2400" b="1" dirty="0"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96000" y="3119735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m</a:t>
              </a:r>
              <a:r>
                <a:rPr lang="en-US" sz="2400" b="1" baseline="-25000" dirty="0">
                  <a:latin typeface="Symbol" pitchFamily="18" charset="2"/>
                </a:rPr>
                <a:t>0</a:t>
              </a:r>
              <a:endParaRPr lang="en-US" sz="2400" b="1" dirty="0">
                <a:latin typeface="+mj-lt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4152900" y="2442865"/>
              <a:ext cx="266700" cy="6768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4152900" y="2590800"/>
              <a:ext cx="1257300" cy="52893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702050" y="2384623"/>
              <a:ext cx="476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a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52950" y="2776834"/>
              <a:ext cx="476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b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6248400" y="17526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6248400" y="19050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6248400" y="20574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6248400" y="22098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477000" y="995065"/>
              <a:ext cx="1295400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+mj-lt"/>
                </a:rPr>
                <a:t>B</a:t>
              </a:r>
              <a:r>
                <a:rPr lang="en-US" sz="2400" b="1" baseline="-25000" dirty="0">
                  <a:latin typeface="+mj-lt"/>
                </a:rPr>
                <a:t>0</a:t>
              </a:r>
              <a:endParaRPr lang="en-US" sz="2400" b="1" dirty="0">
                <a:latin typeface="+mj-lt"/>
              </a:endParaRPr>
            </a:p>
          </p:txBody>
        </p:sp>
      </p:grp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543039"/>
              </p:ext>
            </p:extLst>
          </p:nvPr>
        </p:nvGraphicFramePr>
        <p:xfrm>
          <a:off x="381000" y="2192338"/>
          <a:ext cx="8534400" cy="413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3568680" imgH="1726920" progId="Equation.3">
                  <p:embed/>
                </p:oleObj>
              </mc:Choice>
              <mc:Fallback>
                <p:oleObj name="数式" r:id="rId2" imgW="3568680" imgH="1726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192338"/>
                        <a:ext cx="8534400" cy="413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04679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9120" y="302567"/>
            <a:ext cx="810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Example:   </a:t>
            </a:r>
            <a:r>
              <a:rPr lang="en-US" sz="2400" dirty="0" err="1">
                <a:latin typeface="+mj-lt"/>
              </a:rPr>
              <a:t>permalloy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mumetal</a:t>
            </a:r>
            <a:r>
              <a:rPr lang="en-US" sz="2400" dirty="0">
                <a:latin typeface="+mj-lt"/>
              </a:rPr>
              <a:t>   </a:t>
            </a:r>
            <a:r>
              <a:rPr lang="en-US" sz="2400" dirty="0">
                <a:latin typeface="Symbol" pitchFamily="18" charset="2"/>
              </a:rPr>
              <a:t>m/m</a:t>
            </a:r>
            <a:r>
              <a:rPr lang="en-US" sz="2400" baseline="-25000" dirty="0">
                <a:latin typeface="+mj-lt"/>
              </a:rPr>
              <a:t>0</a:t>
            </a:r>
            <a:r>
              <a:rPr lang="en-US" sz="2400" dirty="0">
                <a:latin typeface="+mj-lt"/>
              </a:rPr>
              <a:t> ~ 10</a:t>
            </a:r>
            <a:r>
              <a:rPr lang="en-US" sz="2400" baseline="30000" dirty="0">
                <a:latin typeface="+mj-lt"/>
              </a:rPr>
              <a:t>4 </a:t>
            </a:r>
            <a:r>
              <a:rPr lang="en-US" sz="2400" dirty="0">
                <a:latin typeface="+mj-lt"/>
              </a:rPr>
              <a:t> -- continued</a:t>
            </a: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5615940" y="995065"/>
            <a:ext cx="2994660" cy="2191881"/>
            <a:chOff x="2781300" y="995065"/>
            <a:chExt cx="4991100" cy="3653135"/>
          </a:xfrm>
        </p:grpSpPr>
        <p:sp>
          <p:nvSpPr>
            <p:cNvPr id="6" name="Donut 5"/>
            <p:cNvSpPr>
              <a:spLocks noChangeAspect="1"/>
            </p:cNvSpPr>
            <p:nvPr/>
          </p:nvSpPr>
          <p:spPr>
            <a:xfrm>
              <a:off x="2781300" y="1905000"/>
              <a:ext cx="2743200" cy="2743200"/>
            </a:xfrm>
            <a:prstGeom prst="donut">
              <a:avLst>
                <a:gd name="adj" fmla="val 18869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57600" y="1749623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m</a:t>
              </a:r>
              <a:endParaRPr lang="en-US" sz="2400" b="1" dirty="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10000" y="2967335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m</a:t>
              </a:r>
              <a:r>
                <a:rPr lang="en-US" sz="2400" b="1" baseline="-25000" dirty="0">
                  <a:latin typeface="Symbol" pitchFamily="18" charset="2"/>
                </a:rPr>
                <a:t>0</a:t>
              </a:r>
              <a:endParaRPr lang="en-US" sz="2400" b="1" dirty="0"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96000" y="3119735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m</a:t>
              </a:r>
              <a:r>
                <a:rPr lang="en-US" sz="2400" b="1" baseline="-25000" dirty="0">
                  <a:latin typeface="Symbol" pitchFamily="18" charset="2"/>
                </a:rPr>
                <a:t>0</a:t>
              </a:r>
              <a:endParaRPr lang="en-US" sz="2400" b="1" dirty="0">
                <a:latin typeface="+mj-lt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4152900" y="2442865"/>
              <a:ext cx="266700" cy="6768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4152900" y="2590800"/>
              <a:ext cx="1257300" cy="52893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702050" y="2384623"/>
              <a:ext cx="476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a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52950" y="2776834"/>
              <a:ext cx="476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b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6248400" y="17526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6248400" y="19050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6248400" y="20574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6248400" y="22098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477000" y="995065"/>
              <a:ext cx="1295400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+mj-lt"/>
                </a:rPr>
                <a:t>B</a:t>
              </a:r>
              <a:r>
                <a:rPr lang="en-US" sz="2400" b="1" baseline="-25000" dirty="0">
                  <a:latin typeface="+mj-lt"/>
                </a:rPr>
                <a:t>0</a:t>
              </a:r>
              <a:endParaRPr lang="en-US" sz="2400" b="1" dirty="0">
                <a:latin typeface="+mj-lt"/>
              </a:endParaRPr>
            </a:p>
          </p:txBody>
        </p:sp>
      </p:grp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3277028"/>
              </p:ext>
            </p:extLst>
          </p:nvPr>
        </p:nvGraphicFramePr>
        <p:xfrm>
          <a:off x="320040" y="995065"/>
          <a:ext cx="6134100" cy="528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2565360" imgH="2209680" progId="Equation.3">
                  <p:embed/>
                </p:oleObj>
              </mc:Choice>
              <mc:Fallback>
                <p:oleObj name="数式" r:id="rId2" imgW="2565360" imgH="220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" y="995065"/>
                        <a:ext cx="6134100" cy="528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93090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9120" y="302567"/>
            <a:ext cx="810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Example:   </a:t>
            </a:r>
            <a:r>
              <a:rPr lang="en-US" sz="2400" dirty="0" err="1">
                <a:latin typeface="+mj-lt"/>
              </a:rPr>
              <a:t>permalloy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mumetal</a:t>
            </a:r>
            <a:r>
              <a:rPr lang="en-US" sz="2400" dirty="0">
                <a:latin typeface="+mj-lt"/>
              </a:rPr>
              <a:t>   </a:t>
            </a:r>
            <a:r>
              <a:rPr lang="en-US" sz="2400" dirty="0">
                <a:latin typeface="Symbol" pitchFamily="18" charset="2"/>
              </a:rPr>
              <a:t>m/m</a:t>
            </a:r>
            <a:r>
              <a:rPr lang="en-US" sz="2400" baseline="-25000" dirty="0">
                <a:latin typeface="+mj-lt"/>
              </a:rPr>
              <a:t>0</a:t>
            </a:r>
            <a:r>
              <a:rPr lang="en-US" sz="2400" dirty="0">
                <a:latin typeface="+mj-lt"/>
              </a:rPr>
              <a:t> ~ 10</a:t>
            </a:r>
            <a:r>
              <a:rPr lang="en-US" sz="2400" baseline="30000" dirty="0">
                <a:latin typeface="+mj-lt"/>
              </a:rPr>
              <a:t>4 </a:t>
            </a:r>
            <a:r>
              <a:rPr lang="en-US" sz="2400" dirty="0">
                <a:latin typeface="+mj-lt"/>
              </a:rPr>
              <a:t> -- continued</a:t>
            </a: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5615940" y="995065"/>
            <a:ext cx="2994660" cy="2191881"/>
            <a:chOff x="2781300" y="995065"/>
            <a:chExt cx="4991100" cy="3653135"/>
          </a:xfrm>
        </p:grpSpPr>
        <p:sp>
          <p:nvSpPr>
            <p:cNvPr id="6" name="Donut 5"/>
            <p:cNvSpPr>
              <a:spLocks noChangeAspect="1"/>
            </p:cNvSpPr>
            <p:nvPr/>
          </p:nvSpPr>
          <p:spPr>
            <a:xfrm>
              <a:off x="2781300" y="1905000"/>
              <a:ext cx="2743200" cy="2743200"/>
            </a:xfrm>
            <a:prstGeom prst="donut">
              <a:avLst>
                <a:gd name="adj" fmla="val 18869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57600" y="1749623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m</a:t>
              </a:r>
              <a:endParaRPr lang="en-US" sz="2400" b="1" dirty="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10000" y="2967335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m</a:t>
              </a:r>
              <a:r>
                <a:rPr lang="en-US" sz="2400" b="1" baseline="-25000" dirty="0">
                  <a:latin typeface="Symbol" pitchFamily="18" charset="2"/>
                </a:rPr>
                <a:t>0</a:t>
              </a:r>
              <a:endParaRPr lang="en-US" sz="2400" b="1" dirty="0"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96000" y="3119735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m</a:t>
              </a:r>
              <a:r>
                <a:rPr lang="en-US" sz="2400" b="1" baseline="-25000" dirty="0">
                  <a:latin typeface="Symbol" pitchFamily="18" charset="2"/>
                </a:rPr>
                <a:t>0</a:t>
              </a:r>
              <a:endParaRPr lang="en-US" sz="2400" b="1" dirty="0">
                <a:latin typeface="+mj-lt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4152900" y="2442865"/>
              <a:ext cx="266700" cy="6768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4152900" y="2590800"/>
              <a:ext cx="1257300" cy="52893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702050" y="2384623"/>
              <a:ext cx="476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a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52950" y="2776834"/>
              <a:ext cx="476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b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6248400" y="17526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6248400" y="19050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6248400" y="20574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6248400" y="22098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477000" y="995065"/>
              <a:ext cx="1295400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+mj-lt"/>
                </a:rPr>
                <a:t>B</a:t>
              </a:r>
              <a:r>
                <a:rPr lang="en-US" sz="2400" b="1" baseline="-25000" dirty="0">
                  <a:latin typeface="+mj-lt"/>
                </a:rPr>
                <a:t>0</a:t>
              </a:r>
              <a:endParaRPr lang="en-US" sz="2400" b="1" dirty="0">
                <a:latin typeface="+mj-lt"/>
              </a:endParaRPr>
            </a:p>
          </p:txBody>
        </p:sp>
      </p:grp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307897"/>
              </p:ext>
            </p:extLst>
          </p:nvPr>
        </p:nvGraphicFramePr>
        <p:xfrm>
          <a:off x="547687" y="2492375"/>
          <a:ext cx="7986713" cy="291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3340080" imgH="1218960" progId="Equation.3">
                  <p:embed/>
                </p:oleObj>
              </mc:Choice>
              <mc:Fallback>
                <p:oleObj name="数式" r:id="rId2" imgW="3340080" imgH="1218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7" y="2492375"/>
                        <a:ext cx="7986713" cy="291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9198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BE2CACF-3BA5-7FB7-DA19-E80E358FA10F}"/>
              </a:ext>
            </a:extLst>
          </p:cNvPr>
          <p:cNvSpPr/>
          <p:nvPr/>
        </p:nvSpPr>
        <p:spPr>
          <a:xfrm>
            <a:off x="990600" y="5638800"/>
            <a:ext cx="70866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52BFE5-1484-4583-F45A-81EB03767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00EBF8-CA3A-26DA-7A50-0665560A0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CC691E-D478-375F-931D-A765A00D9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C97E58-0C26-F6D6-F439-E65222B365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79"/>
          <a:stretch/>
        </p:blipFill>
        <p:spPr>
          <a:xfrm>
            <a:off x="681758" y="304800"/>
            <a:ext cx="7526185" cy="53326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86A04A-04E6-49A0-BC54-96231700F590}"/>
              </a:ext>
            </a:extLst>
          </p:cNvPr>
          <p:cNvSpPr txBox="1"/>
          <p:nvPr/>
        </p:nvSpPr>
        <p:spPr>
          <a:xfrm>
            <a:off x="457200" y="304800"/>
            <a:ext cx="7526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Comment on schedule --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8136E5-45AF-DAF6-310D-C66498A4B816}"/>
              </a:ext>
            </a:extLst>
          </p:cNvPr>
          <p:cNvSpPr txBox="1"/>
          <p:nvPr/>
        </p:nvSpPr>
        <p:spPr>
          <a:xfrm>
            <a:off x="2010076" y="583565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Spring break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9B01A8-6452-57B3-CC5A-CB51F51CB6EC}"/>
              </a:ext>
            </a:extLst>
          </p:cNvPr>
          <p:cNvSpPr txBox="1"/>
          <p:nvPr/>
        </p:nvSpPr>
        <p:spPr>
          <a:xfrm>
            <a:off x="4013735" y="4838652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C9148C-8312-D7B4-2E10-11BF4EC8CD26}"/>
              </a:ext>
            </a:extLst>
          </p:cNvPr>
          <p:cNvSpPr txBox="1"/>
          <p:nvPr/>
        </p:nvSpPr>
        <p:spPr>
          <a:xfrm>
            <a:off x="5029200" y="4820243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B463F1-ECEA-C057-3EB2-41932491D532}"/>
              </a:ext>
            </a:extLst>
          </p:cNvPr>
          <p:cNvSpPr txBox="1"/>
          <p:nvPr/>
        </p:nvSpPr>
        <p:spPr>
          <a:xfrm>
            <a:off x="6044665" y="4823860"/>
            <a:ext cx="381000" cy="558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3</a:t>
            </a:r>
          </a:p>
        </p:txBody>
      </p:sp>
      <p:sp>
        <p:nvSpPr>
          <p:cNvPr id="12" name="Arrow: Left-Right 11">
            <a:extLst>
              <a:ext uri="{FF2B5EF4-FFF2-40B4-BE49-F238E27FC236}">
                <a16:creationId xmlns:a16="http://schemas.microsoft.com/office/drawing/2014/main" id="{30F66CFC-C81A-E4EA-34BC-EF1F7593B19C}"/>
              </a:ext>
            </a:extLst>
          </p:cNvPr>
          <p:cNvSpPr/>
          <p:nvPr/>
        </p:nvSpPr>
        <p:spPr>
          <a:xfrm>
            <a:off x="2057400" y="5069484"/>
            <a:ext cx="4876800" cy="626985"/>
          </a:xfrm>
          <a:prstGeom prst="leftRightArrow">
            <a:avLst/>
          </a:prstGeom>
          <a:solidFill>
            <a:srgbClr val="FFC0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F508FF-8BD6-0A9F-7E3A-70713B8E75EA}"/>
              </a:ext>
            </a:extLst>
          </p:cNvPr>
          <p:cNvSpPr txBox="1"/>
          <p:nvPr/>
        </p:nvSpPr>
        <p:spPr>
          <a:xfrm>
            <a:off x="2400300" y="5151642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+mj-lt"/>
              </a:rPr>
              <a:t>Mid-term exam</a:t>
            </a:r>
          </a:p>
        </p:txBody>
      </p:sp>
    </p:spTree>
    <p:extLst>
      <p:ext uri="{BB962C8B-B14F-4D97-AF65-F5344CB8AC3E}">
        <p14:creationId xmlns:p14="http://schemas.microsoft.com/office/powerpoint/2010/main" val="2809893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4DA7F5-66D0-FD51-3F2B-350CC3666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9B8E6B-8803-B69E-7914-F97912692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5E37CF-4A21-E1F6-60B7-14FE7493F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E49EC0-FD44-4B73-C8E0-898D38D4C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81000"/>
            <a:ext cx="4286470" cy="564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83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B375E7-CF9F-7B73-FA9B-D50519488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D9C32A-57D8-07C0-F1CC-C1AFBA5A0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90EF4F-2229-59AE-9175-E78B05DD7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0B413A-C723-6BB3-9A78-4F8D58583C62}"/>
              </a:ext>
            </a:extLst>
          </p:cNvPr>
          <p:cNvSpPr txBox="1"/>
          <p:nvPr/>
        </p:nvSpPr>
        <p:spPr>
          <a:xfrm>
            <a:off x="228600" y="381000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Your questions –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b="1" dirty="0">
                <a:latin typeface="+mj-lt"/>
              </a:rPr>
              <a:t>From </a:t>
            </a:r>
            <a:r>
              <a:rPr lang="en-US" sz="2400" b="1" dirty="0" err="1">
                <a:latin typeface="+mj-lt"/>
              </a:rPr>
              <a:t>Arezoo</a:t>
            </a:r>
            <a:r>
              <a:rPr lang="en-US" sz="2400" dirty="0">
                <a:latin typeface="+mj-lt"/>
              </a:rPr>
              <a:t>:  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Could you please explain more about J free and J total. Is it true that, net electric current includes J due to magnetization as well as the free macroscopic current J free due to electric conductance?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3864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7640" y="609600"/>
            <a:ext cx="8458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Interactions between magnetic dipoles</a:t>
            </a:r>
          </a:p>
          <a:p>
            <a:pPr lvl="1"/>
            <a:r>
              <a:rPr lang="en-US" sz="2400" dirty="0">
                <a:latin typeface="+mj-lt"/>
              </a:rPr>
              <a:t>Sources of magnetic dipoles and other sources of magnetism in an atom: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Intrinsic magnetic moment of a nucleus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Intrinsic magnetic moment of an electron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Magnetic field due to electron orbital current           </a:t>
            </a:r>
          </a:p>
          <a:p>
            <a:pPr lvl="1"/>
            <a:r>
              <a:rPr lang="en-US" sz="2400" dirty="0">
                <a:latin typeface="+mj-lt"/>
              </a:rPr>
              <a:t>Interaction energy between a magnetic dipole </a:t>
            </a:r>
            <a:r>
              <a:rPr lang="en-US" sz="2400" b="1" i="1" dirty="0">
                <a:latin typeface="+mj-lt"/>
              </a:rPr>
              <a:t>m</a:t>
            </a:r>
            <a:r>
              <a:rPr lang="en-US" sz="2400" dirty="0">
                <a:latin typeface="+mj-lt"/>
              </a:rPr>
              <a:t> and a magnetic field </a:t>
            </a:r>
            <a:r>
              <a:rPr lang="en-US" sz="2400" b="1" dirty="0">
                <a:latin typeface="+mj-lt"/>
              </a:rPr>
              <a:t>B:</a:t>
            </a:r>
          </a:p>
          <a:p>
            <a:pPr lvl="1"/>
            <a:r>
              <a:rPr lang="en-US" sz="2400" b="1" dirty="0">
                <a:latin typeface="+mj-lt"/>
              </a:rPr>
              <a:t>                        </a:t>
            </a:r>
            <a:r>
              <a:rPr lang="en-US" sz="2400" dirty="0">
                <a:latin typeface="+mj-lt"/>
              </a:rPr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3359200"/>
              </p:ext>
            </p:extLst>
          </p:nvPr>
        </p:nvGraphicFramePr>
        <p:xfrm>
          <a:off x="6781800" y="1636713"/>
          <a:ext cx="541338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5640" imgH="228600" progId="Equation.DSMT4">
                  <p:embed/>
                </p:oleObj>
              </mc:Choice>
              <mc:Fallback>
                <p:oleObj name="Equation" r:id="rId2" imgW="2156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781800" y="1636713"/>
                        <a:ext cx="541338" cy="573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3469114"/>
              </p:ext>
            </p:extLst>
          </p:nvPr>
        </p:nvGraphicFramePr>
        <p:xfrm>
          <a:off x="7097713" y="2017713"/>
          <a:ext cx="446087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7480" imgH="228600" progId="Equation.DSMT4">
                  <p:embed/>
                </p:oleObj>
              </mc:Choice>
              <mc:Fallback>
                <p:oleObj name="Equation" r:id="rId4" imgW="17748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7713" y="2017713"/>
                        <a:ext cx="446087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7608708"/>
              </p:ext>
            </p:extLst>
          </p:nvPr>
        </p:nvGraphicFramePr>
        <p:xfrm>
          <a:off x="3429000" y="3171606"/>
          <a:ext cx="2352168" cy="67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99920" imgH="228600" progId="Equation.DSMT4">
                  <p:embed/>
                </p:oleObj>
              </mc:Choice>
              <mc:Fallback>
                <p:oleObj name="Equation" r:id="rId6" imgW="7999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29000" y="3171606"/>
                        <a:ext cx="2352168" cy="672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9073814"/>
              </p:ext>
            </p:extLst>
          </p:nvPr>
        </p:nvGraphicFramePr>
        <p:xfrm>
          <a:off x="598488" y="4343400"/>
          <a:ext cx="6896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730240" imgH="241200" progId="Equation.DSMT4">
                  <p:embed/>
                </p:oleObj>
              </mc:Choice>
              <mc:Fallback>
                <p:oleObj name="Equation" r:id="rId8" imgW="27302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98488" y="4343400"/>
                        <a:ext cx="68961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724120"/>
              </p:ext>
            </p:extLst>
          </p:nvPr>
        </p:nvGraphicFramePr>
        <p:xfrm>
          <a:off x="7701179" y="2438400"/>
          <a:ext cx="609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68280" imgH="228600" progId="Equation.DSMT4">
                  <p:embed/>
                </p:oleObj>
              </mc:Choice>
              <mc:Fallback>
                <p:oleObj name="Equation" r:id="rId10" imgW="3682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701179" y="2438400"/>
                        <a:ext cx="6096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7162800" y="3048000"/>
            <a:ext cx="1447800" cy="1258887"/>
            <a:chOff x="6705600" y="3617913"/>
            <a:chExt cx="1447800" cy="1258887"/>
          </a:xfrm>
        </p:grpSpPr>
        <p:sp>
          <p:nvSpPr>
            <p:cNvPr id="14" name="Oval 13"/>
            <p:cNvSpPr/>
            <p:nvPr/>
          </p:nvSpPr>
          <p:spPr>
            <a:xfrm>
              <a:off x="6934200" y="4267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7025640" y="3947160"/>
              <a:ext cx="685800" cy="381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97224971"/>
                </p:ext>
              </p:extLst>
            </p:nvPr>
          </p:nvGraphicFramePr>
          <p:xfrm>
            <a:off x="6705600" y="4303713"/>
            <a:ext cx="541338" cy="573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215640" imgH="228600" progId="Equation.DSMT4">
                    <p:embed/>
                  </p:oleObj>
                </mc:Choice>
                <mc:Fallback>
                  <p:oleObj name="Equation" r:id="rId12" imgW="215640" imgH="2286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05600" y="4303713"/>
                          <a:ext cx="541338" cy="5730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>
              <a:off x="7109460" y="3733800"/>
              <a:ext cx="2819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latin typeface="+mj-lt"/>
                </a:rPr>
                <a:t>r</a:t>
              </a:r>
            </a:p>
          </p:txBody>
        </p:sp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70884839"/>
                </p:ext>
              </p:extLst>
            </p:nvPr>
          </p:nvGraphicFramePr>
          <p:xfrm>
            <a:off x="7707313" y="3617913"/>
            <a:ext cx="446087" cy="573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177480" imgH="228600" progId="Equation.DSMT4">
                    <p:embed/>
                  </p:oleObj>
                </mc:Choice>
                <mc:Fallback>
                  <p:oleObj name="Equation" r:id="rId14" imgW="177480" imgH="22860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07313" y="3617913"/>
                          <a:ext cx="446087" cy="5730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8999427"/>
              </p:ext>
            </p:extLst>
          </p:nvPr>
        </p:nvGraphicFramePr>
        <p:xfrm>
          <a:off x="733425" y="4876800"/>
          <a:ext cx="67691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679480" imgH="482400" progId="Equation.DSMT4">
                  <p:embed/>
                </p:oleObj>
              </mc:Choice>
              <mc:Fallback>
                <p:oleObj name="Equation" r:id="rId16" imgW="26794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33425" y="4876800"/>
                        <a:ext cx="67691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82880" y="147935"/>
            <a:ext cx="722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Summary of hyperfine interaction form:</a:t>
            </a:r>
          </a:p>
        </p:txBody>
      </p:sp>
    </p:spTree>
    <p:extLst>
      <p:ext uri="{BB962C8B-B14F-4D97-AF65-F5344CB8AC3E}">
        <p14:creationId xmlns:p14="http://schemas.microsoft.com/office/powerpoint/2010/main" val="3522302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880" y="147935"/>
            <a:ext cx="722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Hyperfine interaction energy: 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3751565"/>
              </p:ext>
            </p:extLst>
          </p:nvPr>
        </p:nvGraphicFramePr>
        <p:xfrm>
          <a:off x="866775" y="762000"/>
          <a:ext cx="46212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28800" imgH="241200" progId="Equation.DSMT4">
                  <p:embed/>
                </p:oleObj>
              </mc:Choice>
              <mc:Fallback>
                <p:oleObj name="Equation" r:id="rId2" imgW="1828800" imgH="241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775" y="762000"/>
                        <a:ext cx="462121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" y="1676400"/>
            <a:ext cx="792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Evaluation of the magnetic field at the nucleus due to the electron current density:</a:t>
            </a:r>
          </a:p>
          <a:p>
            <a:r>
              <a:rPr lang="en-US" sz="2400" dirty="0"/>
              <a:t>The vector potential associated with an electron in a bound state of an atom as described by a quantum mechanical </a:t>
            </a:r>
            <a:r>
              <a:rPr lang="en-US" sz="2400" dirty="0" err="1"/>
              <a:t>wavefunction</a:t>
            </a:r>
            <a:r>
              <a:rPr lang="en-US" sz="2400" dirty="0"/>
              <a:t>               can be written: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>
              <a:latin typeface="+mj-lt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223539"/>
              </p:ext>
            </p:extLst>
          </p:nvPr>
        </p:nvGraphicFramePr>
        <p:xfrm>
          <a:off x="4373480" y="3128963"/>
          <a:ext cx="111292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07960" imgH="241200" progId="Equation.DSMT4">
                  <p:embed/>
                </p:oleObj>
              </mc:Choice>
              <mc:Fallback>
                <p:oleObj name="Equation" r:id="rId4" imgW="5079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73480" y="3128963"/>
                        <a:ext cx="1112920" cy="528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865608"/>
              </p:ext>
            </p:extLst>
          </p:nvPr>
        </p:nvGraphicFramePr>
        <p:xfrm>
          <a:off x="1066800" y="3896022"/>
          <a:ext cx="6618287" cy="128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755800" imgH="533160" progId="Equation.DSMT4">
                  <p:embed/>
                </p:oleObj>
              </mc:Choice>
              <mc:Fallback>
                <p:oleObj name="Equation" r:id="rId6" imgW="275580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66800" y="3896022"/>
                        <a:ext cx="6618287" cy="1281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53440" y="5177135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want to evaluate the magnetic field</a:t>
            </a:r>
          </a:p>
          <a:p>
            <a:r>
              <a:rPr lang="en-US" sz="2400" dirty="0"/>
              <a:t>in the vicinity of the nucleus   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478396"/>
              </p:ext>
            </p:extLst>
          </p:nvPr>
        </p:nvGraphicFramePr>
        <p:xfrm>
          <a:off x="6438900" y="5181600"/>
          <a:ext cx="1665514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47640" imgH="177480" progId="Equation.DSMT4">
                  <p:embed/>
                </p:oleObj>
              </mc:Choice>
              <mc:Fallback>
                <p:oleObj name="Equation" r:id="rId8" imgW="6476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38900" y="5181600"/>
                        <a:ext cx="1665514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610378"/>
              </p:ext>
            </p:extLst>
          </p:nvPr>
        </p:nvGraphicFramePr>
        <p:xfrm>
          <a:off x="4724400" y="5599668"/>
          <a:ext cx="902822" cy="343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33160" imgH="203040" progId="Equation.DSMT4">
                  <p:embed/>
                </p:oleObj>
              </mc:Choice>
              <mc:Fallback>
                <p:oleObj name="Equation" r:id="rId10" imgW="5331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724400" y="5599668"/>
                        <a:ext cx="902822" cy="3439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DD45EC5-AB46-44D4-9C1D-EC513B70B3C1}"/>
              </a:ext>
            </a:extLst>
          </p:cNvPr>
          <p:cNvSpPr txBox="1"/>
          <p:nvPr/>
        </p:nvSpPr>
        <p:spPr>
          <a:xfrm>
            <a:off x="5627222" y="609600"/>
            <a:ext cx="3333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j-lt"/>
              </a:rPr>
              <a:t>Here we assume that nuclear position is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r</a:t>
            </a:r>
            <a:r>
              <a:rPr lang="en-US" sz="2400" i="1" dirty="0">
                <a:solidFill>
                  <a:srgbClr val="FF0000"/>
                </a:solidFill>
                <a:latin typeface="+mj-lt"/>
              </a:rPr>
              <a:t>=0.</a:t>
            </a:r>
          </a:p>
        </p:txBody>
      </p:sp>
    </p:spTree>
    <p:extLst>
      <p:ext uri="{BB962C8B-B14F-4D97-AF65-F5344CB8AC3E}">
        <p14:creationId xmlns:p14="http://schemas.microsoft.com/office/powerpoint/2010/main" val="3108660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880" y="147935"/>
            <a:ext cx="722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Hyperfine interaction energy: 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141851"/>
              </p:ext>
            </p:extLst>
          </p:nvPr>
        </p:nvGraphicFramePr>
        <p:xfrm>
          <a:off x="528637" y="304800"/>
          <a:ext cx="8462963" cy="1374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987720" imgH="647640" progId="Equation.DSMT4">
                  <p:embed/>
                </p:oleObj>
              </mc:Choice>
              <mc:Fallback>
                <p:oleObj name="Equation" r:id="rId2" imgW="3987720" imgH="6476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7" y="304800"/>
                        <a:ext cx="8462963" cy="13747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316996"/>
              </p:ext>
            </p:extLst>
          </p:nvPr>
        </p:nvGraphicFramePr>
        <p:xfrm>
          <a:off x="533400" y="1357312"/>
          <a:ext cx="7048603" cy="252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27120" imgH="1193760" progId="Equation.DSMT4">
                  <p:embed/>
                </p:oleObj>
              </mc:Choice>
              <mc:Fallback>
                <p:oleObj name="Equation" r:id="rId4" imgW="3327120" imgH="1193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400" y="1357312"/>
                        <a:ext cx="7048603" cy="2528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559488"/>
              </p:ext>
            </p:extLst>
          </p:nvPr>
        </p:nvGraphicFramePr>
        <p:xfrm>
          <a:off x="152400" y="3962400"/>
          <a:ext cx="8934062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863960" imgH="1244520" progId="Equation.DSMT4">
                  <p:embed/>
                </p:oleObj>
              </mc:Choice>
              <mc:Fallback>
                <p:oleObj name="Equation" r:id="rId6" imgW="4863960" imgH="1244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400" y="3962400"/>
                        <a:ext cx="8934062" cy="228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rrow: Down 8">
            <a:extLst>
              <a:ext uri="{FF2B5EF4-FFF2-40B4-BE49-F238E27FC236}">
                <a16:creationId xmlns:a16="http://schemas.microsoft.com/office/drawing/2014/main" id="{47CB3095-F7FE-4346-9A41-5792452AE253}"/>
              </a:ext>
            </a:extLst>
          </p:cNvPr>
          <p:cNvSpPr/>
          <p:nvPr/>
        </p:nvSpPr>
        <p:spPr>
          <a:xfrm>
            <a:off x="609600" y="1219200"/>
            <a:ext cx="304800" cy="56827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6D53CC-0DF5-4F48-BB62-8E291BD705B9}"/>
              </a:ext>
            </a:extLst>
          </p:cNvPr>
          <p:cNvSpPr txBox="1"/>
          <p:nvPr/>
        </p:nvSpPr>
        <p:spPr>
          <a:xfrm>
            <a:off x="190500" y="5223301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j-lt"/>
              </a:rPr>
              <a:t>Note that this field at the nucleus site is due to the electronic orbital angular momentum</a:t>
            </a:r>
            <a:r>
              <a:rPr lang="en-US" sz="24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020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14759</TotalTime>
  <Words>948</Words>
  <Application>Microsoft Office PowerPoint</Application>
  <PresentationFormat>On-screen Show (4:3)</PresentationFormat>
  <Paragraphs>219</Paragraphs>
  <Slides>36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Symbol</vt:lpstr>
      <vt:lpstr>Office Theme</vt:lpstr>
      <vt:lpstr>Equation</vt:lpstr>
      <vt:lpstr>数式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833</cp:revision>
  <cp:lastPrinted>2020-02-11T15:05:09Z</cp:lastPrinted>
  <dcterms:created xsi:type="dcterms:W3CDTF">2012-01-10T18:32:24Z</dcterms:created>
  <dcterms:modified xsi:type="dcterms:W3CDTF">2023-02-10T04:08:29Z</dcterms:modified>
</cp:coreProperties>
</file>