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54" r:id="rId3"/>
    <p:sldId id="400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7" r:id="rId24"/>
    <p:sldId id="398" r:id="rId25"/>
    <p:sldId id="399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09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8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4.wmf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2.bin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3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34.wmf"/><Relationship Id="rId3" Type="http://schemas.openxmlformats.org/officeDocument/2006/relationships/image" Target="../media/image38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40.bin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3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rkmaxwellfoundation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354707"/>
            <a:ext cx="899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Lecture Notes for Lecture 15: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Maxwell’s full equations; effects of time varying fields and sources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Gauge choices and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Green’s function for vector and scalar potentials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5791200"/>
            <a:ext cx="37338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2514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96912"/>
              </p:ext>
            </p:extLst>
          </p:nvPr>
        </p:nvGraphicFramePr>
        <p:xfrm>
          <a:off x="685800" y="735012"/>
          <a:ext cx="7874000" cy="597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54200" imgH="2616120" progId="Equation.3">
                  <p:embed/>
                </p:oleObj>
              </mc:Choice>
              <mc:Fallback>
                <p:oleObj name="数式" r:id="rId2" imgW="345420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35012"/>
                        <a:ext cx="7874000" cy="597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677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495800"/>
            <a:ext cx="3810000" cy="1860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449149"/>
              </p:ext>
            </p:extLst>
          </p:nvPr>
        </p:nvGraphicFramePr>
        <p:xfrm>
          <a:off x="492767" y="781050"/>
          <a:ext cx="7129292" cy="557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35360" imgH="3619440" progId="Equation.DSMT4">
                  <p:embed/>
                </p:oleObj>
              </mc:Choice>
              <mc:Fallback>
                <p:oleObj name="Equation" r:id="rId2" imgW="4635360" imgH="3619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7" y="781050"/>
                        <a:ext cx="7129292" cy="557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B6BFC26-CE79-93D0-604A-05038F1956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583587"/>
              </p:ext>
            </p:extLst>
          </p:nvPr>
        </p:nvGraphicFramePr>
        <p:xfrm>
          <a:off x="4762901" y="5295017"/>
          <a:ext cx="4217195" cy="1047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41400" imgH="457200" progId="Equation.DSMT4">
                  <p:embed/>
                </p:oleObj>
              </mc:Choice>
              <mc:Fallback>
                <p:oleObj name="Equation" r:id="rId4" imgW="1841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62901" y="5295017"/>
                        <a:ext cx="4217195" cy="1047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664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09249"/>
              </p:ext>
            </p:extLst>
          </p:nvPr>
        </p:nvGraphicFramePr>
        <p:xfrm>
          <a:off x="512762" y="1219200"/>
          <a:ext cx="8250238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619440" imgH="2095200" progId="Equation.3">
                  <p:embed/>
                </p:oleObj>
              </mc:Choice>
              <mc:Fallback>
                <p:oleObj name="数式" r:id="rId2" imgW="361944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1219200"/>
                        <a:ext cx="8250238" cy="478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950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6901"/>
              </p:ext>
            </p:extLst>
          </p:nvPr>
        </p:nvGraphicFramePr>
        <p:xfrm>
          <a:off x="228600" y="709613"/>
          <a:ext cx="8886825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898800" imgH="2145960" progId="Equation.3">
                  <p:embed/>
                </p:oleObj>
              </mc:Choice>
              <mc:Fallback>
                <p:oleObj name="数式" r:id="rId2" imgW="3898800" imgH="214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09613"/>
                        <a:ext cx="8886825" cy="489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 rot="13976249" flipV="1">
            <a:off x="691417" y="4206910"/>
            <a:ext cx="905917" cy="209881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3976249" flipV="1">
            <a:off x="3128959" y="4248304"/>
            <a:ext cx="1446488" cy="159186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26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621909"/>
              </p:ext>
            </p:extLst>
          </p:nvPr>
        </p:nvGraphicFramePr>
        <p:xfrm>
          <a:off x="685800" y="1219200"/>
          <a:ext cx="7323138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13000" imgH="1854000" progId="Equation.3">
                  <p:embed/>
                </p:oleObj>
              </mc:Choice>
              <mc:Fallback>
                <p:oleObj name="数式" r:id="rId2" imgW="321300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323138" cy="423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284036"/>
              </p:ext>
            </p:extLst>
          </p:nvPr>
        </p:nvGraphicFramePr>
        <p:xfrm>
          <a:off x="487180" y="678488"/>
          <a:ext cx="4114800" cy="47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55800" imgH="317160" progId="Equation.DSMT4">
                  <p:embed/>
                </p:oleObj>
              </mc:Choice>
              <mc:Fallback>
                <p:oleObj name="Equation" r:id="rId4" imgW="2755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180" y="678488"/>
                        <a:ext cx="4114800" cy="474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065628"/>
              </p:ext>
            </p:extLst>
          </p:nvPr>
        </p:nvGraphicFramePr>
        <p:xfrm>
          <a:off x="4905375" y="695325"/>
          <a:ext cx="39052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16120" imgH="317160" progId="Equation.DSMT4">
                  <p:embed/>
                </p:oleObj>
              </mc:Choice>
              <mc:Fallback>
                <p:oleObj name="Equation" r:id="rId6" imgW="26161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05375" y="695325"/>
                        <a:ext cx="390525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019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215853"/>
              </p:ext>
            </p:extLst>
          </p:nvPr>
        </p:nvGraphicFramePr>
        <p:xfrm>
          <a:off x="719138" y="774700"/>
          <a:ext cx="7815262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29000" imgH="2565360" progId="Equation.3">
                  <p:embed/>
                </p:oleObj>
              </mc:Choice>
              <mc:Fallback>
                <p:oleObj name="数式" r:id="rId2" imgW="342900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774700"/>
                        <a:ext cx="7815262" cy="585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322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734" y="348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659221"/>
              </p:ext>
            </p:extLst>
          </p:nvPr>
        </p:nvGraphicFramePr>
        <p:xfrm>
          <a:off x="393294" y="571500"/>
          <a:ext cx="8673257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05440" imgH="3886200" progId="Equation.DSMT4">
                  <p:embed/>
                </p:oleObj>
              </mc:Choice>
              <mc:Fallback>
                <p:oleObj name="Equation" r:id="rId2" imgW="5905440" imgH="3886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94" y="571500"/>
                        <a:ext cx="8673257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7814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17725"/>
              </p:ext>
            </p:extLst>
          </p:nvPr>
        </p:nvGraphicFramePr>
        <p:xfrm>
          <a:off x="533400" y="914400"/>
          <a:ext cx="8453437" cy="539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708360" imgH="2361960" progId="Equation.3">
                  <p:embed/>
                </p:oleObj>
              </mc:Choice>
              <mc:Fallback>
                <p:oleObj name="数式" r:id="rId2" imgW="370836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8453437" cy="5391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457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45221"/>
              </p:ext>
            </p:extLst>
          </p:nvPr>
        </p:nvGraphicFramePr>
        <p:xfrm>
          <a:off x="384174" y="609600"/>
          <a:ext cx="8683626" cy="596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809880" imgH="2616120" progId="Equation.3">
                  <p:embed/>
                </p:oleObj>
              </mc:Choice>
              <mc:Fallback>
                <p:oleObj name="数式" r:id="rId2" imgW="380988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4" y="609600"/>
                        <a:ext cx="8683626" cy="596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324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096000" y="1447800"/>
            <a:ext cx="609600" cy="3048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29213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349360" imgH="444240" progId="Equation.3">
                  <p:embed/>
                </p:oleObj>
              </mc:Choice>
              <mc:Fallback>
                <p:oleObj name="数式" r:id="rId2" imgW="2349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76319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429000" imgH="1143000" progId="Equation.3">
                  <p:embed/>
                </p:oleObj>
              </mc:Choice>
              <mc:Fallback>
                <p:oleObj name="数式" r:id="rId4" imgW="3429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01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CC2476C-4D40-BC1E-EC8B-C3D2F213A1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49"/>
          <a:stretch/>
        </p:blipFill>
        <p:spPr>
          <a:xfrm>
            <a:off x="113956" y="381000"/>
            <a:ext cx="8805455" cy="582626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4648200"/>
            <a:ext cx="8686800" cy="228600"/>
          </a:xfrm>
          <a:prstGeom prst="rect">
            <a:avLst/>
          </a:prstGeom>
          <a:solidFill>
            <a:srgbClr val="DA32AA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Liènard-Wiechert</a:t>
            </a:r>
            <a:r>
              <a:rPr lang="en-US" sz="2400" dirty="0"/>
              <a:t> potentials and fields --</a:t>
            </a:r>
          </a:p>
          <a:p>
            <a:r>
              <a:rPr lang="en-US" sz="2400" dirty="0"/>
              <a:t>Determination of the scalar and vector potentials for a moving point  particle  (also see Landau and </a:t>
            </a:r>
            <a:r>
              <a:rPr lang="en-US" sz="2400" dirty="0" err="1"/>
              <a:t>Lifshitz</a:t>
            </a:r>
            <a:r>
              <a:rPr lang="en-US" sz="2400" dirty="0"/>
              <a:t> </a:t>
            </a:r>
            <a:r>
              <a:rPr lang="en-US" sz="2400" b="1" i="1" dirty="0"/>
              <a:t>The Classical Theory of Fields</a:t>
            </a:r>
            <a:r>
              <a:rPr lang="en-US" sz="2400" dirty="0"/>
              <a:t>, Chapter 8.)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the fields produced by the following source: a point charge </a:t>
            </a:r>
            <a:r>
              <a:rPr lang="en-US" sz="2400" i="1" dirty="0"/>
              <a:t>q</a:t>
            </a:r>
            <a:r>
              <a:rPr lang="en-US" sz="2400" dirty="0"/>
              <a:t> moving on a trajectory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r>
              <a:rPr lang="en-US" sz="2400" dirty="0"/>
              <a:t>.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440" imgH="253800" progId="Equation.DSMT4">
                  <p:embed/>
                </p:oleObj>
              </mc:Choice>
              <mc:Fallback>
                <p:oleObj name="Equation" r:id="rId2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849472"/>
              </p:ext>
            </p:extLst>
          </p:nvPr>
        </p:nvGraphicFramePr>
        <p:xfrm>
          <a:off x="152400" y="4114800"/>
          <a:ext cx="896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83080" imgH="419040" progId="Equation.DSMT4">
                  <p:embed/>
                </p:oleObj>
              </mc:Choice>
              <mc:Fallback>
                <p:oleObj name="Equation" r:id="rId4" imgW="4483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4114800"/>
                        <a:ext cx="8966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431640" progId="Equation.DSMT4">
                  <p:embed/>
                </p:oleObj>
              </mc:Choice>
              <mc:Fallback>
                <p:oleObj name="Equation" r:id="rId2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90214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41600" imgH="431640" progId="Equation.DSMT4">
                  <p:embed/>
                </p:oleObj>
              </mc:Choice>
              <mc:Fallback>
                <p:oleObj name="Equation" r:id="rId4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/>
              <a:t> d</a:t>
            </a:r>
            <a:r>
              <a:rPr lang="en-US" sz="2400" i="1" baseline="30000" dirty="0"/>
              <a:t>3</a:t>
            </a:r>
            <a:r>
              <a:rPr lang="en-US" sz="2400" i="1" dirty="0"/>
              <a:t>r’</a:t>
            </a:r>
            <a:r>
              <a:rPr lang="en-US" sz="2400" dirty="0"/>
              <a:t>  and then </a:t>
            </a:r>
            <a:r>
              <a:rPr lang="en-US" sz="2400" i="1" dirty="0" err="1"/>
              <a:t>dt</a:t>
            </a:r>
            <a:r>
              <a:rPr lang="en-US" sz="2400" i="1" dirty="0"/>
              <a:t>’</a:t>
            </a:r>
            <a:endParaRPr lang="en-US" sz="2400" dirty="0"/>
          </a:p>
          <a:p>
            <a:r>
              <a:rPr lang="en-US" sz="2400" dirty="0"/>
              <a:t> making use of the fact that for any function of </a:t>
            </a:r>
            <a:r>
              <a:rPr lang="en-US" sz="2400" i="1" dirty="0"/>
              <a:t>t’</a:t>
            </a:r>
            <a:r>
              <a:rPr lang="en-US" sz="2400" dirty="0"/>
              <a:t>,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517484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924000" imgH="672840" progId="Equation.DSMT4">
                  <p:embed/>
                </p:oleObj>
              </mc:Choice>
              <mc:Fallback>
                <p:oleObj name="Equation" r:id="rId8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be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82680" imgH="419040" progId="Equation.DSMT4">
                  <p:embed/>
                </p:oleObj>
              </mc:Choice>
              <mc:Fallback>
                <p:oleObj name="Equation" r:id="rId10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87240" imgH="583920" progId="Equation.DSMT4">
                  <p:embed/>
                </p:oleObj>
              </mc:Choice>
              <mc:Fallback>
                <p:oleObj name="Equation" r:id="rId2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01720" imgH="583920" progId="Equation.DSMT4">
                  <p:embed/>
                </p:oleObj>
              </mc:Choice>
              <mc:Fallback>
                <p:oleObj name="Equation" r:id="rId4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360" imgH="241200" progId="Equation.DSMT4">
                  <p:embed/>
                </p:oleObj>
              </mc:Choice>
              <mc:Fallback>
                <p:oleObj name="Equation" r:id="rId6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11000" imgH="253800" progId="Equation.DSMT4">
                  <p:embed/>
                </p:oleObj>
              </mc:Choice>
              <mc:Fallback>
                <p:oleObj name="Equation" r:id="rId10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82680" imgH="419040" progId="Equation.DSMT4">
                  <p:embed/>
                </p:oleObj>
              </mc:Choice>
              <mc:Fallback>
                <p:oleObj name="Equation" r:id="rId12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8160" y="2111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</a:t>
            </a:r>
            <a:r>
              <a:rPr lang="en-US" sz="2400" dirty="0" err="1">
                <a:latin typeface="+mj-lt"/>
              </a:rPr>
              <a:t>Lienard-Wiechert</a:t>
            </a:r>
            <a:r>
              <a:rPr lang="en-US" sz="2400" dirty="0">
                <a:latin typeface="+mj-lt"/>
              </a:rPr>
              <a:t> potential results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697023"/>
              </p:ext>
            </p:extLst>
          </p:nvPr>
        </p:nvGraphicFramePr>
        <p:xfrm>
          <a:off x="1103444" y="2714952"/>
          <a:ext cx="6845672" cy="385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835080" imgH="2158920" progId="Equation.3">
                  <p:embed/>
                </p:oleObj>
              </mc:Choice>
              <mc:Fallback>
                <p:oleObj name="数式" r:id="rId3" imgW="38350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444" y="2714952"/>
                        <a:ext cx="6845672" cy="385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844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1112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</a:t>
            </a:r>
            <a:r>
              <a:rPr lang="en-US" sz="2400" dirty="0" err="1">
                <a:latin typeface="+mj-lt"/>
              </a:rPr>
              <a:t>Lienard-Wiechert</a:t>
            </a:r>
            <a:r>
              <a:rPr lang="en-US" sz="2400" dirty="0">
                <a:latin typeface="+mj-lt"/>
              </a:rPr>
              <a:t> potential results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3398"/>
              </p:ext>
            </p:extLst>
          </p:nvPr>
        </p:nvGraphicFramePr>
        <p:xfrm>
          <a:off x="593725" y="2671763"/>
          <a:ext cx="779780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68600" imgH="2057400" progId="Equation.DSMT4">
                  <p:embed/>
                </p:oleObj>
              </mc:Choice>
              <mc:Fallback>
                <p:oleObj name="Equation" r:id="rId3" imgW="436860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2671763"/>
                        <a:ext cx="7797800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738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 for fields due to moving charge – </a:t>
            </a:r>
          </a:p>
          <a:p>
            <a:r>
              <a:rPr lang="en-US" sz="2400" dirty="0">
                <a:latin typeface="+mj-lt"/>
              </a:rPr>
              <a:t>     </a:t>
            </a:r>
            <a:r>
              <a:rPr lang="en-US" sz="2400" dirty="0" err="1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>
                <a:latin typeface="+mj-lt"/>
              </a:rPr>
              <a:t>nard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Wiechert</a:t>
            </a:r>
            <a:r>
              <a:rPr lang="en-US" sz="2400" dirty="0">
                <a:latin typeface="+mj-lt"/>
              </a:rPr>
              <a:t> potentials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864302"/>
              </p:ext>
            </p:extLst>
          </p:nvPr>
        </p:nvGraphicFramePr>
        <p:xfrm>
          <a:off x="1119188" y="1524000"/>
          <a:ext cx="3244850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583920" progId="Equation.DSMT4">
                  <p:embed/>
                </p:oleObj>
              </mc:Choice>
              <mc:Fallback>
                <p:oleObj name="Equation" r:id="rId2" imgW="153648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19188" y="1524000"/>
                        <a:ext cx="3244850" cy="1233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284515"/>
              </p:ext>
            </p:extLst>
          </p:nvPr>
        </p:nvGraphicFramePr>
        <p:xfrm>
          <a:off x="1106488" y="2684463"/>
          <a:ext cx="3511550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63560" imgH="583920" progId="Equation.DSMT4">
                  <p:embed/>
                </p:oleObj>
              </mc:Choice>
              <mc:Fallback>
                <p:oleObj name="Equation" r:id="rId4" imgW="166356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2684463"/>
                        <a:ext cx="3511550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360" imgH="241200" progId="Equation.DSMT4">
                  <p:embed/>
                </p:oleObj>
              </mc:Choice>
              <mc:Fallback>
                <p:oleObj name="Equation" r:id="rId6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11000" imgH="253800" progId="Equation.DSMT4">
                  <p:embed/>
                </p:oleObj>
              </mc:Choice>
              <mc:Fallback>
                <p:oleObj name="Equation" r:id="rId10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82680" imgH="419040" progId="Equation.DSMT4">
                  <p:embed/>
                </p:oleObj>
              </mc:Choice>
              <mc:Fallback>
                <p:oleObj name="Equation" r:id="rId12" imgW="1282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89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FD1DA-63C5-0FEF-84C1-BA58E3DC2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DE2DB-D6BE-9488-6445-1EAA338E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141D0-5B2A-AC1C-5C42-B2273DBD1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C65560-00DE-C1BB-6317-61C8ACD7A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02931"/>
            <a:ext cx="7045286" cy="57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4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Full electrodynamics with time varying fields and 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Picture 2" descr="BannerStat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80865"/>
            <a:ext cx="3291840" cy="279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5884872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http://www.clerkmaxwellfoundation.org/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586870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of statue of </a:t>
            </a:r>
            <a:r>
              <a:rPr lang="en-US" sz="2400" dirty="0"/>
              <a:t> James Clerk-Maxwell</a:t>
            </a:r>
          </a:p>
          <a:p>
            <a:r>
              <a:rPr lang="en-US" sz="2400" dirty="0">
                <a:latin typeface="+mj-lt"/>
              </a:rPr>
              <a:t>(</a:t>
            </a:r>
            <a:r>
              <a:rPr lang="en-US" dirty="0"/>
              <a:t>1831-1879</a:t>
            </a:r>
            <a:r>
              <a:rPr lang="en-US" sz="2400" dirty="0">
                <a:latin typeface="+mj-lt"/>
              </a:rPr>
              <a:t>) in Edinburgh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1776948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"From a long view of the history of mankind - seen from, say, ten thousand years from now - there can be little doubt that the most significant event of the 19th century will be judged as Maxwell's discovery of the laws of electrodynamics"  </a:t>
            </a:r>
          </a:p>
          <a:p>
            <a:endParaRPr lang="en-US" sz="2400" b="1" i="1" dirty="0"/>
          </a:p>
          <a:p>
            <a:r>
              <a:rPr lang="en-US" sz="2400" dirty="0"/>
              <a:t>Richard P Feynman</a:t>
            </a:r>
          </a:p>
        </p:txBody>
      </p:sp>
    </p:spTree>
    <p:extLst>
      <p:ext uri="{BB962C8B-B14F-4D97-AF65-F5344CB8AC3E}">
        <p14:creationId xmlns:p14="http://schemas.microsoft.com/office/powerpoint/2010/main" val="5029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77000" y="2819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3962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135286"/>
              </p:ext>
            </p:extLst>
          </p:nvPr>
        </p:nvGraphicFramePr>
        <p:xfrm>
          <a:off x="650198" y="2133600"/>
          <a:ext cx="761851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19160" imgH="1295280" progId="Equation.3">
                  <p:embed/>
                </p:oleObj>
              </mc:Choice>
              <mc:Fallback>
                <p:oleObj name="数式" r:id="rId2" imgW="28191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98" y="2133600"/>
                        <a:ext cx="761851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54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809332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46240" imgH="1930320" progId="Equation.3">
                  <p:embed/>
                </p:oleObj>
              </mc:Choice>
              <mc:Fallback>
                <p:oleObj name="数式" r:id="rId2" imgW="294624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388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16164"/>
              </p:ext>
            </p:extLst>
          </p:nvPr>
        </p:nvGraphicFramePr>
        <p:xfrm>
          <a:off x="1143000" y="1828800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298600" imgH="1473120" progId="Equation.3">
                  <p:embed/>
                </p:oleObj>
              </mc:Choice>
              <mc:Fallback>
                <p:oleObj name="数式" r:id="rId2" imgW="229860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1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638804"/>
              </p:ext>
            </p:extLst>
          </p:nvPr>
        </p:nvGraphicFramePr>
        <p:xfrm>
          <a:off x="982663" y="1616075"/>
          <a:ext cx="7481887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768400" imgH="1523880" progId="Equation.3">
                  <p:embed/>
                </p:oleObj>
              </mc:Choice>
              <mc:Fallback>
                <p:oleObj name="数式" r:id="rId2" imgW="2768400" imgH="1523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1616075"/>
                        <a:ext cx="7481887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68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067162"/>
              </p:ext>
            </p:extLst>
          </p:nvPr>
        </p:nvGraphicFramePr>
        <p:xfrm>
          <a:off x="552450" y="819150"/>
          <a:ext cx="8134350" cy="527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68680" imgH="2311200" progId="Equation.DSMT4">
                  <p:embed/>
                </p:oleObj>
              </mc:Choice>
              <mc:Fallback>
                <p:oleObj name="Equation" r:id="rId2" imgW="356868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819150"/>
                        <a:ext cx="8134350" cy="527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7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16081</TotalTime>
  <Words>661</Words>
  <Application>Microsoft Office PowerPoint</Application>
  <PresentationFormat>On-screen Show (4:3)</PresentationFormat>
  <Paragraphs>128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Office Theme</vt:lpstr>
      <vt:lpstr>数式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864</cp:revision>
  <cp:lastPrinted>2020-02-13T06:01:11Z</cp:lastPrinted>
  <dcterms:created xsi:type="dcterms:W3CDTF">2012-01-10T18:32:24Z</dcterms:created>
  <dcterms:modified xsi:type="dcterms:W3CDTF">2023-02-13T14:45:53Z</dcterms:modified>
</cp:coreProperties>
</file>