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6" r:id="rId2"/>
    <p:sldId id="406" r:id="rId3"/>
    <p:sldId id="410" r:id="rId4"/>
    <p:sldId id="357" r:id="rId5"/>
    <p:sldId id="358" r:id="rId6"/>
    <p:sldId id="359" r:id="rId7"/>
    <p:sldId id="360" r:id="rId8"/>
    <p:sldId id="361" r:id="rId9"/>
    <p:sldId id="409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4" r:id="rId19"/>
    <p:sldId id="408" r:id="rId20"/>
    <p:sldId id="375" r:id="rId21"/>
    <p:sldId id="376" r:id="rId22"/>
    <p:sldId id="377" r:id="rId23"/>
    <p:sldId id="401" r:id="rId24"/>
    <p:sldId id="402" r:id="rId25"/>
    <p:sldId id="403" r:id="rId26"/>
    <p:sldId id="404" r:id="rId27"/>
    <p:sldId id="405" r:id="rId28"/>
    <p:sldId id="400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36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-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646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25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7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23.wmf"/><Relationship Id="rId7" Type="http://schemas.openxmlformats.org/officeDocument/2006/relationships/image" Target="../media/image28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23.wmf"/><Relationship Id="rId7" Type="http://schemas.openxmlformats.org/officeDocument/2006/relationships/image" Target="../media/image30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image" Target="../media/image23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4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4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4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3.w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6.wmf"/><Relationship Id="rId2" Type="http://schemas.openxmlformats.org/officeDocument/2006/relationships/oleObject" Target="../embeddings/oleObject4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7" Type="http://schemas.openxmlformats.org/officeDocument/2006/relationships/image" Target="../media/image49.wmf"/><Relationship Id="rId2" Type="http://schemas.openxmlformats.org/officeDocument/2006/relationships/oleObject" Target="../embeddings/oleObject5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5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2.wmf"/><Relationship Id="rId2" Type="http://schemas.openxmlformats.org/officeDocument/2006/relationships/oleObject" Target="../embeddings/oleObject5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5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7" Type="http://schemas.openxmlformats.org/officeDocument/2006/relationships/image" Target="../media/image55.wmf"/><Relationship Id="rId2" Type="http://schemas.openxmlformats.org/officeDocument/2006/relationships/oleObject" Target="../embeddings/oleObject5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oleObject" Target="../embeddings/oleObject60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about Lecture 17: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Read Chapter 7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Plane polarized electromagnetic waves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Reflectance and transmittance of electromagnetic waves – extension to anisotropy and complexity</a:t>
            </a:r>
          </a:p>
          <a:p>
            <a:pPr marL="514350" indent="-514350" algn="ctr"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of plane electromagnetic waves at a plane interface between dielectrics (assumed to be lossless)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447800" y="1524000"/>
            <a:ext cx="6019800" cy="4724400"/>
            <a:chOff x="1447800" y="1524000"/>
            <a:chExt cx="6019800" cy="4724400"/>
          </a:xfrm>
        </p:grpSpPr>
        <p:sp>
          <p:nvSpPr>
            <p:cNvPr id="6" name="Rectangle 5"/>
            <p:cNvSpPr/>
            <p:nvPr/>
          </p:nvSpPr>
          <p:spPr>
            <a:xfrm>
              <a:off x="1447800" y="1524000"/>
              <a:ext cx="6019800" cy="2362200"/>
            </a:xfrm>
            <a:prstGeom prst="rect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447800" y="3886200"/>
              <a:ext cx="6019800" cy="2362200"/>
            </a:xfrm>
            <a:prstGeom prst="rect">
              <a:avLst/>
            </a:prstGeom>
            <a:solidFill>
              <a:srgbClr val="DA32AA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19050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m</a:t>
              </a:r>
              <a:r>
                <a:rPr lang="en-US" sz="2400" dirty="0">
                  <a:latin typeface="+mj-lt"/>
                </a:rPr>
                <a:t>’</a:t>
              </a:r>
              <a:r>
                <a:rPr lang="en-US" sz="2400" dirty="0">
                  <a:latin typeface="Symbol" pitchFamily="18" charset="2"/>
                </a:rPr>
                <a:t> e</a:t>
              </a:r>
              <a:r>
                <a:rPr lang="en-US" sz="2400" dirty="0"/>
                <a:t>’</a:t>
              </a:r>
              <a:endParaRPr lang="en-US" sz="2400" dirty="0">
                <a:latin typeface="Symbol" pitchFamily="18" charset="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76400" y="41148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m 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819400" y="3886200"/>
              <a:ext cx="12954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114800" y="3886200"/>
              <a:ext cx="12192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114800" y="1676400"/>
              <a:ext cx="0" cy="4191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4114800" y="2819400"/>
              <a:ext cx="22098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029200" y="28911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k’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24200" y="434116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k</a:t>
              </a:r>
              <a:r>
                <a:rPr lang="en-US" sz="2400" baseline="-25000" dirty="0" err="1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95800" y="41865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k</a:t>
              </a:r>
              <a:r>
                <a:rPr lang="en-US" sz="2400" baseline="-25000" dirty="0" err="1">
                  <a:latin typeface="+mj-lt"/>
                </a:rPr>
                <a:t>R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33800" y="4572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i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91000" y="4572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R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14800" y="3195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Symbol" pitchFamily="18" charset="2"/>
                </a:rPr>
                <a:t>q</a:t>
              </a:r>
            </a:p>
          </p:txBody>
        </p:sp>
        <p:sp>
          <p:nvSpPr>
            <p:cNvPr id="24" name="Arc 23"/>
            <p:cNvSpPr/>
            <p:nvPr/>
          </p:nvSpPr>
          <p:spPr>
            <a:xfrm>
              <a:off x="3733800" y="3200400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0388273">
              <a:off x="3607134" y="4414369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7066266">
              <a:off x="3903168" y="4350591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1363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33400" y="838200"/>
            <a:ext cx="3009900" cy="2362200"/>
            <a:chOff x="1447800" y="1524000"/>
            <a:chExt cx="6019800" cy="4724400"/>
          </a:xfrm>
        </p:grpSpPr>
        <p:sp>
          <p:nvSpPr>
            <p:cNvPr id="7" name="Rectangle 6"/>
            <p:cNvSpPr/>
            <p:nvPr/>
          </p:nvSpPr>
          <p:spPr>
            <a:xfrm>
              <a:off x="1447800" y="1524000"/>
              <a:ext cx="6019800" cy="2362200"/>
            </a:xfrm>
            <a:prstGeom prst="rect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447800" y="3886200"/>
              <a:ext cx="6019800" cy="2362200"/>
            </a:xfrm>
            <a:prstGeom prst="rect">
              <a:avLst/>
            </a:prstGeom>
            <a:solidFill>
              <a:srgbClr val="DA32AA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52600" y="1905000"/>
              <a:ext cx="1981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m</a:t>
              </a:r>
              <a:r>
                <a:rPr lang="en-US" sz="2400" dirty="0">
                  <a:latin typeface="+mj-lt"/>
                </a:rPr>
                <a:t>’</a:t>
              </a:r>
              <a:r>
                <a:rPr lang="en-US" sz="2400" dirty="0">
                  <a:latin typeface="Symbol" pitchFamily="18" charset="2"/>
                </a:rPr>
                <a:t> e</a:t>
              </a:r>
              <a:r>
                <a:rPr lang="en-US" sz="2400" dirty="0"/>
                <a:t>’</a:t>
              </a:r>
              <a:endParaRPr lang="en-US" sz="2400" dirty="0">
                <a:latin typeface="Symbol" pitchFamily="18" charset="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76400" y="41148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m 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819400" y="3886200"/>
              <a:ext cx="12954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114800" y="3886200"/>
              <a:ext cx="12192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114800" y="1676400"/>
              <a:ext cx="0" cy="4191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114800" y="2819400"/>
              <a:ext cx="22098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029200" y="3121968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k’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19400" y="3962400"/>
              <a:ext cx="152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k</a:t>
              </a:r>
              <a:r>
                <a:rPr lang="en-US" sz="2400" baseline="-25000" dirty="0" err="1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48200" y="4186536"/>
              <a:ext cx="1828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k</a:t>
              </a:r>
              <a:r>
                <a:rPr lang="en-US" sz="2400" baseline="-25000" dirty="0" err="1">
                  <a:latin typeface="+mj-lt"/>
                </a:rPr>
                <a:t>R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81400" y="4419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i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38600" y="4419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38600" y="2895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Symbol" pitchFamily="18" charset="2"/>
                </a:rPr>
                <a:t>q</a:t>
              </a: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274456"/>
              </p:ext>
            </p:extLst>
          </p:nvPr>
        </p:nvGraphicFramePr>
        <p:xfrm>
          <a:off x="1484313" y="3240425"/>
          <a:ext cx="5794375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679480" imgH="1600200" progId="Equation.3">
                  <p:embed/>
                </p:oleObj>
              </mc:Choice>
              <mc:Fallback>
                <p:oleObj name="数式" r:id="rId2" imgW="267948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3240425"/>
                        <a:ext cx="5794375" cy="350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381325"/>
              </p:ext>
            </p:extLst>
          </p:nvPr>
        </p:nvGraphicFramePr>
        <p:xfrm>
          <a:off x="3773488" y="1036638"/>
          <a:ext cx="5218112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412720" imgH="901440" progId="Equation.3">
                  <p:embed/>
                </p:oleObj>
              </mc:Choice>
              <mc:Fallback>
                <p:oleObj name="数式" r:id="rId4" imgW="241272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3488" y="1036638"/>
                        <a:ext cx="5218112" cy="197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7301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0808" y="7486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893290"/>
              </p:ext>
            </p:extLst>
          </p:nvPr>
        </p:nvGraphicFramePr>
        <p:xfrm>
          <a:off x="1733550" y="3602038"/>
          <a:ext cx="5602288" cy="261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90560" imgH="1193760" progId="Equation.DSMT4">
                  <p:embed/>
                </p:oleObj>
              </mc:Choice>
              <mc:Fallback>
                <p:oleObj name="Equation" r:id="rId2" imgW="259056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3602038"/>
                        <a:ext cx="5602288" cy="261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33400" y="4572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4626533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4" imgW="126720" imgH="164880" progId="Equation.3">
                    <p:embed/>
                  </p:oleObj>
                </mc:Choice>
                <mc:Fallback>
                  <p:oleObj name="数式" r:id="rId4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787929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6" imgW="126720" imgH="164880" progId="Equation.3">
                    <p:embed/>
                  </p:oleObj>
                </mc:Choice>
                <mc:Fallback>
                  <p:oleObj name="数式" r:id="rId6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536642"/>
              </p:ext>
            </p:extLst>
          </p:nvPr>
        </p:nvGraphicFramePr>
        <p:xfrm>
          <a:off x="3919537" y="1351816"/>
          <a:ext cx="4727325" cy="2000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42920" imgH="812520" progId="Equation.DSMT4">
                  <p:embed/>
                </p:oleObj>
              </mc:Choice>
              <mc:Fallback>
                <p:oleObj name="Equation" r:id="rId8" imgW="1942920" imgH="81252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9537" y="1351816"/>
                        <a:ext cx="4727325" cy="2000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737927" y="518596"/>
            <a:ext cx="4994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Snell’s law – matching phase factors at boundary plane </a:t>
            </a:r>
            <a:r>
              <a:rPr lang="en-US" sz="2400" i="1" dirty="0">
                <a:latin typeface="+mj-lt"/>
              </a:rPr>
              <a:t>z=0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1778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274448"/>
              </p:ext>
            </p:extLst>
          </p:nvPr>
        </p:nvGraphicFramePr>
        <p:xfrm>
          <a:off x="1196975" y="3241675"/>
          <a:ext cx="6673850" cy="33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085920" imgH="1523880" progId="Equation.3">
                  <p:embed/>
                </p:oleObj>
              </mc:Choice>
              <mc:Fallback>
                <p:oleObj name="数式" r:id="rId2" imgW="308592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3241675"/>
                        <a:ext cx="6673850" cy="333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33400" y="8382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8866343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4" imgW="126720" imgH="164880" progId="Equation.3">
                    <p:embed/>
                  </p:oleObj>
                </mc:Choice>
                <mc:Fallback>
                  <p:oleObj name="数式" r:id="rId4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3316511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6" imgW="126720" imgH="164880" progId="Equation.3">
                    <p:embed/>
                  </p:oleObj>
                </mc:Choice>
                <mc:Fallback>
                  <p:oleObj name="数式" r:id="rId6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28596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" y="61913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766973"/>
              </p:ext>
            </p:extLst>
          </p:nvPr>
        </p:nvGraphicFramePr>
        <p:xfrm>
          <a:off x="4688522" y="477044"/>
          <a:ext cx="3983038" cy="380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41400" imgH="1739880" progId="Equation.DSMT4">
                  <p:embed/>
                </p:oleObj>
              </mc:Choice>
              <mc:Fallback>
                <p:oleObj name="Equation" r:id="rId2" imgW="1841400" imgH="1739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8522" y="477044"/>
                        <a:ext cx="3983038" cy="380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467209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4" imgW="126720" imgH="164880" progId="Equation.3">
                    <p:embed/>
                  </p:oleObj>
                </mc:Choice>
                <mc:Fallback>
                  <p:oleObj name="数式" r:id="rId4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1497369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6" imgW="126720" imgH="164880" progId="Equation.3">
                    <p:embed/>
                  </p:oleObj>
                </mc:Choice>
                <mc:Fallback>
                  <p:oleObj name="数式" r:id="rId6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936430"/>
              </p:ext>
            </p:extLst>
          </p:nvPr>
        </p:nvGraphicFramePr>
        <p:xfrm>
          <a:off x="201295" y="3280410"/>
          <a:ext cx="3597275" cy="344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63560" imgH="1574640" progId="Equation.DSMT4">
                  <p:embed/>
                </p:oleObj>
              </mc:Choice>
              <mc:Fallback>
                <p:oleObj name="Equation" r:id="rId8" imgW="1663560" imgH="1574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" y="3280410"/>
                        <a:ext cx="3597275" cy="344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90898"/>
              </p:ext>
            </p:extLst>
          </p:nvPr>
        </p:nvGraphicFramePr>
        <p:xfrm>
          <a:off x="4645025" y="4772025"/>
          <a:ext cx="3319463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47560" imgH="507960" progId="Equation.DSMT4">
                  <p:embed/>
                </p:oleObj>
              </mc:Choice>
              <mc:Fallback>
                <p:oleObj name="Equation" r:id="rId10" imgW="14475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45025" y="4772025"/>
                        <a:ext cx="3319463" cy="116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8103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3952182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2" imgW="126720" imgH="164880" progId="Equation.3">
                    <p:embed/>
                  </p:oleObj>
                </mc:Choice>
                <mc:Fallback>
                  <p:oleObj name="数式" r:id="rId2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9919296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4" imgW="126720" imgH="164880" progId="Equation.3">
                    <p:embed/>
                  </p:oleObj>
                </mc:Choice>
                <mc:Fallback>
                  <p:oleObj name="数式" r:id="rId4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3406140" y="630664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s-polarization –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field “polarized” perpendicular to plane of incidence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557361"/>
              </p:ext>
            </p:extLst>
          </p:nvPr>
        </p:nvGraphicFramePr>
        <p:xfrm>
          <a:off x="3244850" y="1435100"/>
          <a:ext cx="57959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679480" imgH="1143000" progId="Equation.DSMT4">
                  <p:embed/>
                </p:oleObj>
              </mc:Choice>
              <mc:Fallback>
                <p:oleObj name="Equation" r:id="rId6" imgW="267948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1435100"/>
                        <a:ext cx="5795963" cy="250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840439"/>
              </p:ext>
            </p:extLst>
          </p:nvPr>
        </p:nvGraphicFramePr>
        <p:xfrm>
          <a:off x="571500" y="3861098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8" imgW="3251160" imgH="1066680" progId="Equation.3">
                  <p:embed/>
                </p:oleObj>
              </mc:Choice>
              <mc:Fallback>
                <p:oleObj name="数式" r:id="rId8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3861098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4853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6464886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2" imgW="126720" imgH="164880" progId="Equation.3">
                    <p:embed/>
                  </p:oleObj>
                </mc:Choice>
                <mc:Fallback>
                  <p:oleObj name="数式" r:id="rId2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9491815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4" imgW="126720" imgH="164880" progId="Equation.3">
                    <p:embed/>
                  </p:oleObj>
                </mc:Choice>
                <mc:Fallback>
                  <p:oleObj name="数式" r:id="rId4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3406140" y="541456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p-polarization –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field “polarized” parallel to plane of incidence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453234"/>
              </p:ext>
            </p:extLst>
          </p:nvPr>
        </p:nvGraphicFramePr>
        <p:xfrm>
          <a:off x="605790" y="3962400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3251160" imgH="1066680" progId="Equation.3">
                  <p:embed/>
                </p:oleObj>
              </mc:Choice>
              <mc:Fallback>
                <p:oleObj name="数式" r:id="rId6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90" y="3962400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036185"/>
              </p:ext>
            </p:extLst>
          </p:nvPr>
        </p:nvGraphicFramePr>
        <p:xfrm>
          <a:off x="3290888" y="1397000"/>
          <a:ext cx="5795962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79480" imgH="1143000" progId="Equation.DSMT4">
                  <p:embed/>
                </p:oleObj>
              </mc:Choice>
              <mc:Fallback>
                <p:oleObj name="Equation" r:id="rId8" imgW="267948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1397000"/>
                        <a:ext cx="5795962" cy="250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2797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222380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2" imgW="126720" imgH="164880" progId="Equation.3">
                    <p:embed/>
                  </p:oleObj>
                </mc:Choice>
                <mc:Fallback>
                  <p:oleObj name="数式" r:id="rId2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3704738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4" imgW="126720" imgH="164880" progId="Equation.3">
                    <p:embed/>
                  </p:oleObj>
                </mc:Choice>
                <mc:Fallback>
                  <p:oleObj name="数式" r:id="rId4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872645"/>
              </p:ext>
            </p:extLst>
          </p:nvPr>
        </p:nvGraphicFramePr>
        <p:xfrm>
          <a:off x="496888" y="4114800"/>
          <a:ext cx="724852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52680" imgH="927000" progId="Equation.DSMT4">
                  <p:embed/>
                </p:oleObj>
              </mc:Choice>
              <mc:Fallback>
                <p:oleObj name="Equation" r:id="rId6" imgW="335268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4114800"/>
                        <a:ext cx="7248525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C4F82B62-FF2F-4C19-8376-CA76B8BBBC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438208"/>
              </p:ext>
            </p:extLst>
          </p:nvPr>
        </p:nvGraphicFramePr>
        <p:xfrm>
          <a:off x="3912127" y="1326679"/>
          <a:ext cx="4360848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98600" imgH="711000" progId="Equation.DSMT4">
                  <p:embed/>
                </p:oleObj>
              </mc:Choice>
              <mc:Fallback>
                <p:oleObj name="Equation" r:id="rId8" imgW="229860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12127" y="1326679"/>
                        <a:ext cx="4360848" cy="134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574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11379"/>
              </p:ext>
            </p:extLst>
          </p:nvPr>
        </p:nvGraphicFramePr>
        <p:xfrm>
          <a:off x="457200" y="518047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51160" imgH="1066680" progId="Equation.3">
                  <p:embed/>
                </p:oleObj>
              </mc:Choice>
              <mc:Fallback>
                <p:oleObj name="数式" r:id="rId2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18047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56382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s-polarization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FEED35F-7593-4698-88EF-326CE10802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660346"/>
              </p:ext>
            </p:extLst>
          </p:nvPr>
        </p:nvGraphicFramePr>
        <p:xfrm>
          <a:off x="533400" y="2986800"/>
          <a:ext cx="5863859" cy="3236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46240" imgH="1625400" progId="Equation.DSMT4">
                  <p:embed/>
                </p:oleObj>
              </mc:Choice>
              <mc:Fallback>
                <p:oleObj name="Equation" r:id="rId4" imgW="294624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2986800"/>
                        <a:ext cx="5863859" cy="3236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0900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593437"/>
              </p:ext>
            </p:extLst>
          </p:nvPr>
        </p:nvGraphicFramePr>
        <p:xfrm>
          <a:off x="304800" y="305022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51160" imgH="1066680" progId="Equation.3">
                  <p:embed/>
                </p:oleObj>
              </mc:Choice>
              <mc:Fallback>
                <p:oleObj name="数式" r:id="rId2" imgW="3251160" imgH="106668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5022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49998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p-polarization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39AECEC-AA32-4D8F-87BA-ED31A552D2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024893"/>
              </p:ext>
            </p:extLst>
          </p:nvPr>
        </p:nvGraphicFramePr>
        <p:xfrm>
          <a:off x="762000" y="2805783"/>
          <a:ext cx="6400800" cy="3972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46240" imgH="1828800" progId="Equation.DSMT4">
                  <p:embed/>
                </p:oleObj>
              </mc:Choice>
              <mc:Fallback>
                <p:oleObj name="Equation" r:id="rId4" imgW="2946240" imgH="1828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2805783"/>
                        <a:ext cx="6400800" cy="39729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384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3136DB-23E7-40A0-6974-1AF91F648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46" y="136525"/>
            <a:ext cx="8966554" cy="289410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905000"/>
            <a:ext cx="8852836" cy="228600"/>
          </a:xfrm>
          <a:prstGeom prst="rect">
            <a:avLst/>
          </a:prstGeom>
          <a:solidFill>
            <a:srgbClr val="DA32AA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DDC1492-2038-76F0-7988-0283E75F01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053089"/>
            <a:ext cx="7924800" cy="336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72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8920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Special case:   normal incidence   (</a:t>
            </a:r>
            <a:r>
              <a:rPr lang="en-US" sz="2400" i="1" dirty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=0, </a:t>
            </a:r>
            <a:r>
              <a:rPr lang="en-US" sz="2400" i="1" dirty="0">
                <a:latin typeface="Symbol" pitchFamily="18" charset="2"/>
              </a:rPr>
              <a:t>q</a:t>
            </a:r>
            <a:r>
              <a:rPr lang="en-US" sz="2400" dirty="0">
                <a:latin typeface="+mj-lt"/>
              </a:rPr>
              <a:t>=0)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70986"/>
              </p:ext>
            </p:extLst>
          </p:nvPr>
        </p:nvGraphicFramePr>
        <p:xfrm>
          <a:off x="1143000" y="584200"/>
          <a:ext cx="42005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942920" imgH="812520" progId="Equation.3">
                  <p:embed/>
                </p:oleObj>
              </mc:Choice>
              <mc:Fallback>
                <p:oleObj name="数式" r:id="rId2" imgW="19429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84200"/>
                        <a:ext cx="42005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777755"/>
              </p:ext>
            </p:extLst>
          </p:nvPr>
        </p:nvGraphicFramePr>
        <p:xfrm>
          <a:off x="1089024" y="2203449"/>
          <a:ext cx="4308475" cy="433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1993680" imgH="1981080" progId="Equation.3">
                  <p:embed/>
                </p:oleObj>
              </mc:Choice>
              <mc:Fallback>
                <p:oleObj name="数式" r:id="rId4" imgW="19936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4" y="2203449"/>
                        <a:ext cx="4308475" cy="433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4851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07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Multilayer dielectrics     (Problem #7.2)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1371600"/>
            <a:ext cx="3048000" cy="3429000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81400" y="1371600"/>
            <a:ext cx="1371600" cy="3429000"/>
          </a:xfrm>
          <a:prstGeom prst="rect">
            <a:avLst/>
          </a:prstGeom>
          <a:solidFill>
            <a:srgbClr val="92D05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53000" y="1371600"/>
            <a:ext cx="3657600" cy="3429000"/>
          </a:xfrm>
          <a:prstGeom prst="rect">
            <a:avLst/>
          </a:prstGeom>
          <a:solidFill>
            <a:srgbClr val="7030A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19200" y="2590800"/>
            <a:ext cx="2286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81400" y="24384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581400" y="28194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029200" y="2590800"/>
            <a:ext cx="2133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3"/>
          </p:cNvCxnSpPr>
          <p:nvPr/>
        </p:nvCxnSpPr>
        <p:spPr>
          <a:xfrm flipH="1">
            <a:off x="1219200" y="3086100"/>
            <a:ext cx="2362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24000" y="152400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1</a:t>
            </a:r>
            <a:endParaRPr lang="en-US" sz="2400" i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86200" y="155448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2</a:t>
            </a:r>
            <a:endParaRPr lang="en-US" sz="2400" i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24600" y="152400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3</a:t>
            </a:r>
            <a:endParaRPr lang="en-US" sz="2400" i="1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" y="2133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k</a:t>
            </a:r>
            <a:r>
              <a:rPr lang="en-US" sz="2400" baseline="-25000" dirty="0" err="1">
                <a:latin typeface="+mj-lt"/>
              </a:rPr>
              <a:t>i</a:t>
            </a:r>
            <a:endParaRPr lang="en-US" sz="24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3119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k</a:t>
            </a:r>
            <a:r>
              <a:rPr lang="en-US" sz="2400" baseline="-25000" dirty="0" err="1">
                <a:latin typeface="+mj-lt"/>
              </a:rPr>
              <a:t>R</a:t>
            </a:r>
            <a:endParaRPr lang="en-US" sz="2400" b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7400" y="2590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k</a:t>
            </a:r>
            <a:r>
              <a:rPr lang="en-US" sz="2400" baseline="-25000" dirty="0" err="1">
                <a:latin typeface="+mj-lt"/>
              </a:rPr>
              <a:t>t</a:t>
            </a:r>
            <a:endParaRPr lang="en-US" sz="2400" b="1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38600" y="2814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  <a:r>
              <a:rPr lang="en-US" sz="2400" baseline="-25000" dirty="0">
                <a:latin typeface="+mj-lt"/>
              </a:rPr>
              <a:t>b</a:t>
            </a:r>
            <a:endParaRPr lang="en-US" sz="24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38600" y="1981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k</a:t>
            </a:r>
            <a:r>
              <a:rPr lang="en-US" sz="2400" baseline="-25000" dirty="0" err="1">
                <a:latin typeface="+mj-lt"/>
              </a:rPr>
              <a:t>a</a:t>
            </a:r>
            <a:endParaRPr lang="en-US" sz="2400" b="1" dirty="0">
              <a:latin typeface="+mj-lt"/>
            </a:endParaRPr>
          </a:p>
        </p:txBody>
      </p:sp>
      <p:sp>
        <p:nvSpPr>
          <p:cNvPr id="29" name="Right Brace 28"/>
          <p:cNvSpPr/>
          <p:nvPr/>
        </p:nvSpPr>
        <p:spPr>
          <a:xfrm rot="5400000">
            <a:off x="4076700" y="4381500"/>
            <a:ext cx="381000" cy="13716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114800" y="5257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11130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Extension of analysis to anisotropic media --</a:t>
            </a:r>
          </a:p>
        </p:txBody>
      </p:sp>
      <p:pic>
        <p:nvPicPr>
          <p:cNvPr id="8192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3" t="19425" r="27983" b="15041"/>
          <a:stretch/>
        </p:blipFill>
        <p:spPr bwMode="auto">
          <a:xfrm>
            <a:off x="1409054" y="1032574"/>
            <a:ext cx="6058546" cy="536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603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Consider the problem of determining the reflectance from an anisotropic medium with isotropic permeability </a:t>
            </a:r>
            <a:r>
              <a:rPr lang="en-US" sz="2400" dirty="0">
                <a:latin typeface="Symbol" pitchFamily="18" charset="2"/>
              </a:rPr>
              <a:t>m</a:t>
            </a:r>
            <a:r>
              <a:rPr lang="en-US" sz="2400" baseline="-25000" dirty="0">
                <a:latin typeface="Symbol" pitchFamily="18" charset="2"/>
              </a:rPr>
              <a:t>0 </a:t>
            </a:r>
            <a:r>
              <a:rPr lang="en-US" sz="2400" dirty="0"/>
              <a:t>and anisotropic permittivity </a:t>
            </a:r>
            <a:r>
              <a:rPr lang="en-US" sz="2400" dirty="0">
                <a:latin typeface="Symbol" pitchFamily="18" charset="2"/>
              </a:rPr>
              <a:t>e</a:t>
            </a:r>
            <a:r>
              <a:rPr lang="en-US" sz="2400" baseline="-25000" dirty="0">
                <a:latin typeface="Symbol" pitchFamily="18" charset="2"/>
              </a:rPr>
              <a:t>0 </a:t>
            </a:r>
            <a:r>
              <a:rPr lang="en-US" sz="2400" b="1" dirty="0">
                <a:latin typeface="Symbol" pitchFamily="18" charset="2"/>
              </a:rPr>
              <a:t>k </a:t>
            </a:r>
            <a:r>
              <a:rPr lang="en-US" sz="2400" dirty="0"/>
              <a:t>where:</a:t>
            </a:r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dirty="0"/>
          </a:p>
          <a:p>
            <a:r>
              <a:rPr lang="en-US" sz="2400" dirty="0"/>
              <a:t>By assumption, the wave vector in the medium is</a:t>
            </a:r>
          </a:p>
          <a:p>
            <a:r>
              <a:rPr lang="en-US" sz="2400" dirty="0"/>
              <a:t>confined to the </a:t>
            </a:r>
            <a:r>
              <a:rPr lang="en-US" sz="2400" i="1" dirty="0"/>
              <a:t>x-y</a:t>
            </a:r>
            <a:r>
              <a:rPr lang="en-US" sz="2400" dirty="0"/>
              <a:t> plane and will be denoted by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electric field inside the medium is given by: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998647"/>
              </p:ext>
            </p:extLst>
          </p:nvPr>
        </p:nvGraphicFramePr>
        <p:xfrm>
          <a:off x="2147973" y="1524000"/>
          <a:ext cx="316094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82680" imgH="711000" progId="Equation.DSMT4">
                  <p:embed/>
                </p:oleObj>
              </mc:Choice>
              <mc:Fallback>
                <p:oleObj name="Equation" r:id="rId2" imgW="12826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47973" y="1524000"/>
                        <a:ext cx="3160940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43015"/>
              </p:ext>
            </p:extLst>
          </p:nvPr>
        </p:nvGraphicFramePr>
        <p:xfrm>
          <a:off x="352424" y="3962400"/>
          <a:ext cx="8639176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04960" imgH="393480" progId="Equation.DSMT4">
                  <p:embed/>
                </p:oleObj>
              </mc:Choice>
              <mc:Fallback>
                <p:oleObj name="Equation" r:id="rId4" imgW="350496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4" y="3962400"/>
                        <a:ext cx="8639176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175200"/>
              </p:ext>
            </p:extLst>
          </p:nvPr>
        </p:nvGraphicFramePr>
        <p:xfrm>
          <a:off x="2130425" y="5476875"/>
          <a:ext cx="5291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45960" imgH="355320" progId="Equation.DSMT4">
                  <p:embed/>
                </p:oleObj>
              </mc:Choice>
              <mc:Fallback>
                <p:oleObj name="Equation" r:id="rId6" imgW="2145960" imgH="3553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5" y="5476875"/>
                        <a:ext cx="5291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9668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Inside the anisotropic medium, Maxwell’s equations are: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After some algebra, the equation for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is: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From </a:t>
            </a:r>
            <a:r>
              <a:rPr lang="en-US" sz="2400" b="1" dirty="0"/>
              <a:t>E,</a:t>
            </a:r>
            <a:r>
              <a:rPr lang="en-US" sz="2400" dirty="0"/>
              <a:t> </a:t>
            </a:r>
            <a:r>
              <a:rPr lang="en-US" sz="2400" b="1" dirty="0"/>
              <a:t>H</a:t>
            </a:r>
            <a:r>
              <a:rPr lang="en-US" sz="2400" dirty="0"/>
              <a:t> can be determined from</a:t>
            </a:r>
            <a:r>
              <a:rPr lang="en-US" sz="2400" dirty="0">
                <a:latin typeface="+mj-lt"/>
              </a:rPr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130763"/>
              </p:ext>
            </p:extLst>
          </p:nvPr>
        </p:nvGraphicFramePr>
        <p:xfrm>
          <a:off x="904875" y="841375"/>
          <a:ext cx="663892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92080" imgH="431640" progId="Equation.DSMT4">
                  <p:embed/>
                </p:oleObj>
              </mc:Choice>
              <mc:Fallback>
                <p:oleObj name="Equation" r:id="rId2" imgW="269208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841375"/>
                        <a:ext cx="6638925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285975"/>
              </p:ext>
            </p:extLst>
          </p:nvPr>
        </p:nvGraphicFramePr>
        <p:xfrm>
          <a:off x="838200" y="2628364"/>
          <a:ext cx="7015163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44720" imgH="736560" progId="Equation.DSMT4">
                  <p:embed/>
                </p:oleObj>
              </mc:Choice>
              <mc:Fallback>
                <p:oleObj name="Equation" r:id="rId4" imgW="2844720" imgH="736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28364"/>
                        <a:ext cx="7015163" cy="181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801433"/>
              </p:ext>
            </p:extLst>
          </p:nvPr>
        </p:nvGraphicFramePr>
        <p:xfrm>
          <a:off x="647700" y="5275262"/>
          <a:ext cx="82677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52680" imgH="457200" progId="Equation.DSMT4">
                  <p:embed/>
                </p:oleObj>
              </mc:Choice>
              <mc:Fallback>
                <p:oleObj name="Equation" r:id="rId6" imgW="335268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5275262"/>
                        <a:ext cx="8267700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05901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001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fields for the incident and reflected waves are the same as for the isotropic case.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Note that, consistent with Snell’s law:</a:t>
            </a:r>
          </a:p>
          <a:p>
            <a:r>
              <a:rPr lang="en-US" sz="2400" dirty="0">
                <a:latin typeface="+mj-lt"/>
              </a:rPr>
              <a:t>Continuity conditions at the </a:t>
            </a:r>
            <a:r>
              <a:rPr lang="en-US" sz="2400" i="1" dirty="0">
                <a:latin typeface="+mj-lt"/>
              </a:rPr>
              <a:t>y=0</a:t>
            </a:r>
            <a:r>
              <a:rPr lang="en-US" sz="2400" dirty="0">
                <a:latin typeface="+mj-lt"/>
              </a:rPr>
              <a:t> plane must be applied for the following fields: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There will be two different solutions, depending of the polarization of the incident field.</a:t>
            </a:r>
          </a:p>
          <a:p>
            <a:r>
              <a:rPr lang="en-US" sz="2400" dirty="0">
                <a:latin typeface="+mj-lt"/>
              </a:rPr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050234"/>
              </p:ext>
            </p:extLst>
          </p:nvPr>
        </p:nvGraphicFramePr>
        <p:xfrm>
          <a:off x="1066800" y="1181517"/>
          <a:ext cx="3570287" cy="200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7560" imgH="812520" progId="Equation.DSMT4">
                  <p:embed/>
                </p:oleObj>
              </mc:Choice>
              <mc:Fallback>
                <p:oleObj name="Equation" r:id="rId2" imgW="1447560" imgH="8125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81517"/>
                        <a:ext cx="3570287" cy="200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506495"/>
              </p:ext>
            </p:extLst>
          </p:nvPr>
        </p:nvGraphicFramePr>
        <p:xfrm>
          <a:off x="5791200" y="3233757"/>
          <a:ext cx="14398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3920" imgH="228600" progId="Equation.DSMT4">
                  <p:embed/>
                </p:oleObj>
              </mc:Choice>
              <mc:Fallback>
                <p:oleObj name="Equation" r:id="rId4" imgW="58392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233757"/>
                        <a:ext cx="143986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216658"/>
              </p:ext>
            </p:extLst>
          </p:nvPr>
        </p:nvGraphicFramePr>
        <p:xfrm>
          <a:off x="242888" y="4624388"/>
          <a:ext cx="863917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04960" imgH="241200" progId="Equation.DSMT4">
                  <p:embed/>
                </p:oleObj>
              </mc:Choice>
              <mc:Fallback>
                <p:oleObj name="Equation" r:id="rId6" imgW="350496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4624388"/>
                        <a:ext cx="8639175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1103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s-polarization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435331"/>
              </p:ext>
            </p:extLst>
          </p:nvPr>
        </p:nvGraphicFramePr>
        <p:xfrm>
          <a:off x="609600" y="914400"/>
          <a:ext cx="8237538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09880" imgH="736560" progId="Equation.DSMT4">
                  <p:embed/>
                </p:oleObj>
              </mc:Choice>
              <mc:Fallback>
                <p:oleObj name="Equation" r:id="rId2" imgW="3809880" imgH="736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14400"/>
                        <a:ext cx="8237538" cy="161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345088"/>
              </p:ext>
            </p:extLst>
          </p:nvPr>
        </p:nvGraphicFramePr>
        <p:xfrm>
          <a:off x="533400" y="2514600"/>
          <a:ext cx="81280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759120" imgH="482400" progId="Equation.DSMT4">
                  <p:embed/>
                </p:oleObj>
              </mc:Choice>
              <mc:Fallback>
                <p:oleObj name="Equation" r:id="rId4" imgW="375912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8128000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216366"/>
              </p:ext>
            </p:extLst>
          </p:nvPr>
        </p:nvGraphicFramePr>
        <p:xfrm>
          <a:off x="1763395" y="3962400"/>
          <a:ext cx="21685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02960" imgH="469800" progId="Equation.DSMT4">
                  <p:embed/>
                </p:oleObj>
              </mc:Choice>
              <mc:Fallback>
                <p:oleObj name="Equation" r:id="rId6" imgW="100296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395" y="3962400"/>
                        <a:ext cx="2168525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86554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p-polarization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822218"/>
              </p:ext>
            </p:extLst>
          </p:nvPr>
        </p:nvGraphicFramePr>
        <p:xfrm>
          <a:off x="2462213" y="511175"/>
          <a:ext cx="453072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95200" imgH="1473120" progId="Equation.DSMT4">
                  <p:embed/>
                </p:oleObj>
              </mc:Choice>
              <mc:Fallback>
                <p:oleObj name="Equation" r:id="rId2" imgW="209520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511175"/>
                        <a:ext cx="453072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549334"/>
              </p:ext>
            </p:extLst>
          </p:nvPr>
        </p:nvGraphicFramePr>
        <p:xfrm>
          <a:off x="228600" y="3747511"/>
          <a:ext cx="8610600" cy="1434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65560" imgH="685800" progId="Equation.DSMT4">
                  <p:embed/>
                </p:oleObj>
              </mc:Choice>
              <mc:Fallback>
                <p:oleObj name="Equation" r:id="rId4" imgW="41655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47511"/>
                        <a:ext cx="8610600" cy="14340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351228"/>
              </p:ext>
            </p:extLst>
          </p:nvPr>
        </p:nvGraphicFramePr>
        <p:xfrm>
          <a:off x="2346325" y="5295900"/>
          <a:ext cx="26066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6360" imgH="469800" progId="Equation.DSMT4">
                  <p:embed/>
                </p:oleObj>
              </mc:Choice>
              <mc:Fallback>
                <p:oleObj name="Equation" r:id="rId6" imgW="12063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325" y="5295900"/>
                        <a:ext cx="2606675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6054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Extension of analysis to complex dielectric functions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921555"/>
              </p:ext>
            </p:extLst>
          </p:nvPr>
        </p:nvGraphicFramePr>
        <p:xfrm>
          <a:off x="685800" y="1323975"/>
          <a:ext cx="6891338" cy="413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87440" imgH="1892160" progId="Equation.DSMT4">
                  <p:embed/>
                </p:oleObj>
              </mc:Choice>
              <mc:Fallback>
                <p:oleObj name="Equation" r:id="rId2" imgW="3187440" imgH="1892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323975"/>
                        <a:ext cx="6891338" cy="413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0218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99BDA3-E7B9-FB7B-AC95-84E80AC0B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E25F58-8CD6-C546-D3F6-B2B748014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3975B-5D02-8ED0-0C1F-320499B57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D3178B-51E8-7E82-C548-F465C83186A0}"/>
              </a:ext>
            </a:extLst>
          </p:cNvPr>
          <p:cNvSpPr txBox="1"/>
          <p:nvPr/>
        </p:nvSpPr>
        <p:spPr>
          <a:xfrm>
            <a:off x="228600" y="38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schedule --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9466EB-BE56-FD7C-C054-2E01E5343D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609"/>
          <a:stretch/>
        </p:blipFill>
        <p:spPr>
          <a:xfrm>
            <a:off x="88723" y="1500224"/>
            <a:ext cx="8966554" cy="2590800"/>
          </a:xfrm>
          <a:prstGeom prst="rect">
            <a:avLst/>
          </a:prstGeom>
        </p:spPr>
      </p:pic>
      <p:sp>
        <p:nvSpPr>
          <p:cNvPr id="7" name="Arrow: Circular 6">
            <a:extLst>
              <a:ext uri="{FF2B5EF4-FFF2-40B4-BE49-F238E27FC236}">
                <a16:creationId xmlns:a16="http://schemas.microsoft.com/office/drawing/2014/main" id="{D6DC44DB-5053-2F46-6F6B-8FD1DE35B647}"/>
              </a:ext>
            </a:extLst>
          </p:cNvPr>
          <p:cNvSpPr/>
          <p:nvPr/>
        </p:nvSpPr>
        <p:spPr>
          <a:xfrm rot="3357199" flipH="1" flipV="1">
            <a:off x="952500" y="3114866"/>
            <a:ext cx="1143000" cy="230667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719982"/>
              <a:gd name="adj5" fmla="val 12500"/>
            </a:avLst>
          </a:prstGeom>
          <a:solidFill>
            <a:srgbClr val="FF000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0D4A36-C462-6D7D-8A31-4A38F8BAB0B5}"/>
              </a:ext>
            </a:extLst>
          </p:cNvPr>
          <p:cNvSpPr txBox="1"/>
          <p:nvPr/>
        </p:nvSpPr>
        <p:spPr>
          <a:xfrm>
            <a:off x="1981199" y="4343400"/>
            <a:ext cx="7074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It will be great if all outstanding HW’s are </a:t>
            </a:r>
          </a:p>
          <a:p>
            <a:r>
              <a:rPr lang="en-US" sz="2400" dirty="0">
                <a:latin typeface="+mj-lt"/>
              </a:rPr>
              <a:t>turned in by </a:t>
            </a:r>
            <a:r>
              <a:rPr lang="en-US" sz="2400">
                <a:latin typeface="+mj-lt"/>
              </a:rPr>
              <a:t>this date.  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1215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062" y="457200"/>
            <a:ext cx="8262938" cy="4953000"/>
            <a:chOff x="-322929" y="137692"/>
            <a:chExt cx="10295233" cy="54591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540501"/>
                </p:ext>
              </p:extLst>
            </p:nvPr>
          </p:nvGraphicFramePr>
          <p:xfrm>
            <a:off x="-322929" y="1608207"/>
            <a:ext cx="10295233" cy="398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809880" imgH="1473120" progId="Equation.DSMT4">
                    <p:embed/>
                  </p:oleObj>
                </mc:Choice>
                <mc:Fallback>
                  <p:oleObj name="Equation" r:id="rId2" imgW="3809880" imgH="1473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2929" y="1608207"/>
                          <a:ext cx="10295233" cy="398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628720" imgH="863280" progId="Equation.3">
                  <p:embed/>
                </p:oleObj>
              </mc:Choice>
              <mc:Fallback>
                <p:oleObj name="数式" r:id="rId2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793960" imgH="1244520" progId="Equation.3">
                  <p:embed/>
                </p:oleObj>
              </mc:Choice>
              <mc:Fallback>
                <p:oleObj name="数式" r:id="rId4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2400120" imgH="863280" progId="Equation.3">
                  <p:embed/>
                </p:oleObj>
              </mc:Choice>
              <mc:Fallback>
                <p:oleObj name="数式" r:id="rId6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638000" imgH="1307880" progId="Equation.3">
                  <p:embed/>
                </p:oleObj>
              </mc:Choice>
              <mc:Fallback>
                <p:oleObj name="数式" r:id="rId2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933640" imgH="457200" progId="Equation.3">
                  <p:embed/>
                </p:oleObj>
              </mc:Choice>
              <mc:Fallback>
                <p:oleObj name="数式" r:id="rId4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933640" imgH="952200" progId="Equation.3">
                  <p:embed/>
                </p:oleObj>
              </mc:Choice>
              <mc:Fallback>
                <p:oleObj name="数式" r:id="rId2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</a:t>
            </a:r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>
                <a:latin typeface="+mj-lt"/>
              </a:rPr>
              <a:t>, n, k</a:t>
            </a:r>
            <a:r>
              <a:rPr lang="en-US" sz="2400" dirty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052580"/>
              </p:ext>
            </p:extLst>
          </p:nvPr>
        </p:nvGraphicFramePr>
        <p:xfrm>
          <a:off x="914400" y="4038600"/>
          <a:ext cx="485775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28720" imgH="1346040" progId="Equation.DSMT4">
                  <p:embed/>
                </p:oleObj>
              </mc:Choice>
              <mc:Fallback>
                <p:oleObj name="Equation" r:id="rId4" imgW="2628720" imgH="1346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38600"/>
                        <a:ext cx="4857750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108229"/>
              </p:ext>
            </p:extLst>
          </p:nvPr>
        </p:nvGraphicFramePr>
        <p:xfrm>
          <a:off x="6858000" y="4057650"/>
          <a:ext cx="122903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34680" imgH="393480" progId="Equation.DSMT4">
                  <p:embed/>
                </p:oleObj>
              </mc:Choice>
              <mc:Fallback>
                <p:oleObj name="Equation" r:id="rId6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58000" y="4057650"/>
                        <a:ext cx="1229032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28969"/>
              </p:ext>
            </p:extLst>
          </p:nvPr>
        </p:nvGraphicFramePr>
        <p:xfrm>
          <a:off x="290933" y="530109"/>
          <a:ext cx="7176667" cy="2613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90840" imgH="1218960" progId="Equation.3">
                  <p:embed/>
                </p:oleObj>
              </mc:Choice>
              <mc:Fallback>
                <p:oleObj name="数式" r:id="rId2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33" y="530109"/>
                        <a:ext cx="7176667" cy="2613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807874"/>
              </p:ext>
            </p:extLst>
          </p:nvPr>
        </p:nvGraphicFramePr>
        <p:xfrm>
          <a:off x="731836" y="3890702"/>
          <a:ext cx="5211763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22280" imgH="1117440" progId="Equation.DSMT4">
                  <p:embed/>
                </p:oleObj>
              </mc:Choice>
              <mc:Fallback>
                <p:oleObj name="Equation" r:id="rId4" imgW="222228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6" y="3890702"/>
                        <a:ext cx="5211763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7010400" y="45720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96000" y="57150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10400" y="57150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28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5562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0" y="5939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9D066FD1-6578-4D8B-B30F-6051C388D5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127582"/>
              </p:ext>
            </p:extLst>
          </p:nvPr>
        </p:nvGraphicFramePr>
        <p:xfrm>
          <a:off x="3459717" y="2999048"/>
          <a:ext cx="4160283" cy="965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79560" imgH="431640" progId="Equation.DSMT4">
                  <p:embed/>
                </p:oleObj>
              </mc:Choice>
              <mc:Fallback>
                <p:oleObj name="Equation" r:id="rId6" imgW="1879560" imgH="4316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9717" y="2999048"/>
                        <a:ext cx="4160283" cy="9659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6B7D72-ABD9-42D2-A570-EF7FF574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AA0368-C80C-452A-868B-B200A6166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5859C-3269-4052-A7F0-35A51C818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C4EF11-109E-4A18-B8FB-0D4DC0CB8D8E}"/>
              </a:ext>
            </a:extLst>
          </p:cNvPr>
          <p:cNvSpPr txBox="1"/>
          <p:nvPr/>
        </p:nvSpPr>
        <p:spPr>
          <a:xfrm>
            <a:off x="0" y="-32225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Detailed analysis of reflection and refraction of plane polarized electromagnetic waves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F7CB86-C76D-450E-B563-574E11CEA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472114"/>
            <a:ext cx="3933825" cy="53054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07286F6-54C6-4E19-9985-4FF9525F791C}"/>
              </a:ext>
            </a:extLst>
          </p:cNvPr>
          <p:cNvSpPr txBox="1"/>
          <p:nvPr/>
        </p:nvSpPr>
        <p:spPr>
          <a:xfrm>
            <a:off x="6172200" y="5692536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1788-1827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FF9C1B-5C5B-4015-BD53-DAAFB62B6516}"/>
              </a:ext>
            </a:extLst>
          </p:cNvPr>
          <p:cNvSpPr txBox="1"/>
          <p:nvPr/>
        </p:nvSpPr>
        <p:spPr>
          <a:xfrm>
            <a:off x="208613" y="1195827"/>
            <a:ext cx="434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apparently, Fresnel deduced properties of reflection and refraction before Maxwell’s equations were published.    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However, we can see how these results follow directly from Maxwell’s equations.</a:t>
            </a:r>
          </a:p>
        </p:txBody>
      </p:sp>
    </p:spTree>
    <p:extLst>
      <p:ext uri="{BB962C8B-B14F-4D97-AF65-F5344CB8AC3E}">
        <p14:creationId xmlns:p14="http://schemas.microsoft.com/office/powerpoint/2010/main" val="2714566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15348</TotalTime>
  <Words>817</Words>
  <Application>Microsoft Office PowerPoint</Application>
  <PresentationFormat>On-screen Show (4:3)</PresentationFormat>
  <Paragraphs>243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891</cp:revision>
  <cp:lastPrinted>2020-02-18T06:12:13Z</cp:lastPrinted>
  <dcterms:created xsi:type="dcterms:W3CDTF">2012-01-10T18:32:24Z</dcterms:created>
  <dcterms:modified xsi:type="dcterms:W3CDTF">2023-02-15T19:38:26Z</dcterms:modified>
</cp:coreProperties>
</file>