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6" r:id="rId2"/>
    <p:sldId id="483" r:id="rId3"/>
    <p:sldId id="354" r:id="rId4"/>
    <p:sldId id="449" r:id="rId5"/>
    <p:sldId id="441" r:id="rId6"/>
    <p:sldId id="442" r:id="rId7"/>
    <p:sldId id="450" r:id="rId8"/>
    <p:sldId id="443" r:id="rId9"/>
    <p:sldId id="427" r:id="rId10"/>
    <p:sldId id="444" r:id="rId11"/>
    <p:sldId id="445" r:id="rId12"/>
    <p:sldId id="484" r:id="rId13"/>
    <p:sldId id="448" r:id="rId14"/>
    <p:sldId id="425" r:id="rId15"/>
    <p:sldId id="451" r:id="rId16"/>
    <p:sldId id="452" r:id="rId17"/>
    <p:sldId id="453" r:id="rId18"/>
    <p:sldId id="454" r:id="rId19"/>
    <p:sldId id="428" r:id="rId20"/>
    <p:sldId id="407" r:id="rId21"/>
    <p:sldId id="408" r:id="rId22"/>
    <p:sldId id="455" r:id="rId23"/>
    <p:sldId id="485" r:id="rId24"/>
    <p:sldId id="479" r:id="rId25"/>
    <p:sldId id="456" r:id="rId26"/>
    <p:sldId id="457" r:id="rId27"/>
    <p:sldId id="458" r:id="rId28"/>
    <p:sldId id="459" r:id="rId29"/>
    <p:sldId id="460" r:id="rId30"/>
    <p:sldId id="461" r:id="rId31"/>
    <p:sldId id="462" r:id="rId32"/>
    <p:sldId id="463" r:id="rId33"/>
    <p:sldId id="486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36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7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8233"/>
            <a:ext cx="899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Complete reading of 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2AA55-797A-C80B-BEBF-D44A7EB2B3F9}"/>
              </a:ext>
            </a:extLst>
          </p:cNvPr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Fresnel equations for reflectivity in general --</a:t>
            </a:r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279360" progId="Equation.DSMT4">
                  <p:embed/>
                </p:oleObj>
              </mc:Choice>
              <mc:Fallback>
                <p:oleObj name="Equation" r:id="rId3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265FF-AE49-E685-E2E0-8B846FCF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E3FDD-CDF9-80BA-F441-E8CCB97A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7420-36E9-A8A6-025C-93E5F876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346681-CB5C-4F49-4CA9-1F2CD18F5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71251"/>
              </p:ext>
            </p:extLst>
          </p:nvPr>
        </p:nvGraphicFramePr>
        <p:xfrm>
          <a:off x="78828" y="1234478"/>
          <a:ext cx="5133488" cy="174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8" y="1234478"/>
                        <a:ext cx="5133488" cy="1748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36640B-6C4B-7D11-C50E-52EF932A1118}"/>
              </a:ext>
            </a:extLst>
          </p:cNvPr>
          <p:cNvSpPr txBox="1"/>
          <p:nvPr/>
        </p:nvSpPr>
        <p:spPr>
          <a:xfrm>
            <a:off x="0" y="626095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95FB-288E-8EAA-4F41-C5761EAA33CF}"/>
              </a:ext>
            </a:extLst>
          </p:cNvPr>
          <p:cNvSpPr txBox="1"/>
          <p:nvPr/>
        </p:nvSpPr>
        <p:spPr>
          <a:xfrm>
            <a:off x="59577" y="3046743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047C8B-9B43-776B-C3CF-8AB4FDD53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97496"/>
              </p:ext>
            </p:extLst>
          </p:nvPr>
        </p:nvGraphicFramePr>
        <p:xfrm>
          <a:off x="42734" y="4081550"/>
          <a:ext cx="5367466" cy="166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4" y="4081550"/>
                        <a:ext cx="5367466" cy="166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98868B-2CBC-432F-4306-E574CA6738DF}"/>
              </a:ext>
            </a:extLst>
          </p:cNvPr>
          <p:cNvSpPr txBox="1"/>
          <p:nvPr/>
        </p:nvSpPr>
        <p:spPr>
          <a:xfrm>
            <a:off x="78828" y="17967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4E6321-FDB3-3195-94EC-EB43C0C72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88174"/>
              </p:ext>
            </p:extLst>
          </p:nvPr>
        </p:nvGraphicFramePr>
        <p:xfrm>
          <a:off x="5322273" y="1877799"/>
          <a:ext cx="3742899" cy="46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228600" progId="Equation.DSMT4">
                  <p:embed/>
                </p:oleObj>
              </mc:Choice>
              <mc:Fallback>
                <p:oleObj name="Equation" r:id="rId6" imgW="1854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2273" y="1877799"/>
                        <a:ext cx="3742899" cy="461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FA7BB44-CAEE-2DD7-A26E-CE2179A4A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48225"/>
              </p:ext>
            </p:extLst>
          </p:nvPr>
        </p:nvGraphicFramePr>
        <p:xfrm>
          <a:off x="5472113" y="3741738"/>
          <a:ext cx="3135312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876240" progId="Equation.DSMT4">
                  <p:embed/>
                </p:oleObj>
              </mc:Choice>
              <mc:Fallback>
                <p:oleObj name="Equation" r:id="rId8" imgW="13842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2113" y="3741738"/>
                        <a:ext cx="3135312" cy="198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87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663560" progId="Equation.DSMT4">
                  <p:embed/>
                </p:oleObj>
              </mc:Choice>
              <mc:Fallback>
                <p:oleObj name="Equation" r:id="rId3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622080" progId="Equation.DSMT4">
                  <p:embed/>
                </p:oleObj>
              </mc:Choice>
              <mc:Fallback>
                <p:oleObj name="Equation" r:id="rId5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7338"/>
              </p:ext>
            </p:extLst>
          </p:nvPr>
        </p:nvGraphicFramePr>
        <p:xfrm>
          <a:off x="3100387" y="2697847"/>
          <a:ext cx="6043613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1879560" progId="Equation.DSMT4">
                  <p:embed/>
                </p:oleObj>
              </mc:Choice>
              <mc:Fallback>
                <p:oleObj name="Equation" r:id="rId6" imgW="320040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7" y="2697847"/>
                        <a:ext cx="6043613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2527200" imgH="901440" progId="Equation.3">
                  <p:embed/>
                </p:oleObj>
              </mc:Choice>
              <mc:Fallback>
                <p:oleObj name="数式" r:id="rId8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323800" imgH="444240" progId="Equation.3">
                  <p:embed/>
                </p:oleObj>
              </mc:Choice>
              <mc:Fallback>
                <p:oleObj name="数式" r:id="rId10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59BF4-2231-4260-88FF-D3E5DC365992}"/>
              </a:ext>
            </a:extLst>
          </p:cNvPr>
          <p:cNvSpPr txBox="1"/>
          <p:nvPr/>
        </p:nvSpPr>
        <p:spPr>
          <a:xfrm>
            <a:off x="2026476" y="4901037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&gt; 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52400" imgH="1790640" progId="Equation.3">
                  <p:embed/>
                </p:oleObj>
              </mc:Choice>
              <mc:Fallback>
                <p:oleObj name="数式" r:id="rId2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3AC9FC-BC95-82B8-99AA-FAF2CB53C856}"/>
              </a:ext>
            </a:extLst>
          </p:cNvPr>
          <p:cNvSpPr txBox="1"/>
          <p:nvPr/>
        </p:nvSpPr>
        <p:spPr>
          <a:xfrm>
            <a:off x="8382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general Fresnel equations can be similarly adapted for complex refractive indices.</a:t>
            </a:r>
          </a:p>
        </p:txBody>
      </p:sp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2FD34-B022-7758-3CF7-0EB28753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0CB29-BF71-FFC0-F61E-056B10AB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66AE8-C812-0594-E6D2-EB2336D5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9E7DA-6BBE-5196-B76B-F33D0CBF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5943600" cy="63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1981080" progId="Equation.3">
                  <p:embed/>
                </p:oleObj>
              </mc:Choice>
              <mc:Fallback>
                <p:oleObj name="数式" r:id="rId2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19040" imgH="431640" progId="Equation.3">
                  <p:embed/>
                </p:oleObj>
              </mc:Choice>
              <mc:Fallback>
                <p:oleObj name="数式" r:id="rId4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06080" imgH="431640" progId="Equation.3">
                  <p:embed/>
                </p:oleObj>
              </mc:Choice>
              <mc:Fallback>
                <p:oleObj name="数式" r:id="rId6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84800" imgH="1447560" progId="Equation.DSMT4">
                  <p:embed/>
                </p:oleObj>
              </mc:Choice>
              <mc:Fallback>
                <p:oleObj name="Equation" r:id="rId3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692EF-4E65-F3B6-93FF-E25633B6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6F0C2-3360-BF6D-02ED-77733AD2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A0412-6A12-4F4C-5CAF-4FE97E12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0AD5-40BE-1A40-09EB-2C949DDF47C1}"/>
              </a:ext>
            </a:extLst>
          </p:cNvPr>
          <p:cNvSpPr txBox="1"/>
          <p:nvPr/>
        </p:nvSpPr>
        <p:spPr>
          <a:xfrm>
            <a:off x="2286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terms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form: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CEBFF0-99D8-F8A9-B57D-690BD164F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3969"/>
              </p:ext>
            </p:extLst>
          </p:nvPr>
        </p:nvGraphicFramePr>
        <p:xfrm>
          <a:off x="339725" y="1219200"/>
          <a:ext cx="8347075" cy="380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2336760" progId="Equation.DSMT4">
                  <p:embed/>
                </p:oleObj>
              </mc:Choice>
              <mc:Fallback>
                <p:oleObj name="Equation" r:id="rId2" imgW="5181480" imgH="2336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19200"/>
                        <a:ext cx="8347075" cy="380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CEEAA5A-0201-DBC7-F129-4E470AC036FB}"/>
              </a:ext>
            </a:extLst>
          </p:cNvPr>
          <p:cNvSpPr/>
          <p:nvPr/>
        </p:nvSpPr>
        <p:spPr>
          <a:xfrm>
            <a:off x="1752600" y="3505200"/>
            <a:ext cx="3200400" cy="27432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D877F-EDAC-8EB1-FB2B-9AACE52A2D56}"/>
              </a:ext>
            </a:extLst>
          </p:cNvPr>
          <p:cNvSpPr/>
          <p:nvPr/>
        </p:nvSpPr>
        <p:spPr>
          <a:xfrm>
            <a:off x="5143500" y="3505200"/>
            <a:ext cx="3200400" cy="2743200"/>
          </a:xfrm>
          <a:prstGeom prst="rect">
            <a:avLst/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AFD1E3-FBCC-95CE-81C8-2834C3E81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40175"/>
              </p:ext>
            </p:extLst>
          </p:nvPr>
        </p:nvGraphicFramePr>
        <p:xfrm>
          <a:off x="2362200" y="5036664"/>
          <a:ext cx="1651000" cy="10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5036664"/>
                        <a:ext cx="1651000" cy="108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897C69-71B1-B91B-D904-A358D1DE2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82685"/>
              </p:ext>
            </p:extLst>
          </p:nvPr>
        </p:nvGraphicFramePr>
        <p:xfrm>
          <a:off x="5869781" y="5162181"/>
          <a:ext cx="1366837" cy="8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82400" progId="Equation.DSMT4">
                  <p:embed/>
                </p:oleObj>
              </mc:Choice>
              <mc:Fallback>
                <p:oleObj name="Equation" r:id="rId6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9781" y="5162181"/>
                        <a:ext cx="1366837" cy="895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4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16120" imgH="1193760" progId="Equation.3">
                  <p:embed/>
                </p:oleObj>
              </mc:Choice>
              <mc:Fallback>
                <p:oleObj name="数式" r:id="rId2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Comment:   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allows us to “derive”: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35A9-DD1D-4A2A-92B2-AB3C6DFCD81D}"/>
              </a:ext>
            </a:extLst>
          </p:cNvPr>
          <p:cNvSpPr txBox="1"/>
          <p:nvPr/>
        </p:nvSpPr>
        <p:spPr>
          <a:xfrm>
            <a:off x="4572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Practical applications --  It is often possible/more convenient to calculate the imaginary response and use KK to deduce the real response or visa versa.</a:t>
            </a: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1117440" progId="Equation.DSMT4">
                  <p:embed/>
                </p:oleObj>
              </mc:Choice>
              <mc:Fallback>
                <p:oleObj name="Equation" r:id="rId4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70400" imgH="1485720" progId="Equation.DSMT4">
                  <p:embed/>
                </p:oleObj>
              </mc:Choice>
              <mc:Fallback>
                <p:oleObj name="Equation" r:id="rId2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2565360" progId="Equation.DSMT4">
                  <p:embed/>
                </p:oleObj>
              </mc:Choice>
              <mc:Fallback>
                <p:oleObj name="Equation" r:id="rId2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2273040" progId="Equation.DSMT4">
                  <p:embed/>
                </p:oleObj>
              </mc:Choice>
              <mc:Fallback>
                <p:oleObj name="Equation" r:id="rId2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14600" imgH="2006280" progId="Equation.3">
                  <p:embed/>
                </p:oleObj>
              </mc:Choice>
              <mc:Fallback>
                <p:oleObj name="数式" r:id="rId2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761760" progId="Equation.DSMT4">
                  <p:embed/>
                </p:oleObj>
              </mc:Choice>
              <mc:Fallback>
                <p:oleObj name="Equation" r:id="rId4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86FEFD-04E0-79C4-B288-104CE0BB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3" y="158706"/>
            <a:ext cx="9114001" cy="29654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421" y="675144"/>
            <a:ext cx="8991600" cy="3048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D2EC0-6B7C-BC24-BD88-43F7D0C49121}"/>
              </a:ext>
            </a:extLst>
          </p:cNvPr>
          <p:cNvSpPr txBox="1"/>
          <p:nvPr/>
        </p:nvSpPr>
        <p:spPr>
          <a:xfrm>
            <a:off x="228600" y="3505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Friday, 2/24/2023: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Please turn in any outstanding 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Suggested your preferred review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2/27/2023-3/03/2023: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Individual work on take home exam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Shortened class lectures on Chapter 8 of </a:t>
            </a:r>
            <a:r>
              <a:rPr lang="en-US" sz="2400" b="1" dirty="0">
                <a:latin typeface="+mj-lt"/>
              </a:rPr>
              <a:t>Jackson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634680" progId="Equation.DSMT4">
                  <p:embed/>
                </p:oleObj>
              </mc:Choice>
              <mc:Fallback>
                <p:oleObj name="Equation" r:id="rId2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9560" imgH="4254480" progId="Equation.DSMT4">
                  <p:embed/>
                </p:oleObj>
              </mc:Choice>
              <mc:Fallback>
                <p:oleObj name="Equation" r:id="rId2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609480" progId="Equation.DSMT4">
                  <p:embed/>
                </p:oleObj>
              </mc:Choice>
              <mc:Fallback>
                <p:oleObj name="Equation" r:id="rId4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C9BBB-F16E-44DB-1B4B-DD5E216F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BFFDE-A594-8CF9-28E1-33DA15A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E17E-4B0C-FD4D-930F-F534F925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801386-6DA6-7FBE-4C1D-F96C462C4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32949"/>
              </p:ext>
            </p:extLst>
          </p:nvPr>
        </p:nvGraphicFramePr>
        <p:xfrm>
          <a:off x="607972" y="1167447"/>
          <a:ext cx="7864553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1777680" progId="Equation.DSMT4">
                  <p:embed/>
                </p:oleObj>
              </mc:Choice>
              <mc:Fallback>
                <p:oleObj name="Equation" r:id="rId2" imgW="38480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972" y="1167447"/>
                        <a:ext cx="7864553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36A23-B1C8-430A-6755-46125C7ED209}"/>
              </a:ext>
            </a:extLst>
          </p:cNvPr>
          <p:cNvSpPr txBox="1"/>
          <p:nvPr/>
        </p:nvSpPr>
        <p:spPr>
          <a:xfrm>
            <a:off x="466023" y="33742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6505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1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Fresnel equations --</a:t>
            </a:r>
          </a:p>
          <a:p>
            <a:r>
              <a:rPr lang="en-US" sz="2400" dirty="0">
                <a:latin typeface="+mj-lt"/>
              </a:rPr>
              <a:t>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27200" imgH="685800" progId="Equation.3">
                  <p:embed/>
                </p:oleObj>
              </mc:Choice>
              <mc:Fallback>
                <p:oleObj name="数式" r:id="rId2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035160" imgH="711000" progId="Equation.3">
                  <p:embed/>
                </p:oleObj>
              </mc:Choice>
              <mc:Fallback>
                <p:oleObj name="数式" r:id="rId4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984400" imgH="609480" progId="Equation.3">
                  <p:embed/>
                </p:oleObj>
              </mc:Choice>
              <mc:Fallback>
                <p:oleObj name="数式" r:id="rId6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97649"/>
              </p:ext>
            </p:extLst>
          </p:nvPr>
        </p:nvGraphicFramePr>
        <p:xfrm>
          <a:off x="5641975" y="1801116"/>
          <a:ext cx="2816225" cy="457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3340080" progId="Equation.DSMT4">
                  <p:embed/>
                </p:oleObj>
              </mc:Choice>
              <mc:Fallback>
                <p:oleObj name="Equation" r:id="rId2" imgW="2057400" imgH="3340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1975" y="1801116"/>
                        <a:ext cx="2816225" cy="457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238200" imgH="927000" progId="Equation.3">
                  <p:embed/>
                </p:oleObj>
              </mc:Choice>
              <mc:Fallback>
                <p:oleObj name="数式" r:id="rId6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066680" progId="Equation.3">
                  <p:embed/>
                </p:oleObj>
              </mc:Choice>
              <mc:Fallback>
                <p:oleObj name="数式" r:id="rId2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1079280" progId="Equation.DSMT4">
                  <p:embed/>
                </p:oleObj>
              </mc:Choice>
              <mc:Fallback>
                <p:oleObj name="Equation" r:id="rId4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02/22/2023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42920" imgH="812520" progId="Equation.3">
                  <p:embed/>
                </p:oleObj>
              </mc:Choice>
              <mc:Fallback>
                <p:oleObj name="数式" r:id="rId2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93680" imgH="1981080" progId="Equation.3">
                  <p:embed/>
                </p:oleObj>
              </mc:Choice>
              <mc:Fallback>
                <p:oleObj name="数式" r:id="rId4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967</Words>
  <Application>Microsoft Office PowerPoint</Application>
  <PresentationFormat>On-screen Show (4:3)</PresentationFormat>
  <Paragraphs>249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949</cp:revision>
  <cp:lastPrinted>2020-02-24T17:49:02Z</cp:lastPrinted>
  <dcterms:created xsi:type="dcterms:W3CDTF">2012-01-10T18:32:24Z</dcterms:created>
  <dcterms:modified xsi:type="dcterms:W3CDTF">2023-02-22T07:47:48Z</dcterms:modified>
</cp:coreProperties>
</file>