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96" r:id="rId2"/>
    <p:sldId id="316" r:id="rId3"/>
    <p:sldId id="299" r:id="rId4"/>
    <p:sldId id="309" r:id="rId5"/>
    <p:sldId id="310" r:id="rId6"/>
    <p:sldId id="304" r:id="rId7"/>
    <p:sldId id="317" r:id="rId8"/>
    <p:sldId id="302" r:id="rId9"/>
    <p:sldId id="312" r:id="rId10"/>
    <p:sldId id="313" r:id="rId11"/>
    <p:sldId id="307" r:id="rId12"/>
    <p:sldId id="314" r:id="rId13"/>
    <p:sldId id="318" r:id="rId1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86760" autoAdjust="0"/>
  </p:normalViewPr>
  <p:slideViewPr>
    <p:cSldViewPr>
      <p:cViewPr varScale="1">
        <p:scale>
          <a:sx n="61" d="100"/>
          <a:sy n="61" d="100"/>
        </p:scale>
        <p:origin x="1244" y="52"/>
      </p:cViewPr>
      <p:guideLst>
        <p:guide orient="horz" pos="2160"/>
        <p:guide pos="2880"/>
      </p:guideLst>
    </p:cSldViewPr>
  </p:slideViewPr>
  <p:notesTextViewPr>
    <p:cViewPr>
      <p:scale>
        <a:sx n="1" d="1"/>
        <a:sy n="1" d="1"/>
      </p:scale>
      <p:origin x="0" y="0"/>
    </p:cViewPr>
  </p:notesTextViewPr>
  <p:sorterViewPr>
    <p:cViewPr>
      <p:scale>
        <a:sx n="20" d="100"/>
        <a:sy n="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170238" cy="479425"/>
          </a:xfrm>
          <a:prstGeom prst="rect">
            <a:avLst/>
          </a:prstGeom>
        </p:spPr>
        <p:txBody>
          <a:bodyPr vert="horz" lIns="91415" tIns="45708" rIns="91415" bIns="45708" rtlCol="0"/>
          <a:lstStyle>
            <a:lvl1pPr algn="l">
              <a:defRPr sz="1200"/>
            </a:lvl1pPr>
          </a:lstStyle>
          <a:p>
            <a:endParaRPr lang="en-US"/>
          </a:p>
        </p:txBody>
      </p:sp>
      <p:sp>
        <p:nvSpPr>
          <p:cNvPr id="3" name="Date Placeholder 2"/>
          <p:cNvSpPr>
            <a:spLocks noGrp="1"/>
          </p:cNvSpPr>
          <p:nvPr>
            <p:ph type="dt" sz="quarter" idx="1"/>
          </p:nvPr>
        </p:nvSpPr>
        <p:spPr>
          <a:xfrm>
            <a:off x="4143376" y="2"/>
            <a:ext cx="3170238" cy="479425"/>
          </a:xfrm>
          <a:prstGeom prst="rect">
            <a:avLst/>
          </a:prstGeom>
        </p:spPr>
        <p:txBody>
          <a:bodyPr vert="horz" lIns="91415" tIns="45708" rIns="91415" bIns="45708" rtlCol="0"/>
          <a:lstStyle>
            <a:lvl1pPr algn="r">
              <a:defRPr sz="1200"/>
            </a:lvl1pPr>
          </a:lstStyle>
          <a:p>
            <a:fld id="{8194727C-8B30-4386-9703-61EF7B04C9A7}" type="datetimeFigureOut">
              <a:rPr lang="en-US" smtClean="0"/>
              <a:t>1/9/2023</a:t>
            </a:fld>
            <a:endParaRPr lang="en-US"/>
          </a:p>
        </p:txBody>
      </p:sp>
      <p:sp>
        <p:nvSpPr>
          <p:cNvPr id="4" name="Footer Placeholder 3"/>
          <p:cNvSpPr>
            <a:spLocks noGrp="1"/>
          </p:cNvSpPr>
          <p:nvPr>
            <p:ph type="ftr" sz="quarter" idx="2"/>
          </p:nvPr>
        </p:nvSpPr>
        <p:spPr>
          <a:xfrm>
            <a:off x="2" y="9120190"/>
            <a:ext cx="3170238" cy="479425"/>
          </a:xfrm>
          <a:prstGeom prst="rect">
            <a:avLst/>
          </a:prstGeom>
        </p:spPr>
        <p:txBody>
          <a:bodyPr vert="horz" lIns="91415" tIns="45708" rIns="91415" bIns="45708" rtlCol="0" anchor="b"/>
          <a:lstStyle>
            <a:lvl1pPr algn="l">
              <a:defRPr sz="1200"/>
            </a:lvl1pPr>
          </a:lstStyle>
          <a:p>
            <a:endParaRPr lang="en-US"/>
          </a:p>
        </p:txBody>
      </p:sp>
      <p:sp>
        <p:nvSpPr>
          <p:cNvPr id="5" name="Slide Number Placeholder 4"/>
          <p:cNvSpPr>
            <a:spLocks noGrp="1"/>
          </p:cNvSpPr>
          <p:nvPr>
            <p:ph type="sldNum" sz="quarter" idx="3"/>
          </p:nvPr>
        </p:nvSpPr>
        <p:spPr>
          <a:xfrm>
            <a:off x="4143376" y="9120190"/>
            <a:ext cx="3170238" cy="479425"/>
          </a:xfrm>
          <a:prstGeom prst="rect">
            <a:avLst/>
          </a:prstGeom>
        </p:spPr>
        <p:txBody>
          <a:bodyPr vert="horz" lIns="91415" tIns="45708" rIns="91415" bIns="45708"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34" tIns="48317" rIns="96634" bIns="48317" rtlCol="0"/>
          <a:lstStyle>
            <a:lvl1pPr algn="l">
              <a:defRPr sz="1300"/>
            </a:lvl1pPr>
          </a:lstStyle>
          <a:p>
            <a:endParaRPr lang="en-US" dirty="0"/>
          </a:p>
        </p:txBody>
      </p:sp>
      <p:sp>
        <p:nvSpPr>
          <p:cNvPr id="3" name="Date Placeholder 2"/>
          <p:cNvSpPr>
            <a:spLocks noGrp="1"/>
          </p:cNvSpPr>
          <p:nvPr>
            <p:ph type="dt" idx="1"/>
          </p:nvPr>
        </p:nvSpPr>
        <p:spPr>
          <a:xfrm>
            <a:off x="4143587" y="1"/>
            <a:ext cx="3169920" cy="480060"/>
          </a:xfrm>
          <a:prstGeom prst="rect">
            <a:avLst/>
          </a:prstGeom>
        </p:spPr>
        <p:txBody>
          <a:bodyPr vert="horz" lIns="96634" tIns="48317" rIns="96634" bIns="48317" rtlCol="0"/>
          <a:lstStyle>
            <a:lvl1pPr algn="r">
              <a:defRPr sz="1300"/>
            </a:lvl1pPr>
          </a:lstStyle>
          <a:p>
            <a:fld id="{AC5D2E9F-93AF-4192-9362-BE5EFDABCE46}" type="datetimeFigureOut">
              <a:rPr lang="en-US" smtClean="0"/>
              <a:t>1/9/2023</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34" tIns="48317" rIns="96634" bIns="48317"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34" tIns="48317" rIns="96634" bIns="483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34" tIns="48317" rIns="96634" bIns="48317"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34" tIns="48317" rIns="96634" bIns="48317"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lecture details some special properties of  the electrostatic energy of  finite and  extended systems.    It illustrates some special properties of the long range nature of the Coulomb interaction.      Ewald summation methods may or may not be important for your particular field of study.     However, it is at least important  to be aware of the ideas.   </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15184669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134861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181560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homework problem assigned this time exercises the ideas presented in this lecture.</a:t>
            </a:r>
          </a:p>
        </p:txBody>
      </p:sp>
      <p:sp>
        <p:nvSpPr>
          <p:cNvPr id="4" name="Slide Number Placeholder 3"/>
          <p:cNvSpPr>
            <a:spLocks noGrp="1"/>
          </p:cNvSpPr>
          <p:nvPr>
            <p:ph type="sldNum" sz="quarter" idx="10"/>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871849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1303459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2281487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Summation for a finite number of particles is straightforward, but extension to an infinite system runs into difficulty.</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1880071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see and use these expressions throughout the course.    However, the so-called self energy often leads to difficulties….</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656420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4009275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161533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1/11/2023</a:t>
            </a:r>
            <a:endParaRPr lang="en-US" dirty="0"/>
          </a:p>
        </p:txBody>
      </p:sp>
      <p:sp>
        <p:nvSpPr>
          <p:cNvPr id="5" name="Footer Placeholder 4"/>
          <p:cNvSpPr>
            <a:spLocks noGrp="1"/>
          </p:cNvSpPr>
          <p:nvPr>
            <p:ph type="ftr" sz="quarter" idx="11"/>
          </p:nvPr>
        </p:nvSpPr>
        <p:spPr/>
        <p:txBody>
          <a:bodyPr/>
          <a:lstStyle/>
          <a:p>
            <a:r>
              <a:rPr lang="en-US"/>
              <a:t>PHY 712  Spring 2023 --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1/11/2023</a:t>
            </a:r>
            <a:endParaRPr lang="en-US" dirty="0"/>
          </a:p>
        </p:txBody>
      </p:sp>
      <p:sp>
        <p:nvSpPr>
          <p:cNvPr id="5" name="Footer Placeholder 4"/>
          <p:cNvSpPr>
            <a:spLocks noGrp="1"/>
          </p:cNvSpPr>
          <p:nvPr>
            <p:ph type="ftr" sz="quarter" idx="11"/>
          </p:nvPr>
        </p:nvSpPr>
        <p:spPr/>
        <p:txBody>
          <a:bodyPr/>
          <a:lstStyle/>
          <a:p>
            <a:r>
              <a:rPr lang="en-US"/>
              <a:t>PHY 712  Spring 2023 --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1/11/2023</a:t>
            </a:r>
            <a:endParaRPr lang="en-US" dirty="0"/>
          </a:p>
        </p:txBody>
      </p:sp>
      <p:sp>
        <p:nvSpPr>
          <p:cNvPr id="5" name="Footer Placeholder 4"/>
          <p:cNvSpPr>
            <a:spLocks noGrp="1"/>
          </p:cNvSpPr>
          <p:nvPr>
            <p:ph type="ftr" sz="quarter" idx="11"/>
          </p:nvPr>
        </p:nvSpPr>
        <p:spPr/>
        <p:txBody>
          <a:bodyPr/>
          <a:lstStyle/>
          <a:p>
            <a:r>
              <a:rPr lang="en-US"/>
              <a:t>PHY 712  Spring 2023 --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1/11/2023</a:t>
            </a:r>
            <a:endParaRPr lang="en-US" dirty="0"/>
          </a:p>
        </p:txBody>
      </p:sp>
      <p:sp>
        <p:nvSpPr>
          <p:cNvPr id="5" name="Footer Placeholder 4"/>
          <p:cNvSpPr>
            <a:spLocks noGrp="1"/>
          </p:cNvSpPr>
          <p:nvPr>
            <p:ph type="ftr" sz="quarter" idx="11"/>
          </p:nvPr>
        </p:nvSpPr>
        <p:spPr/>
        <p:txBody>
          <a:bodyPr/>
          <a:lstStyle/>
          <a:p>
            <a:r>
              <a:rPr lang="en-US"/>
              <a:t>PHY 712  Spring 2023 --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1/11/2023</a:t>
            </a:r>
            <a:endParaRPr lang="en-US" dirty="0"/>
          </a:p>
        </p:txBody>
      </p:sp>
      <p:sp>
        <p:nvSpPr>
          <p:cNvPr id="5" name="Footer Placeholder 4"/>
          <p:cNvSpPr>
            <a:spLocks noGrp="1"/>
          </p:cNvSpPr>
          <p:nvPr>
            <p:ph type="ftr" sz="quarter" idx="11"/>
          </p:nvPr>
        </p:nvSpPr>
        <p:spPr/>
        <p:txBody>
          <a:bodyPr/>
          <a:lstStyle/>
          <a:p>
            <a:r>
              <a:rPr lang="en-US"/>
              <a:t>PHY 712  Spring 2023 --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1/11/2023</a:t>
            </a:r>
            <a:endParaRPr lang="en-US" dirty="0"/>
          </a:p>
        </p:txBody>
      </p:sp>
      <p:sp>
        <p:nvSpPr>
          <p:cNvPr id="6" name="Footer Placeholder 5"/>
          <p:cNvSpPr>
            <a:spLocks noGrp="1"/>
          </p:cNvSpPr>
          <p:nvPr>
            <p:ph type="ftr" sz="quarter" idx="11"/>
          </p:nvPr>
        </p:nvSpPr>
        <p:spPr/>
        <p:txBody>
          <a:bodyPr/>
          <a:lstStyle/>
          <a:p>
            <a:r>
              <a:rPr lang="en-US"/>
              <a:t>PHY 712  Spring 2023 -- Lecture 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1/11/2023</a:t>
            </a:r>
            <a:endParaRPr lang="en-US" dirty="0"/>
          </a:p>
        </p:txBody>
      </p:sp>
      <p:sp>
        <p:nvSpPr>
          <p:cNvPr id="8" name="Footer Placeholder 7"/>
          <p:cNvSpPr>
            <a:spLocks noGrp="1"/>
          </p:cNvSpPr>
          <p:nvPr>
            <p:ph type="ftr" sz="quarter" idx="11"/>
          </p:nvPr>
        </p:nvSpPr>
        <p:spPr/>
        <p:txBody>
          <a:bodyPr/>
          <a:lstStyle/>
          <a:p>
            <a:r>
              <a:rPr lang="en-US"/>
              <a:t>PHY 712  Spring 2023 -- Lecture 2</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1/11/2023</a:t>
            </a:r>
            <a:endParaRPr lang="en-US" dirty="0"/>
          </a:p>
        </p:txBody>
      </p:sp>
      <p:sp>
        <p:nvSpPr>
          <p:cNvPr id="4" name="Footer Placeholder 3"/>
          <p:cNvSpPr>
            <a:spLocks noGrp="1"/>
          </p:cNvSpPr>
          <p:nvPr>
            <p:ph type="ftr" sz="quarter" idx="11"/>
          </p:nvPr>
        </p:nvSpPr>
        <p:spPr/>
        <p:txBody>
          <a:bodyPr/>
          <a:lstStyle/>
          <a:p>
            <a:r>
              <a:rPr lang="en-US"/>
              <a:t>PHY 712  Spring 2023 -- Lecture 2</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1/11/2023</a:t>
            </a:r>
            <a:endParaRPr lang="en-US" dirty="0"/>
          </a:p>
        </p:txBody>
      </p:sp>
      <p:sp>
        <p:nvSpPr>
          <p:cNvPr id="3" name="Footer Placeholder 2"/>
          <p:cNvSpPr>
            <a:spLocks noGrp="1"/>
          </p:cNvSpPr>
          <p:nvPr>
            <p:ph type="ftr" sz="quarter" idx="11"/>
          </p:nvPr>
        </p:nvSpPr>
        <p:spPr/>
        <p:txBody>
          <a:bodyPr/>
          <a:lstStyle/>
          <a:p>
            <a:r>
              <a:rPr lang="en-US"/>
              <a:t>PHY 712  Spring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1/11/2023</a:t>
            </a:r>
            <a:endParaRPr lang="en-US" dirty="0"/>
          </a:p>
        </p:txBody>
      </p:sp>
      <p:sp>
        <p:nvSpPr>
          <p:cNvPr id="6" name="Footer Placeholder 5"/>
          <p:cNvSpPr>
            <a:spLocks noGrp="1"/>
          </p:cNvSpPr>
          <p:nvPr>
            <p:ph type="ftr" sz="quarter" idx="11"/>
          </p:nvPr>
        </p:nvSpPr>
        <p:spPr/>
        <p:txBody>
          <a:bodyPr/>
          <a:lstStyle/>
          <a:p>
            <a:r>
              <a:rPr lang="en-US"/>
              <a:t>PHY 712  Spring 2023 -- Lecture 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1/11/2023</a:t>
            </a:r>
            <a:endParaRPr lang="en-US" dirty="0"/>
          </a:p>
        </p:txBody>
      </p:sp>
      <p:sp>
        <p:nvSpPr>
          <p:cNvPr id="6" name="Footer Placeholder 5"/>
          <p:cNvSpPr>
            <a:spLocks noGrp="1"/>
          </p:cNvSpPr>
          <p:nvPr>
            <p:ph type="ftr" sz="quarter" idx="11"/>
          </p:nvPr>
        </p:nvSpPr>
        <p:spPr/>
        <p:txBody>
          <a:bodyPr/>
          <a:lstStyle/>
          <a:p>
            <a:r>
              <a:rPr lang="en-US"/>
              <a:t>PHY 712  Spring 2023 -- Lecture 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1/11/2023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2023 -- Lecture 2</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5.wmf"/><Relationship Id="rId5" Type="http://schemas.openxmlformats.org/officeDocument/2006/relationships/oleObject" Target="../embeddings/oleObject14.bin"/><Relationship Id="rId4" Type="http://schemas.openxmlformats.org/officeDocument/2006/relationships/image" Target="../media/image11.wmf"/></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s://repository.aip.org/islandora/search/catch_all_mods_mt%3A(%22Ewald,%20Paul%20Peter,%201888-1985%22)"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physics.wfu.edu/wfu-phy-news/colloquium/seminar-2023-sprin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image" Target="../media/image3.wmf"/><Relationship Id="rId7" Type="http://schemas.openxmlformats.org/officeDocument/2006/relationships/image" Target="../media/image8.wmf"/><Relationship Id="rId2" Type="http://schemas.openxmlformats.org/officeDocument/2006/relationships/oleObject" Target="../embeddings/oleObject1.bin"/><Relationship Id="rId1" Type="http://schemas.openxmlformats.org/officeDocument/2006/relationships/slideLayout" Target="../slideLayouts/slideLayout7.xml"/><Relationship Id="rId6" Type="http://schemas.openxmlformats.org/officeDocument/2006/relationships/oleObject" Target="../embeddings/oleObject6.bin"/><Relationship Id="rId5" Type="http://schemas.openxmlformats.org/officeDocument/2006/relationships/image" Target="../media/image7.wmf"/><Relationship Id="rId4" Type="http://schemas.openxmlformats.org/officeDocument/2006/relationships/oleObject" Target="../embeddings/oleObject5.bin"/><Relationship Id="rId9" Type="http://schemas.openxmlformats.org/officeDocument/2006/relationships/image" Target="../media/image9.wmf"/></Relationships>
</file>

<file path=ppt/slides/_rels/slide8.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1.wmf"/><Relationship Id="rId5" Type="http://schemas.openxmlformats.org/officeDocument/2006/relationships/oleObject" Target="../embeddings/oleObject9.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11.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1/11/2023</a:t>
            </a:r>
          </a:p>
        </p:txBody>
      </p:sp>
      <p:sp>
        <p:nvSpPr>
          <p:cNvPr id="3" name="Footer Placeholder 2"/>
          <p:cNvSpPr>
            <a:spLocks noGrp="1"/>
          </p:cNvSpPr>
          <p:nvPr>
            <p:ph type="ftr" sz="quarter" idx="11"/>
          </p:nvPr>
        </p:nvSpPr>
        <p:spPr/>
        <p:txBody>
          <a:bodyPr/>
          <a:lstStyle/>
          <a:p>
            <a:r>
              <a:rPr lang="en-US"/>
              <a:t>PHY 712  Spring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136525"/>
            <a:ext cx="9144000" cy="5386090"/>
          </a:xfrm>
          <a:prstGeom prst="rect">
            <a:avLst/>
          </a:prstGeom>
          <a:noFill/>
        </p:spPr>
        <p:txBody>
          <a:bodyPr wrap="square" rtlCol="0">
            <a:spAutoFit/>
          </a:bodyPr>
          <a:lstStyle/>
          <a:p>
            <a:pPr algn="ctr"/>
            <a:r>
              <a:rPr lang="en-US" sz="3200" b="1" dirty="0"/>
              <a:t>PHY 712 Electrodynamics</a:t>
            </a:r>
          </a:p>
          <a:p>
            <a:pPr algn="ctr"/>
            <a:r>
              <a:rPr lang="en-US" sz="3200" b="1" dirty="0"/>
              <a:t>10-10:50 AM  MWF  Olin 103</a:t>
            </a:r>
          </a:p>
          <a:p>
            <a:pPr algn="ctr"/>
            <a:endParaRPr lang="en-US" sz="3200" b="1" dirty="0"/>
          </a:p>
          <a:p>
            <a:pPr algn="ctr"/>
            <a:r>
              <a:rPr lang="en-US" sz="3200" b="1" dirty="0"/>
              <a:t>Class notes for Lecture 2:</a:t>
            </a:r>
            <a:endParaRPr lang="en-US" sz="3200" b="1" dirty="0">
              <a:solidFill>
                <a:schemeClr val="folHlink"/>
              </a:solidFill>
            </a:endParaRPr>
          </a:p>
          <a:p>
            <a:pPr marL="457200" lvl="2">
              <a:spcBef>
                <a:spcPct val="50000"/>
              </a:spcBef>
            </a:pPr>
            <a:endParaRPr lang="en-US" sz="1200" b="1" dirty="0">
              <a:solidFill>
                <a:schemeClr val="folHlink"/>
              </a:solidFill>
            </a:endParaRPr>
          </a:p>
          <a:p>
            <a:pPr marL="457200" lvl="2">
              <a:spcBef>
                <a:spcPct val="50000"/>
              </a:spcBef>
            </a:pPr>
            <a:r>
              <a:rPr lang="en-US" sz="2800" b="1" dirty="0">
                <a:solidFill>
                  <a:schemeClr val="folHlink"/>
                </a:solidFill>
              </a:rPr>
              <a:t>Reading: Chapter 1 (especially 1.11) in JDJ;</a:t>
            </a:r>
          </a:p>
          <a:p>
            <a:pPr marL="1428750" lvl="3" indent="-514350">
              <a:spcBef>
                <a:spcPct val="50000"/>
              </a:spcBef>
              <a:buFont typeface="+mj-lt"/>
              <a:buAutoNum type="arabicPeriod"/>
            </a:pPr>
            <a:r>
              <a:rPr lang="en-US" sz="2400" b="1" dirty="0">
                <a:solidFill>
                  <a:schemeClr val="folHlink"/>
                </a:solidFill>
              </a:rPr>
              <a:t>Calculation of the electrostatic energy for a finite system</a:t>
            </a:r>
          </a:p>
          <a:p>
            <a:pPr marL="1428750" lvl="3" indent="-514350">
              <a:spcBef>
                <a:spcPct val="50000"/>
              </a:spcBef>
              <a:buFont typeface="+mj-lt"/>
              <a:buAutoNum type="arabicPeriod"/>
            </a:pPr>
            <a:r>
              <a:rPr lang="en-US" sz="2400" b="1" dirty="0">
                <a:solidFill>
                  <a:schemeClr val="folHlink"/>
                </a:solidFill>
              </a:rPr>
              <a:t>Electrostatic energy in terms of electrostatic fields</a:t>
            </a:r>
          </a:p>
          <a:p>
            <a:pPr marL="1428750" lvl="3" indent="-514350">
              <a:spcBef>
                <a:spcPct val="50000"/>
              </a:spcBef>
              <a:buFont typeface="+mj-lt"/>
              <a:buAutoNum type="arabicPeriod"/>
            </a:pPr>
            <a:r>
              <a:rPr lang="en-US" sz="2400" b="1" dirty="0">
                <a:solidFill>
                  <a:schemeClr val="folHlink"/>
                </a:solidFill>
              </a:rPr>
              <a:t>Electrostatic energy of extended systems   -- introduction to Ewald summation methods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1/11/2023</a:t>
            </a:r>
            <a:endParaRPr lang="en-US" dirty="0"/>
          </a:p>
        </p:txBody>
      </p:sp>
      <p:sp>
        <p:nvSpPr>
          <p:cNvPr id="3" name="Footer Placeholder 2"/>
          <p:cNvSpPr>
            <a:spLocks noGrp="1"/>
          </p:cNvSpPr>
          <p:nvPr>
            <p:ph type="ftr" sz="quarter" idx="11"/>
          </p:nvPr>
        </p:nvSpPr>
        <p:spPr/>
        <p:txBody>
          <a:bodyPr/>
          <a:lstStyle/>
          <a:p>
            <a:r>
              <a:rPr lang="en-US"/>
              <a:t>PHY 712  Spring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228600" y="418365"/>
            <a:ext cx="8915400" cy="830997"/>
          </a:xfrm>
          <a:prstGeom prst="rect">
            <a:avLst/>
          </a:prstGeom>
          <a:noFill/>
        </p:spPr>
        <p:txBody>
          <a:bodyPr wrap="square" rtlCol="0">
            <a:spAutoFit/>
          </a:bodyPr>
          <a:lstStyle/>
          <a:p>
            <a:r>
              <a:rPr lang="en-US" sz="2400" dirty="0"/>
              <a:t>Summary   for continuum --</a:t>
            </a:r>
          </a:p>
          <a:p>
            <a:r>
              <a:rPr lang="en-US" sz="2400" dirty="0"/>
              <a:t>Electrostatic energy</a:t>
            </a:r>
          </a:p>
        </p:txBody>
      </p:sp>
      <p:graphicFrame>
        <p:nvGraphicFramePr>
          <p:cNvPr id="7" name="Object 6"/>
          <p:cNvGraphicFramePr>
            <a:graphicFrameLocks noChangeAspect="1"/>
          </p:cNvGraphicFramePr>
          <p:nvPr>
            <p:extLst>
              <p:ext uri="{D42A27DB-BD31-4B8C-83A1-F6EECF244321}">
                <p14:modId xmlns:p14="http://schemas.microsoft.com/office/powerpoint/2010/main" val="3998348103"/>
              </p:ext>
            </p:extLst>
          </p:nvPr>
        </p:nvGraphicFramePr>
        <p:xfrm>
          <a:off x="1524000" y="1454844"/>
          <a:ext cx="4241800" cy="946830"/>
        </p:xfrm>
        <a:graphic>
          <a:graphicData uri="http://schemas.openxmlformats.org/presentationml/2006/ole">
            <mc:AlternateContent xmlns:mc="http://schemas.openxmlformats.org/markup-compatibility/2006">
              <mc:Choice xmlns:v="urn:schemas-microsoft-com:vml" Requires="v">
                <p:oleObj name="Equation" r:id="rId3" imgW="2844720" imgH="634680" progId="Equation.DSMT4">
                  <p:embed/>
                </p:oleObj>
              </mc:Choice>
              <mc:Fallback>
                <p:oleObj name="Equation" r:id="rId3" imgW="2844720" imgH="634680" progId="Equation.DSMT4">
                  <p:embed/>
                  <p:pic>
                    <p:nvPicPr>
                      <p:cNvPr id="7" name="Object 6"/>
                      <p:cNvPicPr/>
                      <p:nvPr/>
                    </p:nvPicPr>
                    <p:blipFill>
                      <a:blip r:embed="rId4"/>
                      <a:stretch>
                        <a:fillRect/>
                      </a:stretch>
                    </p:blipFill>
                    <p:spPr>
                      <a:xfrm>
                        <a:off x="1524000" y="1454844"/>
                        <a:ext cx="4241800" cy="94683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13714433"/>
              </p:ext>
            </p:extLst>
          </p:nvPr>
        </p:nvGraphicFramePr>
        <p:xfrm>
          <a:off x="304800" y="2367231"/>
          <a:ext cx="7664198" cy="1119654"/>
        </p:xfrm>
        <a:graphic>
          <a:graphicData uri="http://schemas.openxmlformats.org/presentationml/2006/ole">
            <mc:AlternateContent xmlns:mc="http://schemas.openxmlformats.org/markup-compatibility/2006">
              <mc:Choice xmlns:v="urn:schemas-microsoft-com:vml" Requires="v">
                <p:oleObj name="Equation" r:id="rId5" imgW="4267080" imgH="622080" progId="Equation.DSMT4">
                  <p:embed/>
                </p:oleObj>
              </mc:Choice>
              <mc:Fallback>
                <p:oleObj name="Equation" r:id="rId5" imgW="4267080" imgH="622080" progId="Equation.DSMT4">
                  <p:embed/>
                  <p:pic>
                    <p:nvPicPr>
                      <p:cNvPr id="9" name="Object 8"/>
                      <p:cNvPicPr/>
                      <p:nvPr/>
                    </p:nvPicPr>
                    <p:blipFill>
                      <a:blip r:embed="rId6"/>
                      <a:stretch>
                        <a:fillRect/>
                      </a:stretch>
                    </p:blipFill>
                    <p:spPr>
                      <a:xfrm>
                        <a:off x="304800" y="2367231"/>
                        <a:ext cx="7664198" cy="1119654"/>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754404145"/>
              </p:ext>
            </p:extLst>
          </p:nvPr>
        </p:nvGraphicFramePr>
        <p:xfrm>
          <a:off x="398004" y="3528836"/>
          <a:ext cx="7570994" cy="2000291"/>
        </p:xfrm>
        <a:graphic>
          <a:graphicData uri="http://schemas.openxmlformats.org/presentationml/2006/ole">
            <mc:AlternateContent xmlns:mc="http://schemas.openxmlformats.org/markup-compatibility/2006">
              <mc:Choice xmlns:v="urn:schemas-microsoft-com:vml" Requires="v">
                <p:oleObj name="Equation" r:id="rId7" imgW="4470120" imgH="1180800" progId="Equation.DSMT4">
                  <p:embed/>
                </p:oleObj>
              </mc:Choice>
              <mc:Fallback>
                <p:oleObj name="Equation" r:id="rId7" imgW="4470120" imgH="1180800" progId="Equation.DSMT4">
                  <p:embed/>
                  <p:pic>
                    <p:nvPicPr>
                      <p:cNvPr id="11" name="Object 10"/>
                      <p:cNvPicPr/>
                      <p:nvPr/>
                    </p:nvPicPr>
                    <p:blipFill>
                      <a:blip r:embed="rId8"/>
                      <a:stretch>
                        <a:fillRect/>
                      </a:stretch>
                    </p:blipFill>
                    <p:spPr>
                      <a:xfrm>
                        <a:off x="398004" y="3528836"/>
                        <a:ext cx="7570994" cy="2000291"/>
                      </a:xfrm>
                      <a:prstGeom prst="rect">
                        <a:avLst/>
                      </a:prstGeom>
                    </p:spPr>
                  </p:pic>
                </p:oleObj>
              </mc:Fallback>
            </mc:AlternateContent>
          </a:graphicData>
        </a:graphic>
      </p:graphicFrame>
    </p:spTree>
    <p:extLst>
      <p:ext uri="{BB962C8B-B14F-4D97-AF65-F5344CB8AC3E}">
        <p14:creationId xmlns:p14="http://schemas.microsoft.com/office/powerpoint/2010/main" val="686972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1D4B6E-2A32-48E9-B2A3-06A5969345B7}"/>
              </a:ext>
            </a:extLst>
          </p:cNvPr>
          <p:cNvSpPr>
            <a:spLocks noGrp="1"/>
          </p:cNvSpPr>
          <p:nvPr>
            <p:ph type="dt" sz="half" idx="10"/>
          </p:nvPr>
        </p:nvSpPr>
        <p:spPr/>
        <p:txBody>
          <a:bodyPr/>
          <a:lstStyle/>
          <a:p>
            <a:r>
              <a:rPr lang="en-US"/>
              <a:t>1/11/2023</a:t>
            </a:r>
            <a:endParaRPr lang="en-US" dirty="0"/>
          </a:p>
        </p:txBody>
      </p:sp>
      <p:sp>
        <p:nvSpPr>
          <p:cNvPr id="3" name="Footer Placeholder 2">
            <a:extLst>
              <a:ext uri="{FF2B5EF4-FFF2-40B4-BE49-F238E27FC236}">
                <a16:creationId xmlns:a16="http://schemas.microsoft.com/office/drawing/2014/main" id="{5F3FEFDD-9EE7-4A84-9116-66EA79A09D16}"/>
              </a:ext>
            </a:extLst>
          </p:cNvPr>
          <p:cNvSpPr>
            <a:spLocks noGrp="1"/>
          </p:cNvSpPr>
          <p:nvPr>
            <p:ph type="ftr" sz="quarter" idx="11"/>
          </p:nvPr>
        </p:nvSpPr>
        <p:spPr/>
        <p:txBody>
          <a:bodyPr/>
          <a:lstStyle/>
          <a:p>
            <a:r>
              <a:rPr lang="en-US"/>
              <a:t>PHY 712  Spring 2023 -- Lecture 2</a:t>
            </a:r>
            <a:endParaRPr lang="en-US" dirty="0"/>
          </a:p>
        </p:txBody>
      </p:sp>
      <p:sp>
        <p:nvSpPr>
          <p:cNvPr id="4" name="Slide Number Placeholder 3">
            <a:extLst>
              <a:ext uri="{FF2B5EF4-FFF2-40B4-BE49-F238E27FC236}">
                <a16:creationId xmlns:a16="http://schemas.microsoft.com/office/drawing/2014/main" id="{C9F765A0-FC94-46CC-8325-08949D7A0474}"/>
              </a:ext>
            </a:extLst>
          </p:cNvPr>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a:extLst>
              <a:ext uri="{FF2B5EF4-FFF2-40B4-BE49-F238E27FC236}">
                <a16:creationId xmlns:a16="http://schemas.microsoft.com/office/drawing/2014/main" id="{C46C6C3D-E45D-4F13-A9F4-7ECFCF8D7FE9}"/>
              </a:ext>
            </a:extLst>
          </p:cNvPr>
          <p:cNvSpPr txBox="1"/>
          <p:nvPr/>
        </p:nvSpPr>
        <p:spPr>
          <a:xfrm>
            <a:off x="113508" y="131022"/>
            <a:ext cx="7924800" cy="1200329"/>
          </a:xfrm>
          <a:prstGeom prst="rect">
            <a:avLst/>
          </a:prstGeom>
          <a:noFill/>
        </p:spPr>
        <p:txBody>
          <a:bodyPr wrap="square" rtlCol="0">
            <a:spAutoFit/>
          </a:bodyPr>
          <a:lstStyle/>
          <a:p>
            <a:r>
              <a:rPr lang="en-US" sz="2400" dirty="0">
                <a:latin typeface="+mj-lt"/>
              </a:rPr>
              <a:t>In general, the evaluation of the electrostatic energy of an extended system can be numerically tricky because of the long range nature of the Coulombic forces.</a:t>
            </a:r>
          </a:p>
        </p:txBody>
      </p:sp>
      <p:sp>
        <p:nvSpPr>
          <p:cNvPr id="8" name="TextBox 7">
            <a:extLst>
              <a:ext uri="{FF2B5EF4-FFF2-40B4-BE49-F238E27FC236}">
                <a16:creationId xmlns:a16="http://schemas.microsoft.com/office/drawing/2014/main" id="{E55F84D4-82A6-4ECB-B2A6-FE1701499E13}"/>
              </a:ext>
            </a:extLst>
          </p:cNvPr>
          <p:cNvSpPr txBox="1"/>
          <p:nvPr/>
        </p:nvSpPr>
        <p:spPr>
          <a:xfrm>
            <a:off x="131901" y="1308090"/>
            <a:ext cx="3692338" cy="1200329"/>
          </a:xfrm>
          <a:prstGeom prst="rect">
            <a:avLst/>
          </a:prstGeom>
          <a:noFill/>
        </p:spPr>
        <p:txBody>
          <a:bodyPr wrap="square" rtlCol="0">
            <a:spAutoFit/>
          </a:bodyPr>
          <a:lstStyle/>
          <a:p>
            <a:r>
              <a:rPr lang="en-US" sz="2400" dirty="0">
                <a:latin typeface="+mj-lt"/>
              </a:rPr>
              <a:t>Now consider the electrostatic energy of a periodic crystal of </a:t>
            </a:r>
            <a:r>
              <a:rPr lang="en-US" sz="2400" dirty="0" err="1">
                <a:latin typeface="+mj-lt"/>
              </a:rPr>
              <a:t>CsCl</a:t>
            </a:r>
            <a:endParaRPr lang="en-US" sz="2400" dirty="0">
              <a:latin typeface="+mj-lt"/>
            </a:endParaRPr>
          </a:p>
        </p:txBody>
      </p:sp>
      <p:pic>
        <p:nvPicPr>
          <p:cNvPr id="6" name="Picture 5">
            <a:extLst>
              <a:ext uri="{FF2B5EF4-FFF2-40B4-BE49-F238E27FC236}">
                <a16:creationId xmlns:a16="http://schemas.microsoft.com/office/drawing/2014/main" id="{627B8CA1-7438-6168-102D-6434F6D31333}"/>
              </a:ext>
            </a:extLst>
          </p:cNvPr>
          <p:cNvPicPr>
            <a:picLocks noChangeAspect="1"/>
          </p:cNvPicPr>
          <p:nvPr/>
        </p:nvPicPr>
        <p:blipFill>
          <a:blip r:embed="rId3"/>
          <a:stretch>
            <a:fillRect/>
          </a:stretch>
        </p:blipFill>
        <p:spPr>
          <a:xfrm>
            <a:off x="-90014" y="2793967"/>
            <a:ext cx="4635738" cy="3568883"/>
          </a:xfrm>
          <a:prstGeom prst="rect">
            <a:avLst/>
          </a:prstGeom>
        </p:spPr>
      </p:pic>
      <p:sp>
        <p:nvSpPr>
          <p:cNvPr id="7" name="TextBox 6">
            <a:extLst>
              <a:ext uri="{FF2B5EF4-FFF2-40B4-BE49-F238E27FC236}">
                <a16:creationId xmlns:a16="http://schemas.microsoft.com/office/drawing/2014/main" id="{FFB41569-1953-DB95-FE1D-56DA0447F539}"/>
              </a:ext>
            </a:extLst>
          </p:cNvPr>
          <p:cNvSpPr txBox="1"/>
          <p:nvPr/>
        </p:nvSpPr>
        <p:spPr>
          <a:xfrm>
            <a:off x="2819400" y="4108860"/>
            <a:ext cx="609600" cy="461665"/>
          </a:xfrm>
          <a:prstGeom prst="rect">
            <a:avLst/>
          </a:prstGeom>
          <a:noFill/>
        </p:spPr>
        <p:txBody>
          <a:bodyPr wrap="square" rtlCol="0">
            <a:spAutoFit/>
          </a:bodyPr>
          <a:lstStyle/>
          <a:p>
            <a:r>
              <a:rPr lang="en-US" sz="2400" b="1" dirty="0">
                <a:solidFill>
                  <a:srgbClr val="FF0000"/>
                </a:solidFill>
                <a:latin typeface="+mj-lt"/>
              </a:rPr>
              <a:t>Cs</a:t>
            </a:r>
          </a:p>
        </p:txBody>
      </p:sp>
      <p:sp>
        <p:nvSpPr>
          <p:cNvPr id="11" name="TextBox 10">
            <a:extLst>
              <a:ext uri="{FF2B5EF4-FFF2-40B4-BE49-F238E27FC236}">
                <a16:creationId xmlns:a16="http://schemas.microsoft.com/office/drawing/2014/main" id="{139E3143-67B2-C595-083A-BAF18B52D76E}"/>
              </a:ext>
            </a:extLst>
          </p:cNvPr>
          <p:cNvSpPr txBox="1"/>
          <p:nvPr/>
        </p:nvSpPr>
        <p:spPr>
          <a:xfrm>
            <a:off x="2667000" y="2895600"/>
            <a:ext cx="609600" cy="461665"/>
          </a:xfrm>
          <a:prstGeom prst="rect">
            <a:avLst/>
          </a:prstGeom>
          <a:noFill/>
        </p:spPr>
        <p:txBody>
          <a:bodyPr wrap="square" rtlCol="0">
            <a:spAutoFit/>
          </a:bodyPr>
          <a:lstStyle/>
          <a:p>
            <a:r>
              <a:rPr lang="en-US" sz="2400" b="1" dirty="0">
                <a:solidFill>
                  <a:srgbClr val="00B050"/>
                </a:solidFill>
                <a:latin typeface="+mj-lt"/>
              </a:rPr>
              <a:t>Cl</a:t>
            </a:r>
          </a:p>
        </p:txBody>
      </p:sp>
      <p:pic>
        <p:nvPicPr>
          <p:cNvPr id="12" name="Picture 11">
            <a:extLst>
              <a:ext uri="{FF2B5EF4-FFF2-40B4-BE49-F238E27FC236}">
                <a16:creationId xmlns:a16="http://schemas.microsoft.com/office/drawing/2014/main" id="{D7C54C83-BF2F-FB62-732D-A9A5092E894A}"/>
              </a:ext>
            </a:extLst>
          </p:cNvPr>
          <p:cNvPicPr>
            <a:picLocks noChangeAspect="1"/>
          </p:cNvPicPr>
          <p:nvPr/>
        </p:nvPicPr>
        <p:blipFill>
          <a:blip r:embed="rId4"/>
          <a:stretch>
            <a:fillRect/>
          </a:stretch>
        </p:blipFill>
        <p:spPr>
          <a:xfrm>
            <a:off x="4927712" y="1911209"/>
            <a:ext cx="4216288" cy="4166094"/>
          </a:xfrm>
          <a:prstGeom prst="rect">
            <a:avLst/>
          </a:prstGeom>
        </p:spPr>
      </p:pic>
      <p:sp>
        <p:nvSpPr>
          <p:cNvPr id="13" name="TextBox 12">
            <a:extLst>
              <a:ext uri="{FF2B5EF4-FFF2-40B4-BE49-F238E27FC236}">
                <a16:creationId xmlns:a16="http://schemas.microsoft.com/office/drawing/2014/main" id="{5DD3D898-D20B-1869-B694-DBDE28542FEA}"/>
              </a:ext>
            </a:extLst>
          </p:cNvPr>
          <p:cNvSpPr txBox="1"/>
          <p:nvPr/>
        </p:nvSpPr>
        <p:spPr>
          <a:xfrm>
            <a:off x="2227855" y="5869652"/>
            <a:ext cx="1726324" cy="461665"/>
          </a:xfrm>
          <a:prstGeom prst="rect">
            <a:avLst/>
          </a:prstGeom>
          <a:noFill/>
        </p:spPr>
        <p:txBody>
          <a:bodyPr wrap="square" rtlCol="0">
            <a:spAutoFit/>
          </a:bodyPr>
          <a:lstStyle/>
          <a:p>
            <a:r>
              <a:rPr lang="en-US" sz="2400" dirty="0">
                <a:latin typeface="+mj-lt"/>
              </a:rPr>
              <a:t>Single cell</a:t>
            </a:r>
          </a:p>
        </p:txBody>
      </p:sp>
      <p:sp>
        <p:nvSpPr>
          <p:cNvPr id="14" name="TextBox 13">
            <a:extLst>
              <a:ext uri="{FF2B5EF4-FFF2-40B4-BE49-F238E27FC236}">
                <a16:creationId xmlns:a16="http://schemas.microsoft.com/office/drawing/2014/main" id="{1011CAC1-84CE-9E21-43FF-CFDC9A3F838D}"/>
              </a:ext>
            </a:extLst>
          </p:cNvPr>
          <p:cNvSpPr txBox="1"/>
          <p:nvPr/>
        </p:nvSpPr>
        <p:spPr>
          <a:xfrm>
            <a:off x="5893676" y="6019800"/>
            <a:ext cx="2259724" cy="461665"/>
          </a:xfrm>
          <a:prstGeom prst="rect">
            <a:avLst/>
          </a:prstGeom>
          <a:noFill/>
        </p:spPr>
        <p:txBody>
          <a:bodyPr wrap="square" rtlCol="0">
            <a:spAutoFit/>
          </a:bodyPr>
          <a:lstStyle/>
          <a:p>
            <a:r>
              <a:rPr lang="en-US" sz="2400" dirty="0">
                <a:latin typeface="+mj-lt"/>
              </a:rPr>
              <a:t>Multiple cells</a:t>
            </a:r>
          </a:p>
        </p:txBody>
      </p:sp>
    </p:spTree>
    <p:extLst>
      <p:ext uri="{BB962C8B-B14F-4D97-AF65-F5344CB8AC3E}">
        <p14:creationId xmlns:p14="http://schemas.microsoft.com/office/powerpoint/2010/main" val="1126941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1D4B6E-2A32-48E9-B2A3-06A5969345B7}"/>
              </a:ext>
            </a:extLst>
          </p:cNvPr>
          <p:cNvSpPr>
            <a:spLocks noGrp="1"/>
          </p:cNvSpPr>
          <p:nvPr>
            <p:ph type="dt" sz="half" idx="10"/>
          </p:nvPr>
        </p:nvSpPr>
        <p:spPr/>
        <p:txBody>
          <a:bodyPr/>
          <a:lstStyle/>
          <a:p>
            <a:r>
              <a:rPr lang="en-US"/>
              <a:t>1/11/2023</a:t>
            </a:r>
            <a:endParaRPr lang="en-US" dirty="0"/>
          </a:p>
        </p:txBody>
      </p:sp>
      <p:sp>
        <p:nvSpPr>
          <p:cNvPr id="3" name="Footer Placeholder 2">
            <a:extLst>
              <a:ext uri="{FF2B5EF4-FFF2-40B4-BE49-F238E27FC236}">
                <a16:creationId xmlns:a16="http://schemas.microsoft.com/office/drawing/2014/main" id="{5F3FEFDD-9EE7-4A84-9116-66EA79A09D16}"/>
              </a:ext>
            </a:extLst>
          </p:cNvPr>
          <p:cNvSpPr>
            <a:spLocks noGrp="1"/>
          </p:cNvSpPr>
          <p:nvPr>
            <p:ph type="ftr" sz="quarter" idx="11"/>
          </p:nvPr>
        </p:nvSpPr>
        <p:spPr/>
        <p:txBody>
          <a:bodyPr/>
          <a:lstStyle/>
          <a:p>
            <a:r>
              <a:rPr lang="en-US"/>
              <a:t>PHY 712  Spring 2023 -- Lecture 2</a:t>
            </a:r>
            <a:endParaRPr lang="en-US" dirty="0"/>
          </a:p>
        </p:txBody>
      </p:sp>
      <p:sp>
        <p:nvSpPr>
          <p:cNvPr id="4" name="Slide Number Placeholder 3">
            <a:extLst>
              <a:ext uri="{FF2B5EF4-FFF2-40B4-BE49-F238E27FC236}">
                <a16:creationId xmlns:a16="http://schemas.microsoft.com/office/drawing/2014/main" id="{C9F765A0-FC94-46CC-8325-08949D7A0474}"/>
              </a:ext>
            </a:extLst>
          </p:cNvPr>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a:extLst>
              <a:ext uri="{FF2B5EF4-FFF2-40B4-BE49-F238E27FC236}">
                <a16:creationId xmlns:a16="http://schemas.microsoft.com/office/drawing/2014/main" id="{C46C6C3D-E45D-4F13-A9F4-7ECFCF8D7FE9}"/>
              </a:ext>
            </a:extLst>
          </p:cNvPr>
          <p:cNvSpPr txBox="1"/>
          <p:nvPr/>
        </p:nvSpPr>
        <p:spPr>
          <a:xfrm>
            <a:off x="304800" y="304800"/>
            <a:ext cx="7924800" cy="1200329"/>
          </a:xfrm>
          <a:prstGeom prst="rect">
            <a:avLst/>
          </a:prstGeom>
          <a:noFill/>
        </p:spPr>
        <p:txBody>
          <a:bodyPr wrap="square" rtlCol="0">
            <a:spAutoFit/>
          </a:bodyPr>
          <a:lstStyle/>
          <a:p>
            <a:r>
              <a:rPr lang="en-US" sz="2400" dirty="0">
                <a:latin typeface="+mj-lt"/>
              </a:rPr>
              <a:t>In general, the evaluation of the electrostatic energy of an extended system can be numerically tricky because of the long range nature of the Coulombic forces.</a:t>
            </a:r>
          </a:p>
        </p:txBody>
      </p:sp>
      <p:sp>
        <p:nvSpPr>
          <p:cNvPr id="6" name="TextBox 5">
            <a:extLst>
              <a:ext uri="{FF2B5EF4-FFF2-40B4-BE49-F238E27FC236}">
                <a16:creationId xmlns:a16="http://schemas.microsoft.com/office/drawing/2014/main" id="{9A8DDED6-27F1-498F-8DA1-58BAA515EE51}"/>
              </a:ext>
            </a:extLst>
          </p:cNvPr>
          <p:cNvSpPr txBox="1"/>
          <p:nvPr/>
        </p:nvSpPr>
        <p:spPr>
          <a:xfrm>
            <a:off x="304800" y="1600200"/>
            <a:ext cx="8534400" cy="830997"/>
          </a:xfrm>
          <a:prstGeom prst="rect">
            <a:avLst/>
          </a:prstGeom>
          <a:noFill/>
        </p:spPr>
        <p:txBody>
          <a:bodyPr wrap="square" rtlCol="0">
            <a:spAutoFit/>
          </a:bodyPr>
          <a:lstStyle/>
          <a:p>
            <a:r>
              <a:rPr lang="en-US" sz="2400" dirty="0">
                <a:latin typeface="+mj-lt"/>
              </a:rPr>
              <a:t>However, thanks to very clever mathematicians, it is possible to perform this sort of calculation for periodic systems.</a:t>
            </a:r>
          </a:p>
        </p:txBody>
      </p:sp>
      <p:pic>
        <p:nvPicPr>
          <p:cNvPr id="10" name="Picture 9">
            <a:extLst>
              <a:ext uri="{FF2B5EF4-FFF2-40B4-BE49-F238E27FC236}">
                <a16:creationId xmlns:a16="http://schemas.microsoft.com/office/drawing/2014/main" id="{4F9D2567-E4A9-402E-A89A-1301DDEA722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7220" b="32222"/>
          <a:stretch/>
        </p:blipFill>
        <p:spPr>
          <a:xfrm>
            <a:off x="5027737" y="2650488"/>
            <a:ext cx="3774292" cy="3538610"/>
          </a:xfrm>
          <a:prstGeom prst="rect">
            <a:avLst/>
          </a:prstGeom>
        </p:spPr>
      </p:pic>
      <p:sp>
        <p:nvSpPr>
          <p:cNvPr id="11" name="TextBox 10">
            <a:extLst>
              <a:ext uri="{FF2B5EF4-FFF2-40B4-BE49-F238E27FC236}">
                <a16:creationId xmlns:a16="http://schemas.microsoft.com/office/drawing/2014/main" id="{73C5528F-1FEF-4CED-9E75-53882D2D7983}"/>
              </a:ext>
            </a:extLst>
          </p:cNvPr>
          <p:cNvSpPr txBox="1"/>
          <p:nvPr/>
        </p:nvSpPr>
        <p:spPr>
          <a:xfrm>
            <a:off x="323386" y="3511381"/>
            <a:ext cx="4495800" cy="461665"/>
          </a:xfrm>
          <a:prstGeom prst="rect">
            <a:avLst/>
          </a:prstGeom>
          <a:noFill/>
        </p:spPr>
        <p:txBody>
          <a:bodyPr wrap="square" rtlCol="0">
            <a:spAutoFit/>
          </a:bodyPr>
          <a:lstStyle/>
          <a:p>
            <a:r>
              <a:rPr lang="en-US" sz="2400" dirty="0">
                <a:hlinkClick r:id="rId4"/>
              </a:rPr>
              <a:t>Ewald, Paul Peter, 1888-1985</a:t>
            </a:r>
            <a:endParaRPr lang="en-US" sz="2400" dirty="0">
              <a:latin typeface="+mj-lt"/>
            </a:endParaRPr>
          </a:p>
        </p:txBody>
      </p:sp>
      <p:sp>
        <p:nvSpPr>
          <p:cNvPr id="12" name="TextBox 11">
            <a:extLst>
              <a:ext uri="{FF2B5EF4-FFF2-40B4-BE49-F238E27FC236}">
                <a16:creationId xmlns:a16="http://schemas.microsoft.com/office/drawing/2014/main" id="{55FE0A29-9982-44DB-A8AF-5D26A80ED48C}"/>
              </a:ext>
            </a:extLst>
          </p:cNvPr>
          <p:cNvSpPr txBox="1"/>
          <p:nvPr/>
        </p:nvSpPr>
        <p:spPr>
          <a:xfrm>
            <a:off x="304800" y="4267200"/>
            <a:ext cx="4572000" cy="830997"/>
          </a:xfrm>
          <a:prstGeom prst="rect">
            <a:avLst/>
          </a:prstGeom>
          <a:noFill/>
        </p:spPr>
        <p:txBody>
          <a:bodyPr wrap="square" rtlCol="0">
            <a:spAutoFit/>
          </a:bodyPr>
          <a:lstStyle/>
          <a:p>
            <a:r>
              <a:rPr lang="en-US" sz="2400" dirty="0">
                <a:latin typeface="+mj-lt"/>
              </a:rPr>
              <a:t>American crystallographer, emigrated from Germany</a:t>
            </a:r>
          </a:p>
        </p:txBody>
      </p:sp>
    </p:spTree>
    <p:extLst>
      <p:ext uri="{BB962C8B-B14F-4D97-AF65-F5344CB8AC3E}">
        <p14:creationId xmlns:p14="http://schemas.microsoft.com/office/powerpoint/2010/main" val="1998932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5660FD-68FF-B7AA-3D59-9C24E2505A78}"/>
              </a:ext>
            </a:extLst>
          </p:cNvPr>
          <p:cNvSpPr>
            <a:spLocks noGrp="1"/>
          </p:cNvSpPr>
          <p:nvPr>
            <p:ph type="dt" sz="half" idx="10"/>
          </p:nvPr>
        </p:nvSpPr>
        <p:spPr/>
        <p:txBody>
          <a:bodyPr/>
          <a:lstStyle/>
          <a:p>
            <a:r>
              <a:rPr lang="en-US"/>
              <a:t>1/11/2023</a:t>
            </a:r>
            <a:endParaRPr lang="en-US" dirty="0"/>
          </a:p>
        </p:txBody>
      </p:sp>
      <p:sp>
        <p:nvSpPr>
          <p:cNvPr id="3" name="Footer Placeholder 2">
            <a:extLst>
              <a:ext uri="{FF2B5EF4-FFF2-40B4-BE49-F238E27FC236}">
                <a16:creationId xmlns:a16="http://schemas.microsoft.com/office/drawing/2014/main" id="{CC67E349-EB2F-4683-3343-FFED26654F30}"/>
              </a:ext>
            </a:extLst>
          </p:cNvPr>
          <p:cNvSpPr>
            <a:spLocks noGrp="1"/>
          </p:cNvSpPr>
          <p:nvPr>
            <p:ph type="ftr" sz="quarter" idx="11"/>
          </p:nvPr>
        </p:nvSpPr>
        <p:spPr/>
        <p:txBody>
          <a:bodyPr/>
          <a:lstStyle/>
          <a:p>
            <a:r>
              <a:rPr lang="en-US"/>
              <a:t>PHY 712  Spring 2023 -- Lecture 2</a:t>
            </a:r>
            <a:endParaRPr lang="en-US" dirty="0"/>
          </a:p>
        </p:txBody>
      </p:sp>
      <p:sp>
        <p:nvSpPr>
          <p:cNvPr id="4" name="Slide Number Placeholder 3">
            <a:extLst>
              <a:ext uri="{FF2B5EF4-FFF2-40B4-BE49-F238E27FC236}">
                <a16:creationId xmlns:a16="http://schemas.microsoft.com/office/drawing/2014/main" id="{07E046FB-CBEB-2D56-1671-081E1B404C01}"/>
              </a:ext>
            </a:extLst>
          </p:cNvPr>
          <p:cNvSpPr>
            <a:spLocks noGrp="1"/>
          </p:cNvSpPr>
          <p:nvPr>
            <p:ph type="sldNum" sz="quarter" idx="12"/>
          </p:nvPr>
        </p:nvSpPr>
        <p:spPr/>
        <p:txBody>
          <a:bodyPr/>
          <a:lstStyle/>
          <a:p>
            <a:fld id="{CE368B07-CEBF-4C80-90AF-53B34FA04CF3}" type="slidenum">
              <a:rPr lang="en-US" smtClean="0"/>
              <a:t>13</a:t>
            </a:fld>
            <a:endParaRPr lang="en-US" dirty="0"/>
          </a:p>
        </p:txBody>
      </p:sp>
      <p:pic>
        <p:nvPicPr>
          <p:cNvPr id="5" name="Picture 4">
            <a:extLst>
              <a:ext uri="{FF2B5EF4-FFF2-40B4-BE49-F238E27FC236}">
                <a16:creationId xmlns:a16="http://schemas.microsoft.com/office/drawing/2014/main" id="{BA783D04-3554-39B6-AFCD-D510EAFB996F}"/>
              </a:ext>
            </a:extLst>
          </p:cNvPr>
          <p:cNvPicPr>
            <a:picLocks noChangeAspect="1"/>
          </p:cNvPicPr>
          <p:nvPr/>
        </p:nvPicPr>
        <p:blipFill>
          <a:blip r:embed="rId2"/>
          <a:stretch>
            <a:fillRect/>
          </a:stretch>
        </p:blipFill>
        <p:spPr>
          <a:xfrm>
            <a:off x="0" y="3607990"/>
            <a:ext cx="9123782" cy="856119"/>
          </a:xfrm>
          <a:prstGeom prst="rect">
            <a:avLst/>
          </a:prstGeom>
        </p:spPr>
      </p:pic>
      <p:sp>
        <p:nvSpPr>
          <p:cNvPr id="6" name="TextBox 5">
            <a:extLst>
              <a:ext uri="{FF2B5EF4-FFF2-40B4-BE49-F238E27FC236}">
                <a16:creationId xmlns:a16="http://schemas.microsoft.com/office/drawing/2014/main" id="{0340E3D1-6302-91FC-4812-BD8189E70ECD}"/>
              </a:ext>
            </a:extLst>
          </p:cNvPr>
          <p:cNvSpPr txBox="1"/>
          <p:nvPr/>
        </p:nvSpPr>
        <p:spPr>
          <a:xfrm>
            <a:off x="5255" y="381000"/>
            <a:ext cx="8534400" cy="3046988"/>
          </a:xfrm>
          <a:prstGeom prst="rect">
            <a:avLst/>
          </a:prstGeom>
          <a:noFill/>
        </p:spPr>
        <p:txBody>
          <a:bodyPr wrap="square" rtlCol="0">
            <a:spAutoFit/>
          </a:bodyPr>
          <a:lstStyle/>
          <a:p>
            <a:r>
              <a:rPr lang="en-US" sz="2400" dirty="0">
                <a:latin typeface="+mj-lt"/>
              </a:rPr>
              <a:t>The direct summation of the electrostatic terms of an infinite ionic system diverges, however using Ewald’s ideas the single divergent summation can be represented by two converging summations (plus a few corrections).</a:t>
            </a:r>
          </a:p>
          <a:p>
            <a:endParaRPr lang="en-US" sz="2400" dirty="0">
              <a:latin typeface="+mj-lt"/>
            </a:endParaRPr>
          </a:p>
          <a:p>
            <a:r>
              <a:rPr lang="en-US" sz="2400" dirty="0">
                <a:latin typeface="+mj-lt"/>
              </a:rPr>
              <a:t>The formula that we will derive and use for a lattice with periodic real space translations T and reciprocal space translations G is:</a:t>
            </a:r>
          </a:p>
        </p:txBody>
      </p:sp>
    </p:spTree>
    <p:extLst>
      <p:ext uri="{BB962C8B-B14F-4D97-AF65-F5344CB8AC3E}">
        <p14:creationId xmlns:p14="http://schemas.microsoft.com/office/powerpoint/2010/main" val="547463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4086A5-F6FE-4259-9A4E-9B5DF7BE36C6}"/>
              </a:ext>
            </a:extLst>
          </p:cNvPr>
          <p:cNvSpPr>
            <a:spLocks noGrp="1"/>
          </p:cNvSpPr>
          <p:nvPr>
            <p:ph type="dt" sz="half" idx="10"/>
          </p:nvPr>
        </p:nvSpPr>
        <p:spPr/>
        <p:txBody>
          <a:bodyPr/>
          <a:lstStyle/>
          <a:p>
            <a:r>
              <a:rPr lang="en-US"/>
              <a:t>1/11/2023</a:t>
            </a:r>
            <a:endParaRPr lang="en-US" dirty="0"/>
          </a:p>
        </p:txBody>
      </p:sp>
      <p:sp>
        <p:nvSpPr>
          <p:cNvPr id="3" name="Footer Placeholder 2">
            <a:extLst>
              <a:ext uri="{FF2B5EF4-FFF2-40B4-BE49-F238E27FC236}">
                <a16:creationId xmlns:a16="http://schemas.microsoft.com/office/drawing/2014/main" id="{71645F8D-C5AE-4868-9FE6-711803E8C2EB}"/>
              </a:ext>
            </a:extLst>
          </p:cNvPr>
          <p:cNvSpPr>
            <a:spLocks noGrp="1"/>
          </p:cNvSpPr>
          <p:nvPr>
            <p:ph type="ftr" sz="quarter" idx="11"/>
          </p:nvPr>
        </p:nvSpPr>
        <p:spPr/>
        <p:txBody>
          <a:bodyPr/>
          <a:lstStyle/>
          <a:p>
            <a:r>
              <a:rPr lang="en-US"/>
              <a:t>PHY 712  Spring 2023 -- Lecture 2</a:t>
            </a:r>
            <a:endParaRPr lang="en-US" dirty="0"/>
          </a:p>
        </p:txBody>
      </p:sp>
      <p:sp>
        <p:nvSpPr>
          <p:cNvPr id="4" name="Slide Number Placeholder 3">
            <a:extLst>
              <a:ext uri="{FF2B5EF4-FFF2-40B4-BE49-F238E27FC236}">
                <a16:creationId xmlns:a16="http://schemas.microsoft.com/office/drawing/2014/main" id="{8F1F62F2-304F-4EBA-AEA1-95D406ED2915}"/>
              </a:ext>
            </a:extLst>
          </p:cNvPr>
          <p:cNvSpPr>
            <a:spLocks noGrp="1"/>
          </p:cNvSpPr>
          <p:nvPr>
            <p:ph type="sldNum" sz="quarter" idx="12"/>
          </p:nvPr>
        </p:nvSpPr>
        <p:spPr/>
        <p:txBody>
          <a:bodyPr/>
          <a:lstStyle/>
          <a:p>
            <a:fld id="{CE368B07-CEBF-4C80-90AF-53B34FA04CF3}" type="slidenum">
              <a:rPr lang="en-US" smtClean="0"/>
              <a:t>2</a:t>
            </a:fld>
            <a:endParaRPr lang="en-US" dirty="0"/>
          </a:p>
        </p:txBody>
      </p:sp>
      <p:sp>
        <p:nvSpPr>
          <p:cNvPr id="7" name="TextBox 6">
            <a:extLst>
              <a:ext uri="{FF2B5EF4-FFF2-40B4-BE49-F238E27FC236}">
                <a16:creationId xmlns:a16="http://schemas.microsoft.com/office/drawing/2014/main" id="{DFED65FB-E938-A4BA-0916-1B573367685F}"/>
              </a:ext>
            </a:extLst>
          </p:cNvPr>
          <p:cNvSpPr txBox="1"/>
          <p:nvPr/>
        </p:nvSpPr>
        <p:spPr>
          <a:xfrm>
            <a:off x="876300" y="685800"/>
            <a:ext cx="7391400" cy="5539978"/>
          </a:xfrm>
          <a:prstGeom prst="rect">
            <a:avLst/>
          </a:prstGeom>
          <a:noFill/>
        </p:spPr>
        <p:txBody>
          <a:bodyPr wrap="square" rtlCol="0">
            <a:spAutoFit/>
          </a:bodyPr>
          <a:lstStyle/>
          <a:p>
            <a:pPr algn="ctr"/>
            <a:r>
              <a:rPr lang="en-US" sz="2400" dirty="0">
                <a:latin typeface="+mj-lt"/>
              </a:rPr>
              <a:t>Physics Colloquium</a:t>
            </a:r>
          </a:p>
          <a:p>
            <a:pPr algn="ctr"/>
            <a:r>
              <a:rPr lang="en-US" sz="2400" dirty="0">
                <a:latin typeface="+mj-lt"/>
              </a:rPr>
              <a:t>Thursday, January 12, 2023</a:t>
            </a:r>
          </a:p>
          <a:p>
            <a:pPr algn="ctr"/>
            <a:r>
              <a:rPr lang="en-US" sz="2400" dirty="0">
                <a:latin typeface="+mj-lt"/>
              </a:rPr>
              <a:t>4 PM in Olin 101</a:t>
            </a:r>
          </a:p>
          <a:p>
            <a:pPr algn="ctr"/>
            <a:endParaRPr lang="en-US" sz="2400" dirty="0">
              <a:latin typeface="+mj-lt"/>
            </a:endParaRPr>
          </a:p>
          <a:p>
            <a:pPr algn="ctr"/>
            <a:endParaRPr lang="en-US" sz="2400" dirty="0">
              <a:latin typeface="+mj-lt"/>
            </a:endParaRPr>
          </a:p>
          <a:p>
            <a:pPr algn="ctr"/>
            <a:r>
              <a:rPr lang="en-US" sz="2400" dirty="0"/>
              <a:t>Professor John </a:t>
            </a:r>
            <a:r>
              <a:rPr lang="en-US" sz="2400" dirty="0" err="1"/>
              <a:t>Weisel</a:t>
            </a:r>
            <a:r>
              <a:rPr lang="en-US" sz="2400" dirty="0"/>
              <a:t>, </a:t>
            </a:r>
          </a:p>
          <a:p>
            <a:pPr algn="ctr"/>
            <a:r>
              <a:rPr lang="en-US" sz="2400" dirty="0"/>
              <a:t>U. Pennsylvania,</a:t>
            </a:r>
          </a:p>
          <a:p>
            <a:pPr algn="ctr"/>
            <a:r>
              <a:rPr lang="en-US" sz="2400" dirty="0"/>
              <a:t> Perelman School of Medicine </a:t>
            </a:r>
          </a:p>
          <a:p>
            <a:pPr algn="ctr"/>
            <a:endParaRPr lang="en-US" sz="2400" dirty="0"/>
          </a:p>
          <a:p>
            <a:pPr algn="ctr"/>
            <a:r>
              <a:rPr lang="en-US" sz="2400" dirty="0"/>
              <a:t>“Blood clot contraction: Mechanisms, pathophysiology, and disease” </a:t>
            </a:r>
          </a:p>
          <a:p>
            <a:pPr algn="ctr"/>
            <a:endParaRPr lang="en-US" sz="2400" dirty="0"/>
          </a:p>
          <a:p>
            <a:pPr algn="ctr"/>
            <a:r>
              <a:rPr lang="en-US" sz="2400" dirty="0"/>
              <a:t>(hosts: M. </a:t>
            </a:r>
            <a:r>
              <a:rPr lang="en-US" sz="2400" dirty="0" err="1"/>
              <a:t>Guthold</a:t>
            </a:r>
            <a:r>
              <a:rPr lang="en-US" sz="2400" dirty="0"/>
              <a:t> and S. Baker)</a:t>
            </a:r>
          </a:p>
          <a:p>
            <a:pPr algn="ctr"/>
            <a:endParaRPr lang="en-US" sz="2400" dirty="0"/>
          </a:p>
          <a:p>
            <a:r>
              <a:rPr lang="en-US" dirty="0">
                <a:latin typeface="+mj-lt"/>
                <a:hlinkClick r:id="rId3"/>
              </a:rPr>
              <a:t>https://physics.wfu.edu/wfu-phy-news/colloquium/seminar-2023-spring/</a:t>
            </a:r>
            <a:endParaRPr lang="en-US" dirty="0">
              <a:latin typeface="+mj-lt"/>
            </a:endParaRPr>
          </a:p>
        </p:txBody>
      </p:sp>
    </p:spTree>
    <p:extLst>
      <p:ext uri="{BB962C8B-B14F-4D97-AF65-F5344CB8AC3E}">
        <p14:creationId xmlns:p14="http://schemas.microsoft.com/office/powerpoint/2010/main" val="2625414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CBF8D85-5FEB-487E-8D59-C19D78F1915F}"/>
              </a:ext>
            </a:extLst>
          </p:cNvPr>
          <p:cNvPicPr>
            <a:picLocks noChangeAspect="1"/>
          </p:cNvPicPr>
          <p:nvPr/>
        </p:nvPicPr>
        <p:blipFill>
          <a:blip r:embed="rId3"/>
          <a:stretch>
            <a:fillRect/>
          </a:stretch>
        </p:blipFill>
        <p:spPr>
          <a:xfrm>
            <a:off x="-38100" y="243763"/>
            <a:ext cx="9144000" cy="4567723"/>
          </a:xfrm>
          <a:prstGeom prst="rect">
            <a:avLst/>
          </a:prstGeom>
        </p:spPr>
      </p:pic>
      <p:sp>
        <p:nvSpPr>
          <p:cNvPr id="2" name="Date Placeholder 1"/>
          <p:cNvSpPr>
            <a:spLocks noGrp="1"/>
          </p:cNvSpPr>
          <p:nvPr>
            <p:ph type="dt" sz="half" idx="10"/>
          </p:nvPr>
        </p:nvSpPr>
        <p:spPr/>
        <p:txBody>
          <a:bodyPr/>
          <a:lstStyle/>
          <a:p>
            <a:r>
              <a:rPr lang="en-US"/>
              <a:t>1/11/2023</a:t>
            </a:r>
            <a:endParaRPr lang="en-US" dirty="0"/>
          </a:p>
        </p:txBody>
      </p:sp>
      <p:sp>
        <p:nvSpPr>
          <p:cNvPr id="3" name="Footer Placeholder 2"/>
          <p:cNvSpPr>
            <a:spLocks noGrp="1"/>
          </p:cNvSpPr>
          <p:nvPr>
            <p:ph type="ftr" sz="quarter" idx="11"/>
          </p:nvPr>
        </p:nvSpPr>
        <p:spPr/>
        <p:txBody>
          <a:bodyPr/>
          <a:lstStyle/>
          <a:p>
            <a:r>
              <a:rPr lang="en-US"/>
              <a:t>PHY 712  Spring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7" name="Rectangle 6"/>
          <p:cNvSpPr/>
          <p:nvPr/>
        </p:nvSpPr>
        <p:spPr>
          <a:xfrm>
            <a:off x="228600" y="3886200"/>
            <a:ext cx="8610600" cy="228600"/>
          </a:xfrm>
          <a:prstGeom prst="rect">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F59BF5D-09AC-4C97-9EE6-1CF25D919275}"/>
              </a:ext>
            </a:extLst>
          </p:cNvPr>
          <p:cNvSpPr txBox="1"/>
          <p:nvPr/>
        </p:nvSpPr>
        <p:spPr>
          <a:xfrm>
            <a:off x="3394431" y="1165302"/>
            <a:ext cx="45719" cy="307777"/>
          </a:xfrm>
          <a:prstGeom prst="rect">
            <a:avLst/>
          </a:prstGeom>
          <a:solidFill>
            <a:schemeClr val="bg1"/>
          </a:solidFill>
        </p:spPr>
        <p:txBody>
          <a:bodyPr wrap="square" rtlCol="0">
            <a:spAutoFit/>
          </a:bodyPr>
          <a:lstStyle/>
          <a:p>
            <a:r>
              <a:rPr lang="en-US" sz="1400" b="1" dirty="0">
                <a:latin typeface="+mj-lt"/>
              </a:rPr>
              <a:t>3</a:t>
            </a:r>
          </a:p>
        </p:txBody>
      </p:sp>
    </p:spTree>
    <p:extLst>
      <p:ext uri="{BB962C8B-B14F-4D97-AF65-F5344CB8AC3E}">
        <p14:creationId xmlns:p14="http://schemas.microsoft.com/office/powerpoint/2010/main" val="395918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9BBB6B-3DCF-4E0C-B4E1-6F63F2F62FEA}"/>
              </a:ext>
            </a:extLst>
          </p:cNvPr>
          <p:cNvSpPr>
            <a:spLocks noGrp="1"/>
          </p:cNvSpPr>
          <p:nvPr>
            <p:ph type="dt" sz="half" idx="10"/>
          </p:nvPr>
        </p:nvSpPr>
        <p:spPr/>
        <p:txBody>
          <a:bodyPr/>
          <a:lstStyle/>
          <a:p>
            <a:r>
              <a:rPr lang="en-US"/>
              <a:t>1/11/2023</a:t>
            </a:r>
            <a:endParaRPr lang="en-US" dirty="0"/>
          </a:p>
        </p:txBody>
      </p:sp>
      <p:sp>
        <p:nvSpPr>
          <p:cNvPr id="3" name="Footer Placeholder 2">
            <a:extLst>
              <a:ext uri="{FF2B5EF4-FFF2-40B4-BE49-F238E27FC236}">
                <a16:creationId xmlns:a16="http://schemas.microsoft.com/office/drawing/2014/main" id="{B9C0FA46-C5F6-4E9D-AB7A-A4A65A25AC49}"/>
              </a:ext>
            </a:extLst>
          </p:cNvPr>
          <p:cNvSpPr>
            <a:spLocks noGrp="1"/>
          </p:cNvSpPr>
          <p:nvPr>
            <p:ph type="ftr" sz="quarter" idx="11"/>
          </p:nvPr>
        </p:nvSpPr>
        <p:spPr/>
        <p:txBody>
          <a:bodyPr/>
          <a:lstStyle/>
          <a:p>
            <a:r>
              <a:rPr lang="en-US"/>
              <a:t>PHY 712  Spring 2023 -- Lecture 2</a:t>
            </a:r>
            <a:endParaRPr lang="en-US" dirty="0"/>
          </a:p>
        </p:txBody>
      </p:sp>
      <p:sp>
        <p:nvSpPr>
          <p:cNvPr id="4" name="Slide Number Placeholder 3">
            <a:extLst>
              <a:ext uri="{FF2B5EF4-FFF2-40B4-BE49-F238E27FC236}">
                <a16:creationId xmlns:a16="http://schemas.microsoft.com/office/drawing/2014/main" id="{72117366-1B72-4E01-BE20-1BB657907E2C}"/>
              </a:ext>
            </a:extLst>
          </p:cNvPr>
          <p:cNvSpPr>
            <a:spLocks noGrp="1"/>
          </p:cNvSpPr>
          <p:nvPr>
            <p:ph type="sldNum" sz="quarter" idx="12"/>
          </p:nvPr>
        </p:nvSpPr>
        <p:spPr/>
        <p:txBody>
          <a:bodyPr/>
          <a:lstStyle/>
          <a:p>
            <a:fld id="{CE368B07-CEBF-4C80-90AF-53B34FA04CF3}" type="slidenum">
              <a:rPr lang="en-US" smtClean="0"/>
              <a:t>4</a:t>
            </a:fld>
            <a:endParaRPr lang="en-US" dirty="0"/>
          </a:p>
        </p:txBody>
      </p:sp>
      <p:pic>
        <p:nvPicPr>
          <p:cNvPr id="6" name="Picture 5">
            <a:extLst>
              <a:ext uri="{FF2B5EF4-FFF2-40B4-BE49-F238E27FC236}">
                <a16:creationId xmlns:a16="http://schemas.microsoft.com/office/drawing/2014/main" id="{15855D34-55FD-3DE4-E5B1-E5218CF00299}"/>
              </a:ext>
            </a:extLst>
          </p:cNvPr>
          <p:cNvPicPr>
            <a:picLocks noChangeAspect="1"/>
          </p:cNvPicPr>
          <p:nvPr/>
        </p:nvPicPr>
        <p:blipFill>
          <a:blip r:embed="rId3"/>
          <a:stretch>
            <a:fillRect/>
          </a:stretch>
        </p:blipFill>
        <p:spPr>
          <a:xfrm>
            <a:off x="0" y="609601"/>
            <a:ext cx="9144000" cy="4518560"/>
          </a:xfrm>
          <a:prstGeom prst="rect">
            <a:avLst/>
          </a:prstGeom>
        </p:spPr>
      </p:pic>
    </p:spTree>
    <p:extLst>
      <p:ext uri="{BB962C8B-B14F-4D97-AF65-F5344CB8AC3E}">
        <p14:creationId xmlns:p14="http://schemas.microsoft.com/office/powerpoint/2010/main" val="2652877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41573" y="1630257"/>
            <a:ext cx="3544627" cy="90224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1/11/2023</a:t>
            </a:r>
            <a:endParaRPr lang="en-US" dirty="0"/>
          </a:p>
        </p:txBody>
      </p:sp>
      <p:sp>
        <p:nvSpPr>
          <p:cNvPr id="3" name="Footer Placeholder 2"/>
          <p:cNvSpPr>
            <a:spLocks noGrp="1"/>
          </p:cNvSpPr>
          <p:nvPr>
            <p:ph type="ftr" sz="quarter" idx="11"/>
          </p:nvPr>
        </p:nvSpPr>
        <p:spPr/>
        <p:txBody>
          <a:bodyPr/>
          <a:lstStyle/>
          <a:p>
            <a:r>
              <a:rPr lang="en-US"/>
              <a:t>PHY 712  Spring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30242" y="90170"/>
            <a:ext cx="8991600" cy="461665"/>
          </a:xfrm>
          <a:prstGeom prst="rect">
            <a:avLst/>
          </a:prstGeom>
          <a:noFill/>
        </p:spPr>
        <p:txBody>
          <a:bodyPr wrap="square" rtlCol="0">
            <a:spAutoFit/>
          </a:bodyPr>
          <a:lstStyle/>
          <a:p>
            <a:r>
              <a:rPr lang="en-US" sz="2400" dirty="0">
                <a:latin typeface="+mj-lt"/>
              </a:rPr>
              <a:t>Calculation of the electrostatic energy of a system of charges --</a:t>
            </a:r>
          </a:p>
        </p:txBody>
      </p:sp>
      <p:graphicFrame>
        <p:nvGraphicFramePr>
          <p:cNvPr id="6" name="Object 5"/>
          <p:cNvGraphicFramePr>
            <a:graphicFrameLocks noChangeAspect="1"/>
          </p:cNvGraphicFramePr>
          <p:nvPr>
            <p:extLst>
              <p:ext uri="{D42A27DB-BD31-4B8C-83A1-F6EECF244321}">
                <p14:modId xmlns:p14="http://schemas.microsoft.com/office/powerpoint/2010/main" val="967300350"/>
              </p:ext>
            </p:extLst>
          </p:nvPr>
        </p:nvGraphicFramePr>
        <p:xfrm>
          <a:off x="439769" y="685800"/>
          <a:ext cx="8323231" cy="1951037"/>
        </p:xfrm>
        <a:graphic>
          <a:graphicData uri="http://schemas.openxmlformats.org/presentationml/2006/ole">
            <mc:AlternateContent xmlns:mc="http://schemas.openxmlformats.org/markup-compatibility/2006">
              <mc:Choice xmlns:v="urn:schemas-microsoft-com:vml" Requires="v">
                <p:oleObj name="Equation" r:id="rId3" imgW="5905440" imgH="1384200" progId="Equation.DSMT4">
                  <p:embed/>
                </p:oleObj>
              </mc:Choice>
              <mc:Fallback>
                <p:oleObj name="Equation" r:id="rId3" imgW="5905440" imgH="1384200" progId="Equation.DSMT4">
                  <p:embed/>
                  <p:pic>
                    <p:nvPicPr>
                      <p:cNvPr id="6" name="Object 5"/>
                      <p:cNvPicPr/>
                      <p:nvPr/>
                    </p:nvPicPr>
                    <p:blipFill>
                      <a:blip r:embed="rId4"/>
                      <a:stretch>
                        <a:fillRect/>
                      </a:stretch>
                    </p:blipFill>
                    <p:spPr>
                      <a:xfrm>
                        <a:off x="439769" y="685800"/>
                        <a:ext cx="8323231" cy="195103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017965364"/>
              </p:ext>
            </p:extLst>
          </p:nvPr>
        </p:nvGraphicFramePr>
        <p:xfrm>
          <a:off x="246077" y="2947193"/>
          <a:ext cx="8558213" cy="1511300"/>
        </p:xfrm>
        <a:graphic>
          <a:graphicData uri="http://schemas.openxmlformats.org/presentationml/2006/ole">
            <mc:AlternateContent xmlns:mc="http://schemas.openxmlformats.org/markup-compatibility/2006">
              <mc:Choice xmlns:v="urn:schemas-microsoft-com:vml" Requires="v">
                <p:oleObj name="Equation" r:id="rId5" imgW="5689440" imgH="1002960" progId="Equation.DSMT4">
                  <p:embed/>
                </p:oleObj>
              </mc:Choice>
              <mc:Fallback>
                <p:oleObj name="Equation" r:id="rId5" imgW="5689440" imgH="1002960" progId="Equation.DSMT4">
                  <p:embed/>
                  <p:pic>
                    <p:nvPicPr>
                      <p:cNvPr id="7" name="Object 6"/>
                      <p:cNvPicPr/>
                      <p:nvPr/>
                    </p:nvPicPr>
                    <p:blipFill>
                      <a:blip r:embed="rId6"/>
                      <a:stretch>
                        <a:fillRect/>
                      </a:stretch>
                    </p:blipFill>
                    <p:spPr>
                      <a:xfrm>
                        <a:off x="246077" y="2947193"/>
                        <a:ext cx="8558213" cy="1511300"/>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8F03F431-03A0-0288-D3F9-EE131321F83A}"/>
              </a:ext>
            </a:extLst>
          </p:cNvPr>
          <p:cNvGraphicFramePr>
            <a:graphicFrameLocks noChangeAspect="1"/>
          </p:cNvGraphicFramePr>
          <p:nvPr>
            <p:extLst>
              <p:ext uri="{D42A27DB-BD31-4B8C-83A1-F6EECF244321}">
                <p14:modId xmlns:p14="http://schemas.microsoft.com/office/powerpoint/2010/main" val="2357268280"/>
              </p:ext>
            </p:extLst>
          </p:nvPr>
        </p:nvGraphicFramePr>
        <p:xfrm>
          <a:off x="341573" y="4484769"/>
          <a:ext cx="7706133" cy="1782762"/>
        </p:xfrm>
        <a:graphic>
          <a:graphicData uri="http://schemas.openxmlformats.org/presentationml/2006/ole">
            <mc:AlternateContent xmlns:mc="http://schemas.openxmlformats.org/markup-compatibility/2006">
              <mc:Choice xmlns:v="urn:schemas-microsoft-com:vml" Requires="v">
                <p:oleObj name="Equation" r:id="rId7" imgW="5105160" imgH="1180800" progId="Equation.DSMT4">
                  <p:embed/>
                </p:oleObj>
              </mc:Choice>
              <mc:Fallback>
                <p:oleObj name="Equation" r:id="rId7" imgW="5105160" imgH="1180800" progId="Equation.DSMT4">
                  <p:embed/>
                  <p:pic>
                    <p:nvPicPr>
                      <p:cNvPr id="0" name=""/>
                      <p:cNvPicPr/>
                      <p:nvPr/>
                    </p:nvPicPr>
                    <p:blipFill>
                      <a:blip r:embed="rId8"/>
                      <a:stretch>
                        <a:fillRect/>
                      </a:stretch>
                    </p:blipFill>
                    <p:spPr>
                      <a:xfrm>
                        <a:off x="341573" y="4484769"/>
                        <a:ext cx="7706133" cy="1782762"/>
                      </a:xfrm>
                      <a:prstGeom prst="rect">
                        <a:avLst/>
                      </a:prstGeom>
                    </p:spPr>
                  </p:pic>
                </p:oleObj>
              </mc:Fallback>
            </mc:AlternateContent>
          </a:graphicData>
        </a:graphic>
      </p:graphicFrame>
    </p:spTree>
    <p:extLst>
      <p:ext uri="{BB962C8B-B14F-4D97-AF65-F5344CB8AC3E}">
        <p14:creationId xmlns:p14="http://schemas.microsoft.com/office/powerpoint/2010/main" val="1014020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2BEC20-4A54-476C-B357-DF76495048A0}"/>
              </a:ext>
            </a:extLst>
          </p:cNvPr>
          <p:cNvSpPr>
            <a:spLocks noGrp="1"/>
          </p:cNvSpPr>
          <p:nvPr>
            <p:ph type="dt" sz="half" idx="10"/>
          </p:nvPr>
        </p:nvSpPr>
        <p:spPr/>
        <p:txBody>
          <a:bodyPr/>
          <a:lstStyle/>
          <a:p>
            <a:r>
              <a:rPr lang="en-US"/>
              <a:t>1/11/2023</a:t>
            </a:r>
            <a:endParaRPr lang="en-US" dirty="0"/>
          </a:p>
        </p:txBody>
      </p:sp>
      <p:sp>
        <p:nvSpPr>
          <p:cNvPr id="3" name="Footer Placeholder 2">
            <a:extLst>
              <a:ext uri="{FF2B5EF4-FFF2-40B4-BE49-F238E27FC236}">
                <a16:creationId xmlns:a16="http://schemas.microsoft.com/office/drawing/2014/main" id="{B0F1A3F4-D46F-4CD2-ABD8-0F8D2E76BED8}"/>
              </a:ext>
            </a:extLst>
          </p:cNvPr>
          <p:cNvSpPr>
            <a:spLocks noGrp="1"/>
          </p:cNvSpPr>
          <p:nvPr>
            <p:ph type="ftr" sz="quarter" idx="11"/>
          </p:nvPr>
        </p:nvSpPr>
        <p:spPr/>
        <p:txBody>
          <a:bodyPr/>
          <a:lstStyle/>
          <a:p>
            <a:r>
              <a:rPr lang="en-US"/>
              <a:t>PHY 712  Spring 2023 -- Lecture 2</a:t>
            </a:r>
            <a:endParaRPr lang="en-US" dirty="0"/>
          </a:p>
        </p:txBody>
      </p:sp>
      <p:sp>
        <p:nvSpPr>
          <p:cNvPr id="4" name="Slide Number Placeholder 3">
            <a:extLst>
              <a:ext uri="{FF2B5EF4-FFF2-40B4-BE49-F238E27FC236}">
                <a16:creationId xmlns:a16="http://schemas.microsoft.com/office/drawing/2014/main" id="{93CAD964-66E8-493F-BB87-0E455C2B7900}"/>
              </a:ext>
            </a:extLst>
          </p:cNvPr>
          <p:cNvSpPr>
            <a:spLocks noGrp="1"/>
          </p:cNvSpPr>
          <p:nvPr>
            <p:ph type="sldNum" sz="quarter" idx="12"/>
          </p:nvPr>
        </p:nvSpPr>
        <p:spPr/>
        <p:txBody>
          <a:bodyPr/>
          <a:lstStyle/>
          <a:p>
            <a:fld id="{CE368B07-CEBF-4C80-90AF-53B34FA04CF3}" type="slidenum">
              <a:rPr lang="en-US" smtClean="0"/>
              <a:t>6</a:t>
            </a:fld>
            <a:endParaRPr lang="en-US" dirty="0"/>
          </a:p>
        </p:txBody>
      </p:sp>
      <p:sp>
        <p:nvSpPr>
          <p:cNvPr id="5" name="Oval 4">
            <a:extLst>
              <a:ext uri="{FF2B5EF4-FFF2-40B4-BE49-F238E27FC236}">
                <a16:creationId xmlns:a16="http://schemas.microsoft.com/office/drawing/2014/main" id="{B86106B7-DBD4-48DD-92F7-BF6A10F2AD47}"/>
              </a:ext>
            </a:extLst>
          </p:cNvPr>
          <p:cNvSpPr/>
          <p:nvPr/>
        </p:nvSpPr>
        <p:spPr>
          <a:xfrm>
            <a:off x="2259105" y="2223250"/>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C2A66F35-3546-42B7-AE95-BCE7F0DEE4D2}"/>
              </a:ext>
            </a:extLst>
          </p:cNvPr>
          <p:cNvCxnSpPr/>
          <p:nvPr/>
        </p:nvCxnSpPr>
        <p:spPr>
          <a:xfrm flipV="1">
            <a:off x="1878105" y="1750175"/>
            <a:ext cx="0" cy="131127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28057D9-8D8A-4D36-B000-7F0FDB5148FB}"/>
              </a:ext>
            </a:extLst>
          </p:cNvPr>
          <p:cNvCxnSpPr>
            <a:cxnSpLocks/>
          </p:cNvCxnSpPr>
          <p:nvPr/>
        </p:nvCxnSpPr>
        <p:spPr>
          <a:xfrm flipV="1">
            <a:off x="1840005" y="3061449"/>
            <a:ext cx="1143000" cy="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05D86860-896C-4433-BCD4-F1E28927DD36}"/>
              </a:ext>
            </a:extLst>
          </p:cNvPr>
          <p:cNvCxnSpPr>
            <a:cxnSpLocks/>
          </p:cNvCxnSpPr>
          <p:nvPr/>
        </p:nvCxnSpPr>
        <p:spPr>
          <a:xfrm flipH="1">
            <a:off x="1618129" y="3048002"/>
            <a:ext cx="266700" cy="53339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A8AB184-1E89-4216-996B-1EA0B3948CEE}"/>
              </a:ext>
            </a:extLst>
          </p:cNvPr>
          <p:cNvSpPr/>
          <p:nvPr/>
        </p:nvSpPr>
        <p:spPr>
          <a:xfrm>
            <a:off x="2830605" y="2642350"/>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F30702D1-EFD5-4F52-A7BE-2BFAC9E7A108}"/>
              </a:ext>
            </a:extLst>
          </p:cNvPr>
          <p:cNvSpPr/>
          <p:nvPr/>
        </p:nvSpPr>
        <p:spPr>
          <a:xfrm>
            <a:off x="2142564" y="3162301"/>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14902D2A-19AE-4307-BDE1-3C27F23989A0}"/>
              </a:ext>
            </a:extLst>
          </p:cNvPr>
          <p:cNvSpPr/>
          <p:nvPr/>
        </p:nvSpPr>
        <p:spPr>
          <a:xfrm>
            <a:off x="2830605" y="2147050"/>
            <a:ext cx="152400" cy="152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DD7BCF27-ACA3-40ED-8F03-520882C60F14}"/>
              </a:ext>
            </a:extLst>
          </p:cNvPr>
          <p:cNvSpPr/>
          <p:nvPr/>
        </p:nvSpPr>
        <p:spPr>
          <a:xfrm>
            <a:off x="2310652" y="2718550"/>
            <a:ext cx="152400" cy="152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765B093A-8C96-46EC-B8C3-EC7D82848D13}"/>
              </a:ext>
            </a:extLst>
          </p:cNvPr>
          <p:cNvSpPr/>
          <p:nvPr/>
        </p:nvSpPr>
        <p:spPr>
          <a:xfrm>
            <a:off x="1592355" y="2253412"/>
            <a:ext cx="152400" cy="152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1046EDCC-7440-4DF4-9EBF-B3049991CDB9}"/>
              </a:ext>
            </a:extLst>
          </p:cNvPr>
          <p:cNvSpPr/>
          <p:nvPr/>
        </p:nvSpPr>
        <p:spPr>
          <a:xfrm>
            <a:off x="4446493" y="2070850"/>
            <a:ext cx="152400" cy="152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143E26BE-A544-4146-BBFC-17F587876DBF}"/>
              </a:ext>
            </a:extLst>
          </p:cNvPr>
          <p:cNvSpPr txBox="1"/>
          <p:nvPr/>
        </p:nvSpPr>
        <p:spPr>
          <a:xfrm>
            <a:off x="4849906" y="1750175"/>
            <a:ext cx="2617694" cy="461665"/>
          </a:xfrm>
          <a:prstGeom prst="rect">
            <a:avLst/>
          </a:prstGeom>
          <a:noFill/>
        </p:spPr>
        <p:txBody>
          <a:bodyPr wrap="square" rtlCol="0">
            <a:spAutoFit/>
          </a:bodyPr>
          <a:lstStyle/>
          <a:p>
            <a:r>
              <a:rPr lang="en-US" sz="2400" dirty="0">
                <a:solidFill>
                  <a:srgbClr val="00B0F0"/>
                </a:solidFill>
                <a:latin typeface="+mj-lt"/>
              </a:rPr>
              <a:t>Charge -e</a:t>
            </a:r>
          </a:p>
        </p:txBody>
      </p:sp>
      <p:sp>
        <p:nvSpPr>
          <p:cNvPr id="19" name="Oval 18">
            <a:extLst>
              <a:ext uri="{FF2B5EF4-FFF2-40B4-BE49-F238E27FC236}">
                <a16:creationId xmlns:a16="http://schemas.microsoft.com/office/drawing/2014/main" id="{37AD7F9F-FD79-4551-BAEF-E41B48A81FAB}"/>
              </a:ext>
            </a:extLst>
          </p:cNvPr>
          <p:cNvSpPr/>
          <p:nvPr/>
        </p:nvSpPr>
        <p:spPr>
          <a:xfrm>
            <a:off x="4435286" y="2642347"/>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34159791-2DE6-4E42-B34E-5CD4E397F793}"/>
              </a:ext>
            </a:extLst>
          </p:cNvPr>
          <p:cNvSpPr txBox="1"/>
          <p:nvPr/>
        </p:nvSpPr>
        <p:spPr>
          <a:xfrm>
            <a:off x="4845424" y="2487714"/>
            <a:ext cx="2617694" cy="461665"/>
          </a:xfrm>
          <a:prstGeom prst="rect">
            <a:avLst/>
          </a:prstGeom>
          <a:noFill/>
        </p:spPr>
        <p:txBody>
          <a:bodyPr wrap="square" rtlCol="0">
            <a:spAutoFit/>
          </a:bodyPr>
          <a:lstStyle/>
          <a:p>
            <a:r>
              <a:rPr lang="en-US" sz="2400" dirty="0">
                <a:solidFill>
                  <a:srgbClr val="FF0000"/>
                </a:solidFill>
                <a:latin typeface="+mj-lt"/>
              </a:rPr>
              <a:t>Charge +e</a:t>
            </a:r>
          </a:p>
        </p:txBody>
      </p:sp>
      <p:sp>
        <p:nvSpPr>
          <p:cNvPr id="21" name="TextBox 20">
            <a:extLst>
              <a:ext uri="{FF2B5EF4-FFF2-40B4-BE49-F238E27FC236}">
                <a16:creationId xmlns:a16="http://schemas.microsoft.com/office/drawing/2014/main" id="{5A7EAAAF-6776-41CA-9718-B7821E5BC478}"/>
              </a:ext>
            </a:extLst>
          </p:cNvPr>
          <p:cNvSpPr txBox="1"/>
          <p:nvPr/>
        </p:nvSpPr>
        <p:spPr>
          <a:xfrm>
            <a:off x="381000" y="457200"/>
            <a:ext cx="8458200" cy="830997"/>
          </a:xfrm>
          <a:prstGeom prst="rect">
            <a:avLst/>
          </a:prstGeom>
          <a:noFill/>
        </p:spPr>
        <p:txBody>
          <a:bodyPr wrap="square" rtlCol="0">
            <a:spAutoFit/>
          </a:bodyPr>
          <a:lstStyle/>
          <a:p>
            <a:r>
              <a:rPr lang="en-US" sz="2400" dirty="0">
                <a:latin typeface="+mj-lt"/>
              </a:rPr>
              <a:t>Example finite charge system for which electrostatic energy W can be calculated in a straightforward way</a:t>
            </a:r>
          </a:p>
        </p:txBody>
      </p:sp>
      <p:sp>
        <p:nvSpPr>
          <p:cNvPr id="23" name="TextBox 22">
            <a:extLst>
              <a:ext uri="{FF2B5EF4-FFF2-40B4-BE49-F238E27FC236}">
                <a16:creationId xmlns:a16="http://schemas.microsoft.com/office/drawing/2014/main" id="{83DB1357-E630-4AD5-AF8F-0308EC6062B3}"/>
              </a:ext>
            </a:extLst>
          </p:cNvPr>
          <p:cNvSpPr txBox="1"/>
          <p:nvPr/>
        </p:nvSpPr>
        <p:spPr>
          <a:xfrm>
            <a:off x="1492623" y="1888118"/>
            <a:ext cx="255494" cy="461665"/>
          </a:xfrm>
          <a:prstGeom prst="rect">
            <a:avLst/>
          </a:prstGeom>
          <a:noFill/>
        </p:spPr>
        <p:txBody>
          <a:bodyPr wrap="square" rtlCol="0">
            <a:spAutoFit/>
          </a:bodyPr>
          <a:lstStyle/>
          <a:p>
            <a:r>
              <a:rPr lang="en-US" sz="2400" dirty="0">
                <a:latin typeface="+mj-lt"/>
              </a:rPr>
              <a:t>1</a:t>
            </a:r>
          </a:p>
        </p:txBody>
      </p:sp>
      <p:sp>
        <p:nvSpPr>
          <p:cNvPr id="24" name="TextBox 23">
            <a:extLst>
              <a:ext uri="{FF2B5EF4-FFF2-40B4-BE49-F238E27FC236}">
                <a16:creationId xmlns:a16="http://schemas.microsoft.com/office/drawing/2014/main" id="{E7E84976-B412-41BA-8D5D-84FC57AC95C8}"/>
              </a:ext>
            </a:extLst>
          </p:cNvPr>
          <p:cNvSpPr txBox="1"/>
          <p:nvPr/>
        </p:nvSpPr>
        <p:spPr>
          <a:xfrm>
            <a:off x="2154893" y="1835544"/>
            <a:ext cx="255494" cy="461665"/>
          </a:xfrm>
          <a:prstGeom prst="rect">
            <a:avLst/>
          </a:prstGeom>
          <a:noFill/>
        </p:spPr>
        <p:txBody>
          <a:bodyPr wrap="square" rtlCol="0">
            <a:spAutoFit/>
          </a:bodyPr>
          <a:lstStyle/>
          <a:p>
            <a:r>
              <a:rPr lang="en-US" sz="2400" dirty="0">
                <a:latin typeface="+mj-lt"/>
              </a:rPr>
              <a:t>2</a:t>
            </a:r>
          </a:p>
        </p:txBody>
      </p:sp>
      <p:sp>
        <p:nvSpPr>
          <p:cNvPr id="25" name="TextBox 24">
            <a:extLst>
              <a:ext uri="{FF2B5EF4-FFF2-40B4-BE49-F238E27FC236}">
                <a16:creationId xmlns:a16="http://schemas.microsoft.com/office/drawing/2014/main" id="{5174E5D1-297E-48CD-9B0C-42B734CE5B42}"/>
              </a:ext>
            </a:extLst>
          </p:cNvPr>
          <p:cNvSpPr txBox="1"/>
          <p:nvPr/>
        </p:nvSpPr>
        <p:spPr>
          <a:xfrm>
            <a:off x="2242296" y="3014885"/>
            <a:ext cx="255494" cy="461665"/>
          </a:xfrm>
          <a:prstGeom prst="rect">
            <a:avLst/>
          </a:prstGeom>
          <a:noFill/>
        </p:spPr>
        <p:txBody>
          <a:bodyPr wrap="square" rtlCol="0">
            <a:spAutoFit/>
          </a:bodyPr>
          <a:lstStyle/>
          <a:p>
            <a:r>
              <a:rPr lang="en-US" sz="2400" dirty="0">
                <a:latin typeface="+mj-lt"/>
              </a:rPr>
              <a:t>6</a:t>
            </a:r>
          </a:p>
        </p:txBody>
      </p:sp>
      <p:sp>
        <p:nvSpPr>
          <p:cNvPr id="26" name="TextBox 25">
            <a:extLst>
              <a:ext uri="{FF2B5EF4-FFF2-40B4-BE49-F238E27FC236}">
                <a16:creationId xmlns:a16="http://schemas.microsoft.com/office/drawing/2014/main" id="{3295CBE0-BE7C-4BB2-BCB2-59AB48BA152A}"/>
              </a:ext>
            </a:extLst>
          </p:cNvPr>
          <p:cNvSpPr txBox="1"/>
          <p:nvPr/>
        </p:nvSpPr>
        <p:spPr>
          <a:xfrm>
            <a:off x="2779058" y="1755332"/>
            <a:ext cx="255494" cy="461665"/>
          </a:xfrm>
          <a:prstGeom prst="rect">
            <a:avLst/>
          </a:prstGeom>
          <a:noFill/>
        </p:spPr>
        <p:txBody>
          <a:bodyPr wrap="square" rtlCol="0">
            <a:spAutoFit/>
          </a:bodyPr>
          <a:lstStyle/>
          <a:p>
            <a:r>
              <a:rPr lang="en-US" sz="2400" dirty="0">
                <a:latin typeface="+mj-lt"/>
              </a:rPr>
              <a:t>3</a:t>
            </a:r>
          </a:p>
        </p:txBody>
      </p:sp>
      <p:sp>
        <p:nvSpPr>
          <p:cNvPr id="27" name="TextBox 26">
            <a:extLst>
              <a:ext uri="{FF2B5EF4-FFF2-40B4-BE49-F238E27FC236}">
                <a16:creationId xmlns:a16="http://schemas.microsoft.com/office/drawing/2014/main" id="{40A5FE62-C7EC-476C-A34F-45E920D45249}"/>
              </a:ext>
            </a:extLst>
          </p:cNvPr>
          <p:cNvSpPr txBox="1"/>
          <p:nvPr/>
        </p:nvSpPr>
        <p:spPr>
          <a:xfrm>
            <a:off x="2933698" y="2405812"/>
            <a:ext cx="255494" cy="461665"/>
          </a:xfrm>
          <a:prstGeom prst="rect">
            <a:avLst/>
          </a:prstGeom>
          <a:noFill/>
        </p:spPr>
        <p:txBody>
          <a:bodyPr wrap="square" rtlCol="0">
            <a:spAutoFit/>
          </a:bodyPr>
          <a:lstStyle/>
          <a:p>
            <a:r>
              <a:rPr lang="en-US" sz="2400" dirty="0">
                <a:latin typeface="+mj-lt"/>
              </a:rPr>
              <a:t>4</a:t>
            </a:r>
          </a:p>
        </p:txBody>
      </p:sp>
      <p:sp>
        <p:nvSpPr>
          <p:cNvPr id="28" name="TextBox 27">
            <a:extLst>
              <a:ext uri="{FF2B5EF4-FFF2-40B4-BE49-F238E27FC236}">
                <a16:creationId xmlns:a16="http://schemas.microsoft.com/office/drawing/2014/main" id="{BBC12788-5148-4723-A087-4F743C50CB95}"/>
              </a:ext>
            </a:extLst>
          </p:cNvPr>
          <p:cNvSpPr txBox="1"/>
          <p:nvPr/>
        </p:nvSpPr>
        <p:spPr>
          <a:xfrm>
            <a:off x="2337549" y="2389097"/>
            <a:ext cx="255494" cy="461665"/>
          </a:xfrm>
          <a:prstGeom prst="rect">
            <a:avLst/>
          </a:prstGeom>
          <a:noFill/>
        </p:spPr>
        <p:txBody>
          <a:bodyPr wrap="square" rtlCol="0">
            <a:spAutoFit/>
          </a:bodyPr>
          <a:lstStyle/>
          <a:p>
            <a:r>
              <a:rPr lang="en-US" sz="2400" dirty="0">
                <a:latin typeface="+mj-lt"/>
              </a:rPr>
              <a:t>5</a:t>
            </a:r>
          </a:p>
        </p:txBody>
      </p:sp>
      <p:cxnSp>
        <p:nvCxnSpPr>
          <p:cNvPr id="30" name="Straight Arrow Connector 29">
            <a:extLst>
              <a:ext uri="{FF2B5EF4-FFF2-40B4-BE49-F238E27FC236}">
                <a16:creationId xmlns:a16="http://schemas.microsoft.com/office/drawing/2014/main" id="{64F6D4E8-93FF-47D3-B143-0A436BAC39EE}"/>
              </a:ext>
            </a:extLst>
          </p:cNvPr>
          <p:cNvCxnSpPr/>
          <p:nvPr/>
        </p:nvCxnSpPr>
        <p:spPr>
          <a:xfrm flipV="1">
            <a:off x="4403913" y="3581400"/>
            <a:ext cx="0" cy="131127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BDE1D08-39C1-450A-9DE0-E585F79CBD75}"/>
              </a:ext>
            </a:extLst>
          </p:cNvPr>
          <p:cNvCxnSpPr>
            <a:cxnSpLocks/>
          </p:cNvCxnSpPr>
          <p:nvPr/>
        </p:nvCxnSpPr>
        <p:spPr>
          <a:xfrm flipV="1">
            <a:off x="4365813" y="4892674"/>
            <a:ext cx="1143000" cy="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5F7E1FE9-9EAB-4F6A-B18A-BD516A873BAE}"/>
              </a:ext>
            </a:extLst>
          </p:cNvPr>
          <p:cNvCxnSpPr>
            <a:cxnSpLocks/>
          </p:cNvCxnSpPr>
          <p:nvPr/>
        </p:nvCxnSpPr>
        <p:spPr>
          <a:xfrm flipH="1">
            <a:off x="4143937" y="4879227"/>
            <a:ext cx="266700" cy="53339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Arrow: Right 43">
            <a:extLst>
              <a:ext uri="{FF2B5EF4-FFF2-40B4-BE49-F238E27FC236}">
                <a16:creationId xmlns:a16="http://schemas.microsoft.com/office/drawing/2014/main" id="{FB169707-DE09-4CC5-8606-7BC58B0D15F9}"/>
              </a:ext>
            </a:extLst>
          </p:cNvPr>
          <p:cNvSpPr/>
          <p:nvPr/>
        </p:nvSpPr>
        <p:spPr>
          <a:xfrm>
            <a:off x="1295400" y="4345825"/>
            <a:ext cx="1535202" cy="635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6A94D974-444B-4A6F-B077-7D9448983D56}"/>
              </a:ext>
            </a:extLst>
          </p:cNvPr>
          <p:cNvSpPr txBox="1"/>
          <p:nvPr/>
        </p:nvSpPr>
        <p:spPr>
          <a:xfrm>
            <a:off x="5546913" y="3690187"/>
            <a:ext cx="2895597" cy="830997"/>
          </a:xfrm>
          <a:prstGeom prst="rect">
            <a:avLst/>
          </a:prstGeom>
          <a:noFill/>
        </p:spPr>
        <p:txBody>
          <a:bodyPr wrap="square" rtlCol="0">
            <a:spAutoFit/>
          </a:bodyPr>
          <a:lstStyle/>
          <a:p>
            <a:r>
              <a:rPr lang="en-US" sz="2400" dirty="0">
                <a:latin typeface="+mj-lt"/>
              </a:rPr>
              <a:t>(particles moves off to infinity)</a:t>
            </a:r>
          </a:p>
        </p:txBody>
      </p:sp>
      <p:graphicFrame>
        <p:nvGraphicFramePr>
          <p:cNvPr id="6" name="Object 5">
            <a:extLst>
              <a:ext uri="{FF2B5EF4-FFF2-40B4-BE49-F238E27FC236}">
                <a16:creationId xmlns:a16="http://schemas.microsoft.com/office/drawing/2014/main" id="{4A6B5B92-7B6F-4802-877A-ED3B814B68DC}"/>
              </a:ext>
            </a:extLst>
          </p:cNvPr>
          <p:cNvGraphicFramePr>
            <a:graphicFrameLocks noChangeAspect="1"/>
          </p:cNvGraphicFramePr>
          <p:nvPr>
            <p:extLst>
              <p:ext uri="{D42A27DB-BD31-4B8C-83A1-F6EECF244321}">
                <p14:modId xmlns:p14="http://schemas.microsoft.com/office/powerpoint/2010/main" val="4037945624"/>
              </p:ext>
            </p:extLst>
          </p:nvPr>
        </p:nvGraphicFramePr>
        <p:xfrm>
          <a:off x="579343" y="5475471"/>
          <a:ext cx="7040657" cy="982417"/>
        </p:xfrm>
        <a:graphic>
          <a:graphicData uri="http://schemas.openxmlformats.org/presentationml/2006/ole">
            <mc:AlternateContent xmlns:mc="http://schemas.openxmlformats.org/markup-compatibility/2006">
              <mc:Choice xmlns:v="urn:schemas-microsoft-com:vml" Requires="v">
                <p:oleObj name="Equation" r:id="rId3" imgW="3276360" imgH="457200" progId="Equation.DSMT4">
                  <p:embed/>
                </p:oleObj>
              </mc:Choice>
              <mc:Fallback>
                <p:oleObj name="Equation" r:id="rId3" imgW="3276360" imgH="457200" progId="Equation.DSMT4">
                  <p:embed/>
                  <p:pic>
                    <p:nvPicPr>
                      <p:cNvPr id="0" name=""/>
                      <p:cNvPicPr/>
                      <p:nvPr/>
                    </p:nvPicPr>
                    <p:blipFill>
                      <a:blip r:embed="rId4"/>
                      <a:stretch>
                        <a:fillRect/>
                      </a:stretch>
                    </p:blipFill>
                    <p:spPr>
                      <a:xfrm>
                        <a:off x="579343" y="5475471"/>
                        <a:ext cx="7040657" cy="982417"/>
                      </a:xfrm>
                      <a:prstGeom prst="rect">
                        <a:avLst/>
                      </a:prstGeom>
                    </p:spPr>
                  </p:pic>
                </p:oleObj>
              </mc:Fallback>
            </mc:AlternateContent>
          </a:graphicData>
        </a:graphic>
      </p:graphicFrame>
    </p:spTree>
    <p:extLst>
      <p:ext uri="{BB962C8B-B14F-4D97-AF65-F5344CB8AC3E}">
        <p14:creationId xmlns:p14="http://schemas.microsoft.com/office/powerpoint/2010/main" val="878468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B827C1-BDAA-5905-9A19-1ADADC5B0A31}"/>
              </a:ext>
            </a:extLst>
          </p:cNvPr>
          <p:cNvSpPr>
            <a:spLocks noGrp="1"/>
          </p:cNvSpPr>
          <p:nvPr>
            <p:ph type="dt" sz="half" idx="10"/>
          </p:nvPr>
        </p:nvSpPr>
        <p:spPr/>
        <p:txBody>
          <a:bodyPr/>
          <a:lstStyle/>
          <a:p>
            <a:r>
              <a:rPr lang="en-US"/>
              <a:t>1/11/2023</a:t>
            </a:r>
            <a:endParaRPr lang="en-US" dirty="0"/>
          </a:p>
        </p:txBody>
      </p:sp>
      <p:sp>
        <p:nvSpPr>
          <p:cNvPr id="3" name="Footer Placeholder 2">
            <a:extLst>
              <a:ext uri="{FF2B5EF4-FFF2-40B4-BE49-F238E27FC236}">
                <a16:creationId xmlns:a16="http://schemas.microsoft.com/office/drawing/2014/main" id="{09B9A731-E021-FF0C-2AB1-7CAC94A0A3C1}"/>
              </a:ext>
            </a:extLst>
          </p:cNvPr>
          <p:cNvSpPr>
            <a:spLocks noGrp="1"/>
          </p:cNvSpPr>
          <p:nvPr>
            <p:ph type="ftr" sz="quarter" idx="11"/>
          </p:nvPr>
        </p:nvSpPr>
        <p:spPr/>
        <p:txBody>
          <a:bodyPr/>
          <a:lstStyle/>
          <a:p>
            <a:r>
              <a:rPr lang="en-US"/>
              <a:t>PHY 712  Spring 2023 -- Lecture 2</a:t>
            </a:r>
            <a:endParaRPr lang="en-US" dirty="0"/>
          </a:p>
        </p:txBody>
      </p:sp>
      <p:sp>
        <p:nvSpPr>
          <p:cNvPr id="4" name="Slide Number Placeholder 3">
            <a:extLst>
              <a:ext uri="{FF2B5EF4-FFF2-40B4-BE49-F238E27FC236}">
                <a16:creationId xmlns:a16="http://schemas.microsoft.com/office/drawing/2014/main" id="{D0AB8F8A-943B-CC7F-D65B-1D7CD5D973B7}"/>
              </a:ext>
            </a:extLst>
          </p:cNvPr>
          <p:cNvSpPr>
            <a:spLocks noGrp="1"/>
          </p:cNvSpPr>
          <p:nvPr>
            <p:ph type="sldNum" sz="quarter" idx="12"/>
          </p:nvPr>
        </p:nvSpPr>
        <p:spPr/>
        <p:txBody>
          <a:bodyPr/>
          <a:lstStyle/>
          <a:p>
            <a:fld id="{CE368B07-CEBF-4C80-90AF-53B34FA04CF3}" type="slidenum">
              <a:rPr lang="en-US" smtClean="0"/>
              <a:t>7</a:t>
            </a:fld>
            <a:endParaRPr lang="en-US" dirty="0"/>
          </a:p>
        </p:txBody>
      </p:sp>
      <p:graphicFrame>
        <p:nvGraphicFramePr>
          <p:cNvPr id="5" name="Object 4">
            <a:extLst>
              <a:ext uri="{FF2B5EF4-FFF2-40B4-BE49-F238E27FC236}">
                <a16:creationId xmlns:a16="http://schemas.microsoft.com/office/drawing/2014/main" id="{7E13A20B-E26D-24DE-43B5-E1DFB41FD44B}"/>
              </a:ext>
            </a:extLst>
          </p:cNvPr>
          <p:cNvGraphicFramePr>
            <a:graphicFrameLocks noChangeAspect="1"/>
          </p:cNvGraphicFramePr>
          <p:nvPr/>
        </p:nvGraphicFramePr>
        <p:xfrm>
          <a:off x="363569" y="609600"/>
          <a:ext cx="8323231" cy="1951037"/>
        </p:xfrm>
        <a:graphic>
          <a:graphicData uri="http://schemas.openxmlformats.org/presentationml/2006/ole">
            <mc:AlternateContent xmlns:mc="http://schemas.openxmlformats.org/markup-compatibility/2006">
              <mc:Choice xmlns:v="urn:schemas-microsoft-com:vml" Requires="v">
                <p:oleObj name="Equation" r:id="rId2" imgW="5905440" imgH="1384200" progId="Equation.DSMT4">
                  <p:embed/>
                </p:oleObj>
              </mc:Choice>
              <mc:Fallback>
                <p:oleObj name="Equation" r:id="rId2" imgW="5905440" imgH="1384200" progId="Equation.DSMT4">
                  <p:embed/>
                  <p:pic>
                    <p:nvPicPr>
                      <p:cNvPr id="6" name="Object 5"/>
                      <p:cNvPicPr/>
                      <p:nvPr/>
                    </p:nvPicPr>
                    <p:blipFill>
                      <a:blip r:embed="rId3"/>
                      <a:stretch>
                        <a:fillRect/>
                      </a:stretch>
                    </p:blipFill>
                    <p:spPr>
                      <a:xfrm>
                        <a:off x="363569" y="609600"/>
                        <a:ext cx="8323231" cy="1951037"/>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3BC4212F-D2B7-7908-4867-E0F5BF2DDF52}"/>
              </a:ext>
            </a:extLst>
          </p:cNvPr>
          <p:cNvGraphicFramePr>
            <a:graphicFrameLocks noChangeAspect="1"/>
          </p:cNvGraphicFramePr>
          <p:nvPr>
            <p:extLst>
              <p:ext uri="{D42A27DB-BD31-4B8C-83A1-F6EECF244321}">
                <p14:modId xmlns:p14="http://schemas.microsoft.com/office/powerpoint/2010/main" val="818945677"/>
              </p:ext>
            </p:extLst>
          </p:nvPr>
        </p:nvGraphicFramePr>
        <p:xfrm>
          <a:off x="258763" y="2514600"/>
          <a:ext cx="8691562" cy="1431925"/>
        </p:xfrm>
        <a:graphic>
          <a:graphicData uri="http://schemas.openxmlformats.org/presentationml/2006/ole">
            <mc:AlternateContent xmlns:mc="http://schemas.openxmlformats.org/markup-compatibility/2006">
              <mc:Choice xmlns:v="urn:schemas-microsoft-com:vml" Requires="v">
                <p:oleObj name="Equation" r:id="rId4" imgW="5778360" imgH="952200" progId="Equation.DSMT4">
                  <p:embed/>
                </p:oleObj>
              </mc:Choice>
              <mc:Fallback>
                <p:oleObj name="Equation" r:id="rId4" imgW="5778360" imgH="952200" progId="Equation.DSMT4">
                  <p:embed/>
                  <p:pic>
                    <p:nvPicPr>
                      <p:cNvPr id="7" name="Object 6"/>
                      <p:cNvPicPr/>
                      <p:nvPr/>
                    </p:nvPicPr>
                    <p:blipFill>
                      <a:blip r:embed="rId5"/>
                      <a:stretch>
                        <a:fillRect/>
                      </a:stretch>
                    </p:blipFill>
                    <p:spPr>
                      <a:xfrm>
                        <a:off x="258763" y="2514600"/>
                        <a:ext cx="8691562" cy="1431925"/>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F2B75737-F741-A043-1016-729A8697B645}"/>
              </a:ext>
            </a:extLst>
          </p:cNvPr>
          <p:cNvGraphicFramePr>
            <a:graphicFrameLocks noChangeAspect="1"/>
          </p:cNvGraphicFramePr>
          <p:nvPr/>
        </p:nvGraphicFramePr>
        <p:xfrm>
          <a:off x="341573" y="3801738"/>
          <a:ext cx="3203575" cy="994213"/>
        </p:xfrm>
        <a:graphic>
          <a:graphicData uri="http://schemas.openxmlformats.org/presentationml/2006/ole">
            <mc:AlternateContent xmlns:mc="http://schemas.openxmlformats.org/markup-compatibility/2006">
              <mc:Choice xmlns:v="urn:schemas-microsoft-com:vml" Requires="v">
                <p:oleObj name="Equation" r:id="rId6" imgW="2209680" imgH="685800" progId="Equation.DSMT4">
                  <p:embed/>
                </p:oleObj>
              </mc:Choice>
              <mc:Fallback>
                <p:oleObj name="Equation" r:id="rId6" imgW="2209680" imgH="685800" progId="Equation.DSMT4">
                  <p:embed/>
                  <p:pic>
                    <p:nvPicPr>
                      <p:cNvPr id="8" name="Object 7"/>
                      <p:cNvPicPr/>
                      <p:nvPr/>
                    </p:nvPicPr>
                    <p:blipFill>
                      <a:blip r:embed="rId7"/>
                      <a:stretch>
                        <a:fillRect/>
                      </a:stretch>
                    </p:blipFill>
                    <p:spPr>
                      <a:xfrm>
                        <a:off x="341573" y="3801738"/>
                        <a:ext cx="3203575" cy="994213"/>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DEF481DA-F5D3-EE26-52ED-37B5508D3675}"/>
              </a:ext>
            </a:extLst>
          </p:cNvPr>
          <p:cNvGraphicFramePr>
            <a:graphicFrameLocks noChangeAspect="1"/>
          </p:cNvGraphicFramePr>
          <p:nvPr/>
        </p:nvGraphicFramePr>
        <p:xfrm>
          <a:off x="304800" y="4795951"/>
          <a:ext cx="7970838" cy="1731963"/>
        </p:xfrm>
        <a:graphic>
          <a:graphicData uri="http://schemas.openxmlformats.org/presentationml/2006/ole">
            <mc:AlternateContent xmlns:mc="http://schemas.openxmlformats.org/markup-compatibility/2006">
              <mc:Choice xmlns:v="urn:schemas-microsoft-com:vml" Requires="v">
                <p:oleObj name="Equation" r:id="rId8" imgW="6019560" imgH="1307880" progId="Equation.DSMT4">
                  <p:embed/>
                </p:oleObj>
              </mc:Choice>
              <mc:Fallback>
                <p:oleObj name="Equation" r:id="rId8" imgW="6019560" imgH="1307880" progId="Equation.DSMT4">
                  <p:embed/>
                  <p:pic>
                    <p:nvPicPr>
                      <p:cNvPr id="9" name="Object 8"/>
                      <p:cNvPicPr/>
                      <p:nvPr/>
                    </p:nvPicPr>
                    <p:blipFill>
                      <a:blip r:embed="rId9"/>
                      <a:stretch>
                        <a:fillRect/>
                      </a:stretch>
                    </p:blipFill>
                    <p:spPr>
                      <a:xfrm>
                        <a:off x="304800" y="4795951"/>
                        <a:ext cx="7970838" cy="1731963"/>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C62A2120-5388-F40E-B05C-7B73C8D176E1}"/>
              </a:ext>
            </a:extLst>
          </p:cNvPr>
          <p:cNvSpPr txBox="1"/>
          <p:nvPr/>
        </p:nvSpPr>
        <p:spPr>
          <a:xfrm>
            <a:off x="0" y="91920"/>
            <a:ext cx="8121667" cy="461665"/>
          </a:xfrm>
          <a:prstGeom prst="rect">
            <a:avLst/>
          </a:prstGeom>
          <a:noFill/>
        </p:spPr>
        <p:txBody>
          <a:bodyPr wrap="square" rtlCol="0">
            <a:spAutoFit/>
          </a:bodyPr>
          <a:lstStyle/>
          <a:p>
            <a:r>
              <a:rPr lang="en-US" sz="2400" dirty="0">
                <a:latin typeface="+mj-lt"/>
              </a:rPr>
              <a:t>Summary --</a:t>
            </a:r>
          </a:p>
        </p:txBody>
      </p:sp>
    </p:spTree>
    <p:extLst>
      <p:ext uri="{BB962C8B-B14F-4D97-AF65-F5344CB8AC3E}">
        <p14:creationId xmlns:p14="http://schemas.microsoft.com/office/powerpoint/2010/main" val="2904139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1/11/2023</a:t>
            </a:r>
            <a:endParaRPr lang="en-US" dirty="0"/>
          </a:p>
        </p:txBody>
      </p:sp>
      <p:sp>
        <p:nvSpPr>
          <p:cNvPr id="3" name="Footer Placeholder 2"/>
          <p:cNvSpPr>
            <a:spLocks noGrp="1"/>
          </p:cNvSpPr>
          <p:nvPr>
            <p:ph type="ftr" sz="quarter" idx="11"/>
          </p:nvPr>
        </p:nvSpPr>
        <p:spPr/>
        <p:txBody>
          <a:bodyPr/>
          <a:lstStyle/>
          <a:p>
            <a:r>
              <a:rPr lang="en-US"/>
              <a:t>PHY 712  Spring 2023 --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57912" y="-23146"/>
            <a:ext cx="8915400" cy="2308324"/>
          </a:xfrm>
          <a:prstGeom prst="rect">
            <a:avLst/>
          </a:prstGeom>
          <a:noFill/>
        </p:spPr>
        <p:txBody>
          <a:bodyPr wrap="square" rtlCol="0">
            <a:spAutoFit/>
          </a:bodyPr>
          <a:lstStyle/>
          <a:p>
            <a:r>
              <a:rPr lang="en-US" sz="2400" dirty="0">
                <a:latin typeface="+mj-lt"/>
              </a:rPr>
              <a:t>Slight digression:  </a:t>
            </a:r>
          </a:p>
          <a:p>
            <a:r>
              <a:rPr lang="en-US" sz="2400" dirty="0">
                <a:latin typeface="+mj-lt"/>
              </a:rPr>
              <a:t>          Comment on electrostatic energy evaluation -- </a:t>
            </a:r>
          </a:p>
          <a:p>
            <a:endParaRPr lang="en-US" sz="2400" dirty="0">
              <a:latin typeface="+mj-lt"/>
            </a:endParaRPr>
          </a:p>
          <a:p>
            <a:r>
              <a:rPr lang="en-US" sz="2400" dirty="0">
                <a:latin typeface="+mj-lt"/>
              </a:rPr>
              <a:t>	</a:t>
            </a:r>
            <a:r>
              <a:rPr lang="en-US" sz="2400" dirty="0"/>
              <a:t>When the discrete charge distribution becomes a continuous charge density:                     the electrostatic energy</a:t>
            </a:r>
          </a:p>
          <a:p>
            <a:r>
              <a:rPr lang="en-US" sz="2400" dirty="0">
                <a:latin typeface="+mj-lt"/>
              </a:rPr>
              <a:t>becomes</a:t>
            </a:r>
          </a:p>
        </p:txBody>
      </p:sp>
      <p:graphicFrame>
        <p:nvGraphicFramePr>
          <p:cNvPr id="6" name="Object 5"/>
          <p:cNvGraphicFramePr>
            <a:graphicFrameLocks noChangeAspect="1"/>
          </p:cNvGraphicFramePr>
          <p:nvPr>
            <p:extLst>
              <p:ext uri="{D42A27DB-BD31-4B8C-83A1-F6EECF244321}">
                <p14:modId xmlns:p14="http://schemas.microsoft.com/office/powerpoint/2010/main" val="57635307"/>
              </p:ext>
            </p:extLst>
          </p:nvPr>
        </p:nvGraphicFramePr>
        <p:xfrm>
          <a:off x="3932841" y="1457880"/>
          <a:ext cx="1439861" cy="413960"/>
        </p:xfrm>
        <a:graphic>
          <a:graphicData uri="http://schemas.openxmlformats.org/presentationml/2006/ole">
            <mc:AlternateContent xmlns:mc="http://schemas.openxmlformats.org/markup-compatibility/2006">
              <mc:Choice xmlns:v="urn:schemas-microsoft-com:vml" Requires="v">
                <p:oleObj name="Equation" r:id="rId3" imgW="1015920" imgH="291960" progId="Equation.DSMT4">
                  <p:embed/>
                </p:oleObj>
              </mc:Choice>
              <mc:Fallback>
                <p:oleObj name="Equation" r:id="rId3" imgW="1015920" imgH="291960" progId="Equation.DSMT4">
                  <p:embed/>
                  <p:pic>
                    <p:nvPicPr>
                      <p:cNvPr id="0" name=""/>
                      <p:cNvPicPr/>
                      <p:nvPr/>
                    </p:nvPicPr>
                    <p:blipFill>
                      <a:blip r:embed="rId4"/>
                      <a:stretch>
                        <a:fillRect/>
                      </a:stretch>
                    </p:blipFill>
                    <p:spPr>
                      <a:xfrm>
                        <a:off x="3932841" y="1457880"/>
                        <a:ext cx="1439861" cy="41396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956967890"/>
              </p:ext>
            </p:extLst>
          </p:nvPr>
        </p:nvGraphicFramePr>
        <p:xfrm>
          <a:off x="1905000" y="1991372"/>
          <a:ext cx="4241800" cy="946830"/>
        </p:xfrm>
        <a:graphic>
          <a:graphicData uri="http://schemas.openxmlformats.org/presentationml/2006/ole">
            <mc:AlternateContent xmlns:mc="http://schemas.openxmlformats.org/markup-compatibility/2006">
              <mc:Choice xmlns:v="urn:schemas-microsoft-com:vml" Requires="v">
                <p:oleObj name="Equation" r:id="rId5" imgW="2844720" imgH="634680" progId="Equation.DSMT4">
                  <p:embed/>
                </p:oleObj>
              </mc:Choice>
              <mc:Fallback>
                <p:oleObj name="Equation" r:id="rId5" imgW="2844720" imgH="634680" progId="Equation.DSMT4">
                  <p:embed/>
                  <p:pic>
                    <p:nvPicPr>
                      <p:cNvPr id="0" name=""/>
                      <p:cNvPicPr/>
                      <p:nvPr/>
                    </p:nvPicPr>
                    <p:blipFill>
                      <a:blip r:embed="rId6"/>
                      <a:stretch>
                        <a:fillRect/>
                      </a:stretch>
                    </p:blipFill>
                    <p:spPr>
                      <a:xfrm>
                        <a:off x="1905000" y="1991372"/>
                        <a:ext cx="4241800" cy="946830"/>
                      </a:xfrm>
                      <a:prstGeom prst="rect">
                        <a:avLst/>
                      </a:prstGeom>
                    </p:spPr>
                  </p:pic>
                </p:oleObj>
              </mc:Fallback>
            </mc:AlternateContent>
          </a:graphicData>
        </a:graphic>
      </p:graphicFrame>
      <p:sp>
        <p:nvSpPr>
          <p:cNvPr id="8" name="TextBox 7"/>
          <p:cNvSpPr txBox="1"/>
          <p:nvPr/>
        </p:nvSpPr>
        <p:spPr>
          <a:xfrm>
            <a:off x="118872" y="2872794"/>
            <a:ext cx="9067800" cy="2308324"/>
          </a:xfrm>
          <a:prstGeom prst="rect">
            <a:avLst/>
          </a:prstGeom>
          <a:noFill/>
        </p:spPr>
        <p:txBody>
          <a:bodyPr wrap="square" rtlCol="0">
            <a:spAutoFit/>
          </a:bodyPr>
          <a:lstStyle/>
          <a:p>
            <a:r>
              <a:rPr lang="en-US" sz="2400" dirty="0"/>
              <a:t>Notice, in this case, it is not possible to exclude the ``self-interaction''. </a:t>
            </a:r>
          </a:p>
          <a:p>
            <a:endParaRPr lang="en-US" sz="2400" dirty="0"/>
          </a:p>
          <a:p>
            <a:endParaRPr lang="en-US" sz="2400" dirty="0"/>
          </a:p>
          <a:p>
            <a:r>
              <a:rPr lang="en-US" sz="2400" dirty="0"/>
              <a:t>Previous expression can be rewritten in terms of the electrostatic potential or field:</a:t>
            </a:r>
          </a:p>
        </p:txBody>
      </p:sp>
      <p:graphicFrame>
        <p:nvGraphicFramePr>
          <p:cNvPr id="9" name="Object 8"/>
          <p:cNvGraphicFramePr>
            <a:graphicFrameLocks noChangeAspect="1"/>
          </p:cNvGraphicFramePr>
          <p:nvPr>
            <p:extLst>
              <p:ext uri="{D42A27DB-BD31-4B8C-83A1-F6EECF244321}">
                <p14:modId xmlns:p14="http://schemas.microsoft.com/office/powerpoint/2010/main" val="2667361784"/>
              </p:ext>
            </p:extLst>
          </p:nvPr>
        </p:nvGraphicFramePr>
        <p:xfrm>
          <a:off x="57912" y="3964333"/>
          <a:ext cx="6691313" cy="365125"/>
        </p:xfrm>
        <a:graphic>
          <a:graphicData uri="http://schemas.openxmlformats.org/presentationml/2006/ole">
            <mc:AlternateContent xmlns:mc="http://schemas.openxmlformats.org/markup-compatibility/2006">
              <mc:Choice xmlns:v="urn:schemas-microsoft-com:vml" Requires="v">
                <p:oleObj name="Equation" r:id="rId7" imgW="4902120" imgH="266400" progId="Equation.DSMT4">
                  <p:embed/>
                </p:oleObj>
              </mc:Choice>
              <mc:Fallback>
                <p:oleObj name="Equation" r:id="rId7" imgW="4902120" imgH="266400" progId="Equation.DSMT4">
                  <p:embed/>
                  <p:pic>
                    <p:nvPicPr>
                      <p:cNvPr id="0" name=""/>
                      <p:cNvPicPr/>
                      <p:nvPr/>
                    </p:nvPicPr>
                    <p:blipFill>
                      <a:blip r:embed="rId8"/>
                      <a:stretch>
                        <a:fillRect/>
                      </a:stretch>
                    </p:blipFill>
                    <p:spPr>
                      <a:xfrm>
                        <a:off x="57912" y="3964333"/>
                        <a:ext cx="6691313" cy="365125"/>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387914015"/>
              </p:ext>
            </p:extLst>
          </p:nvPr>
        </p:nvGraphicFramePr>
        <p:xfrm>
          <a:off x="665244" y="4982482"/>
          <a:ext cx="5891004" cy="1556430"/>
        </p:xfrm>
        <a:graphic>
          <a:graphicData uri="http://schemas.openxmlformats.org/presentationml/2006/ole">
            <mc:AlternateContent xmlns:mc="http://schemas.openxmlformats.org/markup-compatibility/2006">
              <mc:Choice xmlns:v="urn:schemas-microsoft-com:vml" Requires="v">
                <p:oleObj name="Equation" r:id="rId9" imgW="4470120" imgH="1180800" progId="Equation.DSMT4">
                  <p:embed/>
                </p:oleObj>
              </mc:Choice>
              <mc:Fallback>
                <p:oleObj name="Equation" r:id="rId9" imgW="4470120" imgH="1180800" progId="Equation.DSMT4">
                  <p:embed/>
                  <p:pic>
                    <p:nvPicPr>
                      <p:cNvPr id="0" name=""/>
                      <p:cNvPicPr/>
                      <p:nvPr/>
                    </p:nvPicPr>
                    <p:blipFill>
                      <a:blip r:embed="rId10"/>
                      <a:stretch>
                        <a:fillRect/>
                      </a:stretch>
                    </p:blipFill>
                    <p:spPr>
                      <a:xfrm>
                        <a:off x="665244" y="4982482"/>
                        <a:ext cx="5891004" cy="1556430"/>
                      </a:xfrm>
                      <a:prstGeom prst="rect">
                        <a:avLst/>
                      </a:prstGeom>
                    </p:spPr>
                  </p:pic>
                </p:oleObj>
              </mc:Fallback>
            </mc:AlternateContent>
          </a:graphicData>
        </a:graphic>
      </p:graphicFrame>
    </p:spTree>
    <p:extLst>
      <p:ext uri="{BB962C8B-B14F-4D97-AF65-F5344CB8AC3E}">
        <p14:creationId xmlns:p14="http://schemas.microsoft.com/office/powerpoint/2010/main" val="4094110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074A4D-32D6-4367-B2DC-5EBE25EC55DF}"/>
              </a:ext>
            </a:extLst>
          </p:cNvPr>
          <p:cNvSpPr>
            <a:spLocks noGrp="1"/>
          </p:cNvSpPr>
          <p:nvPr>
            <p:ph type="dt" sz="half" idx="10"/>
          </p:nvPr>
        </p:nvSpPr>
        <p:spPr/>
        <p:txBody>
          <a:bodyPr/>
          <a:lstStyle/>
          <a:p>
            <a:r>
              <a:rPr lang="en-US"/>
              <a:t>1/11/2023</a:t>
            </a:r>
            <a:endParaRPr lang="en-US" dirty="0"/>
          </a:p>
        </p:txBody>
      </p:sp>
      <p:sp>
        <p:nvSpPr>
          <p:cNvPr id="3" name="Footer Placeholder 2">
            <a:extLst>
              <a:ext uri="{FF2B5EF4-FFF2-40B4-BE49-F238E27FC236}">
                <a16:creationId xmlns:a16="http://schemas.microsoft.com/office/drawing/2014/main" id="{77177F8F-0D8A-4133-B76D-2376AC670F83}"/>
              </a:ext>
            </a:extLst>
          </p:cNvPr>
          <p:cNvSpPr>
            <a:spLocks noGrp="1"/>
          </p:cNvSpPr>
          <p:nvPr>
            <p:ph type="ftr" sz="quarter" idx="11"/>
          </p:nvPr>
        </p:nvSpPr>
        <p:spPr/>
        <p:txBody>
          <a:bodyPr/>
          <a:lstStyle/>
          <a:p>
            <a:r>
              <a:rPr lang="en-US"/>
              <a:t>PHY 712  Spring 2023 -- Lecture 2</a:t>
            </a:r>
            <a:endParaRPr lang="en-US" dirty="0"/>
          </a:p>
        </p:txBody>
      </p:sp>
      <p:sp>
        <p:nvSpPr>
          <p:cNvPr id="4" name="Slide Number Placeholder 3">
            <a:extLst>
              <a:ext uri="{FF2B5EF4-FFF2-40B4-BE49-F238E27FC236}">
                <a16:creationId xmlns:a16="http://schemas.microsoft.com/office/drawing/2014/main" id="{6E27D86C-4BEC-4533-9782-9B67E68A55E1}"/>
              </a:ext>
            </a:extLst>
          </p:cNvPr>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a:extLst>
              <a:ext uri="{FF2B5EF4-FFF2-40B4-BE49-F238E27FC236}">
                <a16:creationId xmlns:a16="http://schemas.microsoft.com/office/drawing/2014/main" id="{ECFB9E3C-8B7D-40E7-AD98-D217ABA0F2D0}"/>
              </a:ext>
            </a:extLst>
          </p:cNvPr>
          <p:cNvSpPr txBox="1"/>
          <p:nvPr/>
        </p:nvSpPr>
        <p:spPr>
          <a:xfrm>
            <a:off x="152400" y="228600"/>
            <a:ext cx="8534400" cy="461665"/>
          </a:xfrm>
          <a:prstGeom prst="rect">
            <a:avLst/>
          </a:prstGeom>
          <a:noFill/>
        </p:spPr>
        <p:txBody>
          <a:bodyPr wrap="square" rtlCol="0">
            <a:spAutoFit/>
          </a:bodyPr>
          <a:lstStyle/>
          <a:p>
            <a:r>
              <a:rPr lang="en-US" sz="2400" dirty="0">
                <a:latin typeface="+mj-lt"/>
              </a:rPr>
              <a:t>Some details --</a:t>
            </a:r>
          </a:p>
        </p:txBody>
      </p:sp>
      <p:graphicFrame>
        <p:nvGraphicFramePr>
          <p:cNvPr id="6" name="Object 5">
            <a:extLst>
              <a:ext uri="{FF2B5EF4-FFF2-40B4-BE49-F238E27FC236}">
                <a16:creationId xmlns:a16="http://schemas.microsoft.com/office/drawing/2014/main" id="{7AE930B4-E3F9-45DF-B858-EE499E5320DC}"/>
              </a:ext>
            </a:extLst>
          </p:cNvPr>
          <p:cNvGraphicFramePr>
            <a:graphicFrameLocks noChangeAspect="1"/>
          </p:cNvGraphicFramePr>
          <p:nvPr>
            <p:extLst>
              <p:ext uri="{D42A27DB-BD31-4B8C-83A1-F6EECF244321}">
                <p14:modId xmlns:p14="http://schemas.microsoft.com/office/powerpoint/2010/main" val="1661679963"/>
              </p:ext>
            </p:extLst>
          </p:nvPr>
        </p:nvGraphicFramePr>
        <p:xfrm>
          <a:off x="3124200" y="381000"/>
          <a:ext cx="4845050" cy="5841746"/>
        </p:xfrm>
        <a:graphic>
          <a:graphicData uri="http://schemas.openxmlformats.org/presentationml/2006/ole">
            <mc:AlternateContent xmlns:mc="http://schemas.openxmlformats.org/markup-compatibility/2006">
              <mc:Choice xmlns:v="urn:schemas-microsoft-com:vml" Requires="v">
                <p:oleObj name="Equation" r:id="rId3" imgW="2222280" imgH="2679480" progId="Equation.DSMT4">
                  <p:embed/>
                </p:oleObj>
              </mc:Choice>
              <mc:Fallback>
                <p:oleObj name="Equation" r:id="rId3" imgW="2222280" imgH="2679480" progId="Equation.DSMT4">
                  <p:embed/>
                  <p:pic>
                    <p:nvPicPr>
                      <p:cNvPr id="0" name=""/>
                      <p:cNvPicPr/>
                      <p:nvPr/>
                    </p:nvPicPr>
                    <p:blipFill>
                      <a:blip r:embed="rId4"/>
                      <a:stretch>
                        <a:fillRect/>
                      </a:stretch>
                    </p:blipFill>
                    <p:spPr>
                      <a:xfrm>
                        <a:off x="3124200" y="381000"/>
                        <a:ext cx="4845050" cy="5841746"/>
                      </a:xfrm>
                      <a:prstGeom prst="rect">
                        <a:avLst/>
                      </a:prstGeom>
                    </p:spPr>
                  </p:pic>
                </p:oleObj>
              </mc:Fallback>
            </mc:AlternateContent>
          </a:graphicData>
        </a:graphic>
      </p:graphicFrame>
    </p:spTree>
    <p:extLst>
      <p:ext uri="{BB962C8B-B14F-4D97-AF65-F5344CB8AC3E}">
        <p14:creationId xmlns:p14="http://schemas.microsoft.com/office/powerpoint/2010/main" val="1718585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12976</TotalTime>
  <Words>639</Words>
  <Application>Microsoft Office PowerPoint</Application>
  <PresentationFormat>On-screen Show (4:3)</PresentationFormat>
  <Paragraphs>115</Paragraphs>
  <Slides>13</Slides>
  <Notes>11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18" baseType="lpstr">
      <vt:lpstr>Arial</vt:lpstr>
      <vt:lpstr>Calibri</vt:lpstr>
      <vt:lpstr>Office Theme</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713</cp:revision>
  <cp:lastPrinted>2022-01-12T15:21:08Z</cp:lastPrinted>
  <dcterms:created xsi:type="dcterms:W3CDTF">2012-01-10T18:32:24Z</dcterms:created>
  <dcterms:modified xsi:type="dcterms:W3CDTF">2023-01-10T03:56:58Z</dcterms:modified>
</cp:coreProperties>
</file>