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96" r:id="rId3"/>
    <p:sldId id="397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5" r:id="rId14"/>
    <p:sldId id="394" r:id="rId15"/>
    <p:sldId id="398" r:id="rId16"/>
    <p:sldId id="399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5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22: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in Jackson – Wave Guides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-- second shortened lecture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Rectangular wave 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Rectangular resonant cavity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917360" progId="Equation.DSMT4">
                  <p:embed/>
                </p:oleObj>
              </mc:Choice>
              <mc:Fallback>
                <p:oleObj name="Equation" r:id="rId2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57600" imgH="1193760" progId="Equation.DSMT4">
                  <p:embed/>
                </p:oleObj>
              </mc:Choice>
              <mc:Fallback>
                <p:oleObj name="Equation" r:id="rId4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1485720" progId="Equation.3">
                  <p:embed/>
                </p:oleObj>
              </mc:Choice>
              <mc:Fallback>
                <p:oleObj name="数式" r:id="rId5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20560" imgH="215640" progId="Equation.3">
                  <p:embed/>
                </p:oleObj>
              </mc:Choice>
              <mc:Fallback>
                <p:oleObj name="数式" r:id="rId7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9" imgW="558720" imgH="228600" progId="Equation.3">
                  <p:embed/>
                </p:oleObj>
              </mc:Choice>
              <mc:Fallback>
                <p:oleObj name="数式" r:id="rId9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558720" imgH="241200" progId="Equation.3">
                  <p:embed/>
                </p:oleObj>
              </mc:Choice>
              <mc:Fallback>
                <p:oleObj name="数式" r:id="rId11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533160" progId="Equation.DSMT4">
                  <p:embed/>
                </p:oleObj>
              </mc:Choice>
              <mc:Fallback>
                <p:oleObj name="Equation" r:id="rId3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6764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83920" imgH="634680" progId="Equation.3">
                  <p:embed/>
                </p:oleObj>
              </mc:Choice>
              <mc:Fallback>
                <p:oleObj name="数式" r:id="rId2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3A5AC4-BF42-1F40-32EE-CB9963FC392E}"/>
              </a:ext>
            </a:extLst>
          </p:cNvPr>
          <p:cNvSpPr txBox="1"/>
          <p:nvPr/>
        </p:nvSpPr>
        <p:spPr>
          <a:xfrm>
            <a:off x="186891" y="11221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case of a rectangular box bounded by an ideal conductor --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95F522-229E-73B1-54A6-1DF16A581E37}"/>
              </a:ext>
            </a:extLst>
          </p:cNvPr>
          <p:cNvSpPr txBox="1"/>
          <p:nvPr/>
        </p:nvSpPr>
        <p:spPr>
          <a:xfrm>
            <a:off x="1143000" y="44958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Propagating wave form becomes a standing wave along </a:t>
            </a:r>
            <a:r>
              <a:rPr lang="en-US" sz="2400" i="1" dirty="0">
                <a:latin typeface="+mj-lt"/>
              </a:rPr>
              <a:t>z.</a:t>
            </a:r>
          </a:p>
        </p:txBody>
      </p:sp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55720" imgH="1396800" progId="Equation.3">
                  <p:embed/>
                </p:oleObj>
              </mc:Choice>
              <mc:Fallback>
                <p:oleObj name="数式" r:id="rId2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583920" imgH="634680" progId="Equation.3">
                  <p:embed/>
                </p:oleObj>
              </mc:Choice>
              <mc:Fallback>
                <p:oleObj name="数式" r:id="rId4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6764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83920" imgH="634680" progId="Equation.3">
                  <p:embed/>
                </p:oleObj>
              </mc:Choice>
              <mc:Fallback>
                <p:oleObj name="数式" r:id="rId2" imgW="583920" imgH="6346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4045" y="4190999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501640" imgH="1015920" progId="Equation.3">
                  <p:embed/>
                </p:oleObj>
              </mc:Choice>
              <mc:Fallback>
                <p:oleObj name="数式" r:id="rId4" imgW="2501640" imgH="101592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5" y="4190999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3A5AC4-BF42-1F40-32EE-CB9963FC392E}"/>
              </a:ext>
            </a:extLst>
          </p:cNvPr>
          <p:cNvSpPr txBox="1"/>
          <p:nvPr/>
        </p:nvSpPr>
        <p:spPr>
          <a:xfrm>
            <a:off x="186891" y="11221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case of a rectangular box bounded by an ideal conductor --  </a:t>
            </a:r>
          </a:p>
        </p:txBody>
      </p:sp>
    </p:spTree>
    <p:extLst>
      <p:ext uri="{BB962C8B-B14F-4D97-AF65-F5344CB8AC3E}">
        <p14:creationId xmlns:p14="http://schemas.microsoft.com/office/powerpoint/2010/main" val="4248687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DA0C9-9E30-A76F-1469-33C44A9F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AA176D-90B5-545F-3643-6D689995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6A881-E095-D175-1CDB-81FBDD66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4B3AC88-1643-5C57-C168-A8944AF195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01181"/>
              </p:ext>
            </p:extLst>
          </p:nvPr>
        </p:nvGraphicFramePr>
        <p:xfrm>
          <a:off x="782738" y="1112397"/>
          <a:ext cx="52466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600" imgH="431640" progId="Equation.DSMT4">
                  <p:embed/>
                </p:oleObj>
              </mc:Choice>
              <mc:Fallback>
                <p:oleObj name="Equation" r:id="rId2" imgW="3009600" imgH="431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38" y="1112397"/>
                        <a:ext cx="524668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91D2A9-7993-4038-B7B0-434D23D83D6C}"/>
              </a:ext>
            </a:extLst>
          </p:cNvPr>
          <p:cNvSpPr txBox="1"/>
          <p:nvPr/>
        </p:nvSpPr>
        <p:spPr>
          <a:xfrm>
            <a:off x="7620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example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B86FE3-9FC1-4C18-181D-F0B25FDD8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897675"/>
              </p:ext>
            </p:extLst>
          </p:nvPr>
        </p:nvGraphicFramePr>
        <p:xfrm>
          <a:off x="914400" y="2227836"/>
          <a:ext cx="58150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89040" imgH="533160" progId="Equation.DSMT4">
                  <p:embed/>
                </p:oleObj>
              </mc:Choice>
              <mc:Fallback>
                <p:oleObj name="Equation" r:id="rId4" imgW="2489040" imgH="5331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27836"/>
                        <a:ext cx="5815012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893095-FBD8-3AFB-6345-56670C3554B0}"/>
              </a:ext>
            </a:extLst>
          </p:cNvPr>
          <p:cNvSpPr txBox="1"/>
          <p:nvPr/>
        </p:nvSpPr>
        <p:spPr>
          <a:xfrm>
            <a:off x="533400" y="419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Typically, microwave oven use frequencies of 2.45 GHz and the wavelength </a:t>
            </a:r>
            <a:r>
              <a:rPr lang="en-US" sz="2400">
                <a:latin typeface="+mj-lt"/>
              </a:rPr>
              <a:t>is ~12 </a:t>
            </a:r>
            <a:r>
              <a:rPr lang="en-US" sz="2400" dirty="0">
                <a:latin typeface="+mj-lt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224120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E046D-4237-E121-38BF-FDF57D47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E6F6C-F984-0074-4979-D6072D89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9C93C-BC94-7B99-2A87-82C383AA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180F8-CD14-AD3A-B31F-7F127241F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3" y="158706"/>
            <a:ext cx="9114001" cy="29654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A80B90-A453-F8E0-665F-0915FDE4CFEA}"/>
              </a:ext>
            </a:extLst>
          </p:cNvPr>
          <p:cNvSpPr/>
          <p:nvPr/>
        </p:nvSpPr>
        <p:spPr>
          <a:xfrm>
            <a:off x="38100" y="1219200"/>
            <a:ext cx="8991600" cy="3048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D53CB2-3246-B001-3927-B224393DE331}"/>
              </a:ext>
            </a:extLst>
          </p:cNvPr>
          <p:cNvSpPr txBox="1"/>
          <p:nvPr/>
        </p:nvSpPr>
        <p:spPr>
          <a:xfrm>
            <a:off x="228600" y="3505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 2/27/2023-3/03/2023: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Individual work on take home exam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Shortened class lectures on Chapter 8 of </a:t>
            </a:r>
            <a:r>
              <a:rPr lang="en-US" sz="2400" b="1" dirty="0">
                <a:latin typeface="+mj-lt"/>
              </a:rPr>
              <a:t>Jackson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039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A6428E-A6E4-68B2-B7AF-A0DCDC243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02" y="297740"/>
            <a:ext cx="6572396" cy="621951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472E7-5C39-8765-7058-C68B460E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1D090-E487-230F-6798-6AE15C90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F4BA9-C73B-DF68-4966-6EE9A282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815840" imgH="888840" progId="Equation.3">
                  <p:embed/>
                </p:oleObj>
              </mc:Choice>
              <mc:Fallback>
                <p:oleObj name="数式" r:id="rId2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4" imgW="139680" imgH="203040" progId="Equation.3">
                    <p:embed/>
                  </p:oleObj>
                </mc:Choice>
                <mc:Fallback>
                  <p:oleObj name="数式" r:id="rId4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98686"/>
              </p:ext>
            </p:extLst>
          </p:nvPr>
        </p:nvGraphicFramePr>
        <p:xfrm>
          <a:off x="1200150" y="3498850"/>
          <a:ext cx="5159375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87520" imgH="774360" progId="Equation.DSMT4">
                  <p:embed/>
                </p:oleObj>
              </mc:Choice>
              <mc:Fallback>
                <p:oleObj name="Equation" r:id="rId8" imgW="23875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498850"/>
                        <a:ext cx="5159375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BF22D4-BE4D-BD1E-C60F-22A53E4A90EA}"/>
              </a:ext>
            </a:extLst>
          </p:cNvPr>
          <p:cNvCxnSpPr/>
          <p:nvPr/>
        </p:nvCxnSpPr>
        <p:spPr>
          <a:xfrm flipH="1">
            <a:off x="7117492" y="38862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5D812D8-0444-87E9-5144-8F7640FA53BD}"/>
              </a:ext>
            </a:extLst>
          </p:cNvPr>
          <p:cNvSpPr txBox="1"/>
          <p:nvPr/>
        </p:nvSpPr>
        <p:spPr>
          <a:xfrm>
            <a:off x="7195527" y="335090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4311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558720" progId="Equation.DSMT4">
                  <p:embed/>
                </p:oleObj>
              </mc:Choice>
              <mc:Fallback>
                <p:oleObj name="Equation" r:id="rId2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AAA9214-66EE-49A5-BC9B-D19C37D420BD}"/>
              </a:ext>
            </a:extLst>
          </p:cNvPr>
          <p:cNvSpPr/>
          <p:nvPr/>
        </p:nvSpPr>
        <p:spPr>
          <a:xfrm>
            <a:off x="7391400" y="1143000"/>
            <a:ext cx="990600" cy="232324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086FDB-F57F-4FE5-A7CD-C9C3887697B5}"/>
              </a:ext>
            </a:extLst>
          </p:cNvPr>
          <p:cNvCxnSpPr/>
          <p:nvPr/>
        </p:nvCxnSpPr>
        <p:spPr>
          <a:xfrm flipH="1">
            <a:off x="6781800" y="1828800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11F5F0-0016-4961-BBDC-E3D24ABC7EE3}"/>
              </a:ext>
            </a:extLst>
          </p:cNvPr>
          <p:cNvSpPr txBox="1"/>
          <p:nvPr/>
        </p:nvSpPr>
        <p:spPr>
          <a:xfrm>
            <a:off x="6903308" y="131402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40F2E66-8B18-495C-8564-DE2175D06053}"/>
              </a:ext>
            </a:extLst>
          </p:cNvPr>
          <p:cNvCxnSpPr>
            <a:cxnSpLocks/>
          </p:cNvCxnSpPr>
          <p:nvPr/>
        </p:nvCxnSpPr>
        <p:spPr>
          <a:xfrm flipV="1">
            <a:off x="7315200" y="2016299"/>
            <a:ext cx="0" cy="57664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3EDADA-41C8-4234-A8B5-27167958539B}"/>
              </a:ext>
            </a:extLst>
          </p:cNvPr>
          <p:cNvSpPr txBox="1"/>
          <p:nvPr/>
        </p:nvSpPr>
        <p:spPr>
          <a:xfrm>
            <a:off x="6934200" y="2129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BBF4E0-0C44-40C5-B201-4F4063F2AD70}"/>
              </a:ext>
            </a:extLst>
          </p:cNvPr>
          <p:cNvCxnSpPr>
            <a:cxnSpLocks/>
          </p:cNvCxnSpPr>
          <p:nvPr/>
        </p:nvCxnSpPr>
        <p:spPr>
          <a:xfrm flipH="1">
            <a:off x="7048500" y="3048000"/>
            <a:ext cx="342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7613C52-3A84-4964-B42A-80C1A1CAE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95439"/>
              </p:ext>
            </p:extLst>
          </p:nvPr>
        </p:nvGraphicFramePr>
        <p:xfrm>
          <a:off x="6629400" y="2667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2667000"/>
                        <a:ext cx="457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71517D4-D9C9-488F-AF35-F8C73080BB05}"/>
              </a:ext>
            </a:extLst>
          </p:cNvPr>
          <p:cNvSpPr txBox="1"/>
          <p:nvPr/>
        </p:nvSpPr>
        <p:spPr>
          <a:xfrm>
            <a:off x="0" y="66271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Continuity conditions for fields near metal boundaries --</a:t>
            </a:r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466B11-B864-388C-9216-F16B4F4E8EAC}"/>
              </a:ext>
            </a:extLst>
          </p:cNvPr>
          <p:cNvSpPr txBox="1"/>
          <p:nvPr/>
        </p:nvSpPr>
        <p:spPr>
          <a:xfrm>
            <a:off x="5638800" y="472216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e m</a:t>
            </a:r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533160" progId="Equation.3">
                  <p:embed/>
                </p:oleObj>
              </mc:Choice>
              <mc:Fallback>
                <p:oleObj name="数式" r:id="rId2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24280" imgH="1231560" progId="Equation.DSMT4">
                  <p:embed/>
                </p:oleObj>
              </mc:Choice>
              <mc:Fallback>
                <p:oleObj name="Equation" r:id="rId4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42003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520" imgH="927000" progId="Equation.DSMT4">
                  <p:embed/>
                </p:oleObj>
              </mc:Choice>
              <mc:Fallback>
                <p:oleObj name="Equation" r:id="rId2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11400" imgH="1422360" progId="Equation.DSMT4">
                  <p:embed/>
                </p:oleObj>
              </mc:Choice>
              <mc:Fallback>
                <p:oleObj name="Equation" r:id="rId4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6C9258-D7C8-4223-B92C-F43F2A437C90}"/>
              </a:ext>
            </a:extLst>
          </p:cNvPr>
          <p:cNvSpPr txBox="1"/>
          <p:nvPr/>
        </p:nvSpPr>
        <p:spPr>
          <a:xfrm>
            <a:off x="5943600" y="1544959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 </a:t>
            </a:r>
            <a:r>
              <a:rPr lang="en-US" sz="2400" dirty="0">
                <a:latin typeface="+mj-lt"/>
              </a:rPr>
              <a:t>=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 or </a:t>
            </a:r>
            <a:r>
              <a:rPr lang="en-US" sz="2400" b="1" dirty="0">
                <a:latin typeface="+mj-lt"/>
              </a:rPr>
              <a:t>H</a:t>
            </a:r>
          </a:p>
          <a:p>
            <a:r>
              <a:rPr lang="en-US" sz="2400" dirty="0">
                <a:latin typeface="+mj-lt"/>
              </a:rPr>
              <a:t>propagation along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914400" progId="Equation.DSMT4">
                  <p:embed/>
                </p:oleObj>
              </mc:Choice>
              <mc:Fallback>
                <p:oleObj name="Equation" r:id="rId2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1295280" progId="Equation.DSMT4">
                  <p:embed/>
                </p:oleObj>
              </mc:Choice>
              <mc:Fallback>
                <p:oleObj name="Equation" r:id="rId4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1295280" progId="Equation.DSMT4">
                  <p:embed/>
                </p:oleObj>
              </mc:Choice>
              <mc:Fallback>
                <p:oleObj name="Equation" r:id="rId6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03/01/2023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5637" y="402807"/>
            <a:ext cx="7744255" cy="4178064"/>
            <a:chOff x="219869" y="-1318981"/>
            <a:chExt cx="9644644" cy="633635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6" y="-1318981"/>
            <a:ext cx="3514307" cy="2889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349360" imgH="1536480" progId="Equation.DSMT4">
                    <p:embed/>
                  </p:oleObj>
                </mc:Choice>
                <mc:Fallback>
                  <p:oleObj name="Equation" r:id="rId8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350206" y="-1318981"/>
                          <a:ext cx="3514307" cy="28890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9" y="3124059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5" y="4256965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Up Arrow 10">
            <a:extLst>
              <a:ext uri="{FF2B5EF4-FFF2-40B4-BE49-F238E27FC236}">
                <a16:creationId xmlns:a16="http://schemas.microsoft.com/office/drawing/2014/main" id="{1EB7DF73-D21F-DB29-349C-02BF39356791}"/>
              </a:ext>
            </a:extLst>
          </p:cNvPr>
          <p:cNvSpPr/>
          <p:nvPr/>
        </p:nvSpPr>
        <p:spPr>
          <a:xfrm rot="2245334">
            <a:off x="8040141" y="5488142"/>
            <a:ext cx="381135" cy="501400"/>
          </a:xfrm>
          <a:prstGeom prst="upArrow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16794</TotalTime>
  <Words>452</Words>
  <Application>Microsoft Office PowerPoint</Application>
  <PresentationFormat>On-screen Show (4:3)</PresentationFormat>
  <Paragraphs>114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935</cp:revision>
  <cp:lastPrinted>2020-02-25T14:30:20Z</cp:lastPrinted>
  <dcterms:created xsi:type="dcterms:W3CDTF">2012-01-10T18:32:24Z</dcterms:created>
  <dcterms:modified xsi:type="dcterms:W3CDTF">2023-03-01T04:32:12Z</dcterms:modified>
</cp:coreProperties>
</file>