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15"/>
  </p:notesMasterIdLst>
  <p:handoutMasterIdLst>
    <p:handoutMasterId r:id="rId16"/>
  </p:handoutMasterIdLst>
  <p:sldIdLst>
    <p:sldId id="296" r:id="rId4"/>
    <p:sldId id="396" r:id="rId5"/>
    <p:sldId id="397" r:id="rId6"/>
    <p:sldId id="398" r:id="rId7"/>
    <p:sldId id="399" r:id="rId8"/>
    <p:sldId id="400" r:id="rId9"/>
    <p:sldId id="401" r:id="rId10"/>
    <p:sldId id="405" r:id="rId11"/>
    <p:sldId id="404" r:id="rId12"/>
    <p:sldId id="402" r:id="rId13"/>
    <p:sldId id="403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09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in Olin 103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</a:t>
            </a:r>
            <a:r>
              <a:rPr lang="en-US" sz="3200" b="1"/>
              <a:t>Lecture 23:</a:t>
            </a:r>
            <a:endParaRPr lang="en-US" sz="3200" b="1" dirty="0"/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Chap. 8 in Jackson – Wave Guides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-- third shortened lecture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Coaxial cable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Cylindrical wave guides</a:t>
            </a:r>
          </a:p>
          <a:p>
            <a:pPr marL="914400" lvl="3">
              <a:spcBef>
                <a:spcPct val="50000"/>
              </a:spcBef>
            </a:pP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D7B1097-C21B-FD48-AE30-9CB515BF24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645441"/>
              </p:ext>
            </p:extLst>
          </p:nvPr>
        </p:nvGraphicFramePr>
        <p:xfrm>
          <a:off x="381000" y="762000"/>
          <a:ext cx="8667979" cy="569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97200" imgH="3022560" progId="Equation.DSMT4">
                  <p:embed/>
                </p:oleObj>
              </mc:Choice>
              <mc:Fallback>
                <p:oleObj name="Equation" r:id="rId2" imgW="4597200" imgH="3022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000" y="762000"/>
                        <a:ext cx="8667979" cy="569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926493C-58EE-94DE-89F7-AF5B8ED065D4}"/>
              </a:ext>
            </a:extLst>
          </p:cNvPr>
          <p:cNvSpPr txBox="1"/>
          <p:nvPr/>
        </p:nvSpPr>
        <p:spPr>
          <a:xfrm>
            <a:off x="191703" y="128848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cylindrical waveguide -- continued</a:t>
            </a:r>
          </a:p>
        </p:txBody>
      </p:sp>
    </p:spTree>
    <p:extLst>
      <p:ext uri="{BB962C8B-B14F-4D97-AF65-F5344CB8AC3E}">
        <p14:creationId xmlns:p14="http://schemas.microsoft.com/office/powerpoint/2010/main" val="3104218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2A41FF-30DB-C2B5-C356-7D7C7C2DB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5ADFB6-6DF8-EDDD-7809-7094C1BA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7FE819-B8C8-887F-2274-E7A4347D7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77054F-DB79-C8BD-2AFD-6F5415BBFEF9}"/>
              </a:ext>
            </a:extLst>
          </p:cNvPr>
          <p:cNvSpPr txBox="1"/>
          <p:nvPr/>
        </p:nvSpPr>
        <p:spPr>
          <a:xfrm>
            <a:off x="381000" y="5334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Have a very enjoyable spring break.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See you March 13, 2023.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EC795A6E-D613-381B-2BAC-B9D1E9B6E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04800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89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0E046D-4237-E121-38BF-FDF57D47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1E6F6C-F984-0074-4979-D6072D893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9C93C-BC94-7B99-2A87-82C383AAF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F180F8-CD14-AD3A-B31F-7F127241F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3" y="158706"/>
            <a:ext cx="9114001" cy="296549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EA80B90-A453-F8E0-665F-0915FDE4CFEA}"/>
              </a:ext>
            </a:extLst>
          </p:cNvPr>
          <p:cNvSpPr/>
          <p:nvPr/>
        </p:nvSpPr>
        <p:spPr>
          <a:xfrm>
            <a:off x="152400" y="1752600"/>
            <a:ext cx="8991600" cy="304800"/>
          </a:xfrm>
          <a:prstGeom prst="rect">
            <a:avLst/>
          </a:prstGeom>
          <a:solidFill>
            <a:srgbClr val="DA32A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D53CB2-3246-B001-3927-B224393DE331}"/>
              </a:ext>
            </a:extLst>
          </p:cNvPr>
          <p:cNvSpPr txBox="1"/>
          <p:nvPr/>
        </p:nvSpPr>
        <p:spPr>
          <a:xfrm>
            <a:off x="228600" y="35052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For 2/27/2023-3/03/2023: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Individual work on take home exam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Shortened class lectures on Chapter 8 of </a:t>
            </a:r>
            <a:r>
              <a:rPr lang="en-US" sz="2400" b="1" dirty="0">
                <a:latin typeface="+mj-lt"/>
              </a:rPr>
              <a:t>Jackson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039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103178" y="24444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sp>
        <p:nvSpPr>
          <p:cNvPr id="6" name="Can 5"/>
          <p:cNvSpPr/>
          <p:nvPr/>
        </p:nvSpPr>
        <p:spPr>
          <a:xfrm>
            <a:off x="2286000" y="5334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2590800" y="6096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607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 – dielectric media with one or more metal boundary</a:t>
            </a:r>
          </a:p>
        </p:txBody>
      </p:sp>
      <p:sp>
        <p:nvSpPr>
          <p:cNvPr id="8" name="Can 7"/>
          <p:cNvSpPr/>
          <p:nvPr/>
        </p:nvSpPr>
        <p:spPr>
          <a:xfrm>
            <a:off x="6705600" y="533400"/>
            <a:ext cx="1371600" cy="2667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" y="1295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  TEM modes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6200" y="1375201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optical pipe</a:t>
            </a:r>
          </a:p>
          <a:p>
            <a:r>
              <a:rPr lang="en-US" sz="2400" dirty="0">
                <a:latin typeface="+mj-lt"/>
              </a:rPr>
              <a:t>   TE or TM modes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" y="3396343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TE: transverse electric (E field is perpendicular to wave propagation direction)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24200" y="2895600"/>
            <a:ext cx="381000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4200" y="2514600"/>
            <a:ext cx="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05200" y="259684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857500" y="2895600"/>
            <a:ext cx="287721" cy="169291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62950" y="2895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47161" y="18669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391400" y="1790699"/>
            <a:ext cx="0" cy="49530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392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1524000" y="9144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1219200" y="8382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04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3962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  TEM modes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10000" y="535632"/>
            <a:ext cx="5562600" cy="3607416"/>
            <a:chOff x="3810000" y="535632"/>
            <a:chExt cx="5562600" cy="3607416"/>
          </a:xfrm>
        </p:grpSpPr>
        <p:grpSp>
          <p:nvGrpSpPr>
            <p:cNvPr id="13" name="Group 12"/>
            <p:cNvGrpSpPr/>
            <p:nvPr/>
          </p:nvGrpSpPr>
          <p:grpSpPr>
            <a:xfrm>
              <a:off x="3810000" y="1402080"/>
              <a:ext cx="2743200" cy="2740968"/>
              <a:chOff x="3886200" y="304800"/>
              <a:chExt cx="2743200" cy="2740968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953000" y="1371600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nut 11"/>
              <p:cNvSpPr/>
              <p:nvPr/>
            </p:nvSpPr>
            <p:spPr>
              <a:xfrm>
                <a:off x="3886200" y="304800"/>
                <a:ext cx="2743200" cy="2740968"/>
              </a:xfrm>
              <a:prstGeom prst="donut">
                <a:avLst>
                  <a:gd name="adj" fmla="val 14436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495800" y="535632"/>
              <a:ext cx="487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Top view:</a:t>
              </a:r>
            </a:p>
          </p:txBody>
        </p:sp>
        <p:cxnSp>
          <p:nvCxnSpPr>
            <p:cNvPr id="19" name="Straight Arrow Connector 18"/>
            <p:cNvCxnSpPr>
              <a:endCxn id="11" idx="7"/>
            </p:cNvCxnSpPr>
            <p:nvPr/>
          </p:nvCxnSpPr>
          <p:spPr>
            <a:xfrm flipV="1">
              <a:off x="5181600" y="2558154"/>
              <a:ext cx="215526" cy="185046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181600" y="2772564"/>
              <a:ext cx="838200" cy="305916"/>
            </a:xfrm>
            <a:prstGeom prst="straightConnector1">
              <a:avLst/>
            </a:prstGeom>
            <a:ln w="25400">
              <a:solidFill>
                <a:srgbClr val="CC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181600" y="20955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91200" y="26625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b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33900" y="1864667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 e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 flipV="1">
            <a:off x="2667000" y="1402080"/>
            <a:ext cx="0" cy="15234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43200" y="186466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792480" y="5013960"/>
          <a:ext cx="669607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098520" imgH="660240" progId="Equation.3">
                  <p:embed/>
                </p:oleObj>
              </mc:Choice>
              <mc:Fallback>
                <p:oleObj name="数式" r:id="rId2" imgW="3098520" imgH="660240" progId="Equation.3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" y="5013960"/>
                        <a:ext cx="6696075" cy="14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43400" y="4198203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(following problem 8.2 in Jackson’s text)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1864667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Inside medium, </a:t>
            </a:r>
            <a:r>
              <a:rPr lang="en-US" sz="2400" dirty="0">
                <a:latin typeface="Symbol" pitchFamily="18" charset="2"/>
              </a:rPr>
              <a:t>m e</a:t>
            </a:r>
            <a:r>
              <a:rPr lang="en-US" sz="2400" dirty="0">
                <a:latin typeface="+mj-lt"/>
              </a:rPr>
              <a:t> assumed to be real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0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waves in a coaxial cable -- continued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596640" y="609600"/>
          <a:ext cx="4116388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904760" imgH="1803240" progId="Equation.3">
                  <p:embed/>
                </p:oleObj>
              </mc:Choice>
              <mc:Fallback>
                <p:oleObj name="数式" r:id="rId2" imgW="1904760" imgH="1803240" progId="Equation.3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640" y="609600"/>
                        <a:ext cx="4116388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Donut 15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0" name="Straight Arrow Connector 9"/>
              <p:cNvCxnSpPr>
                <a:endCxn id="15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a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b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46125" y="4486275"/>
          <a:ext cx="664527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073320" imgH="736560" progId="Equation.3">
                  <p:embed/>
                </p:oleObj>
              </mc:Choice>
              <mc:Fallback>
                <p:oleObj name="数式" r:id="rId4" imgW="3073320" imgH="7365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4486275"/>
                        <a:ext cx="664527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7204075" y="1080442"/>
          <a:ext cx="1482725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685800" imgH="927000" progId="Equation.3">
                  <p:embed/>
                </p:oleObj>
              </mc:Choice>
              <mc:Fallback>
                <p:oleObj name="数式" r:id="rId6" imgW="685800" imgH="92700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075" y="1080442"/>
                        <a:ext cx="1482725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04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waves in a coaxial cable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Donut 20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5" name="Straight Arrow Connector 14"/>
              <p:cNvCxnSpPr>
                <a:endCxn id="20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a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b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441700" y="1775230"/>
          <a:ext cx="52451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25680" imgH="736560" progId="Equation.3">
                  <p:embed/>
                </p:oleObj>
              </mc:Choice>
              <mc:Fallback>
                <p:oleObj name="数式" r:id="rId2" imgW="2425680" imgH="736560" progId="Equation.3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1775230"/>
                        <a:ext cx="5245100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07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7A672-EC64-F66A-3FCD-14A2DFAA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BD312-C2CA-FB4C-5F1D-A9D3E053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48DB4-5FEC-4ED0-0BBD-9858AA738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E2465-0509-37FD-7C4B-BA9996F6402F}"/>
              </a:ext>
            </a:extLst>
          </p:cNvPr>
          <p:cNvSpPr txBox="1"/>
          <p:nvPr/>
        </p:nvSpPr>
        <p:spPr>
          <a:xfrm>
            <a:off x="304800" y="304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cylindrical waveguide</a:t>
            </a:r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42598EF1-DF55-1643-4084-7C5ADD19E207}"/>
              </a:ext>
            </a:extLst>
          </p:cNvPr>
          <p:cNvSpPr/>
          <p:nvPr/>
        </p:nvSpPr>
        <p:spPr>
          <a:xfrm rot="5400000">
            <a:off x="3962400" y="-1257300"/>
            <a:ext cx="1219200" cy="5562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CC763B0-97FF-8199-F800-7F308C4EE05F}"/>
              </a:ext>
            </a:extLst>
          </p:cNvPr>
          <p:cNvCxnSpPr/>
          <p:nvPr/>
        </p:nvCxnSpPr>
        <p:spPr>
          <a:xfrm>
            <a:off x="2895600" y="2570807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2CFF106-21A3-1C2D-CFB7-4DDE3F8A3577}"/>
              </a:ext>
            </a:extLst>
          </p:cNvPr>
          <p:cNvSpPr txBox="1"/>
          <p:nvPr/>
        </p:nvSpPr>
        <p:spPr>
          <a:xfrm>
            <a:off x="5266623" y="234633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EC4A1C-61B2-23E3-ED19-7C549868C424}"/>
              </a:ext>
            </a:extLst>
          </p:cNvPr>
          <p:cNvCxnSpPr/>
          <p:nvPr/>
        </p:nvCxnSpPr>
        <p:spPr>
          <a:xfrm flipV="1">
            <a:off x="7162800" y="1143000"/>
            <a:ext cx="1905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7DE62EE-52C8-0924-F789-B8D10AB28F6A}"/>
              </a:ext>
            </a:extLst>
          </p:cNvPr>
          <p:cNvSpPr txBox="1"/>
          <p:nvPr/>
        </p:nvSpPr>
        <p:spPr>
          <a:xfrm>
            <a:off x="7027645" y="100869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19AF84-2C73-C853-A2B2-90461DC30762}"/>
              </a:ext>
            </a:extLst>
          </p:cNvPr>
          <p:cNvSpPr txBox="1"/>
          <p:nvPr/>
        </p:nvSpPr>
        <p:spPr>
          <a:xfrm>
            <a:off x="0" y="2726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the rectangular geometry, Maxwell’s equations within the pipe: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8D026E7-2E7A-E6B4-AFC5-D14EE4BE0E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645822"/>
              </p:ext>
            </p:extLst>
          </p:nvPr>
        </p:nvGraphicFramePr>
        <p:xfrm>
          <a:off x="381000" y="3245709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82880" imgH="533160" progId="Equation.3">
                  <p:embed/>
                </p:oleObj>
              </mc:Choice>
              <mc:Fallback>
                <p:oleObj name="数式" r:id="rId2" imgW="2882880" imgH="53316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5709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3C1E9B49-D56C-EAAA-0017-C3CC9326B6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725028"/>
              </p:ext>
            </p:extLst>
          </p:nvPr>
        </p:nvGraphicFramePr>
        <p:xfrm>
          <a:off x="754063" y="4730750"/>
          <a:ext cx="6846887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52880" imgH="1231560" progId="Equation.DSMT4">
                  <p:embed/>
                </p:oleObj>
              </mc:Choice>
              <mc:Fallback>
                <p:oleObj name="Equation" r:id="rId4" imgW="4952880" imgH="123156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4730750"/>
                        <a:ext cx="6846887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8417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7A672-EC64-F66A-3FCD-14A2DFAA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BD312-C2CA-FB4C-5F1D-A9D3E053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48DB4-5FEC-4ED0-0BBD-9858AA738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E2465-0509-37FD-7C4B-BA9996F6402F}"/>
              </a:ext>
            </a:extLst>
          </p:cNvPr>
          <p:cNvSpPr txBox="1"/>
          <p:nvPr/>
        </p:nvSpPr>
        <p:spPr>
          <a:xfrm>
            <a:off x="152400" y="10400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cylindrical waveguide -- continued</a:t>
            </a:r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42598EF1-DF55-1643-4084-7C5ADD19E207}"/>
              </a:ext>
            </a:extLst>
          </p:cNvPr>
          <p:cNvSpPr/>
          <p:nvPr/>
        </p:nvSpPr>
        <p:spPr>
          <a:xfrm rot="5400000">
            <a:off x="3962400" y="-1562100"/>
            <a:ext cx="1219200" cy="5562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CC763B0-97FF-8199-F800-7F308C4EE05F}"/>
              </a:ext>
            </a:extLst>
          </p:cNvPr>
          <p:cNvCxnSpPr/>
          <p:nvPr/>
        </p:nvCxnSpPr>
        <p:spPr>
          <a:xfrm>
            <a:off x="2895600" y="2266007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2CFF106-21A3-1C2D-CFB7-4DDE3F8A3577}"/>
              </a:ext>
            </a:extLst>
          </p:cNvPr>
          <p:cNvSpPr txBox="1"/>
          <p:nvPr/>
        </p:nvSpPr>
        <p:spPr>
          <a:xfrm>
            <a:off x="5266623" y="204153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EC4A1C-61B2-23E3-ED19-7C549868C424}"/>
              </a:ext>
            </a:extLst>
          </p:cNvPr>
          <p:cNvCxnSpPr/>
          <p:nvPr/>
        </p:nvCxnSpPr>
        <p:spPr>
          <a:xfrm flipV="1">
            <a:off x="7162800" y="838200"/>
            <a:ext cx="1905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7DE62EE-52C8-0924-F789-B8D10AB28F6A}"/>
              </a:ext>
            </a:extLst>
          </p:cNvPr>
          <p:cNvSpPr txBox="1"/>
          <p:nvPr/>
        </p:nvSpPr>
        <p:spPr>
          <a:xfrm>
            <a:off x="7027645" y="70389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19AF84-2C73-C853-A2B2-90461DC30762}"/>
              </a:ext>
            </a:extLst>
          </p:cNvPr>
          <p:cNvSpPr txBox="1"/>
          <p:nvPr/>
        </p:nvSpPr>
        <p:spPr>
          <a:xfrm>
            <a:off x="152400" y="24115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the cylindrical geometry, Maxwell’s equations within the pipe: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8D026E7-2E7A-E6B4-AFC5-D14EE4BE0E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688970"/>
              </p:ext>
            </p:extLst>
          </p:nvPr>
        </p:nvGraphicFramePr>
        <p:xfrm>
          <a:off x="152400" y="2848792"/>
          <a:ext cx="5551487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08160" imgH="609480" progId="Equation.DSMT4">
                  <p:embed/>
                </p:oleObj>
              </mc:Choice>
              <mc:Fallback>
                <p:oleObj name="Equation" r:id="rId2" imgW="2108160" imgH="609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78D026E7-2E7A-E6B4-AFC5-D14EE4BE0E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48792"/>
                        <a:ext cx="5551487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3C1E9B49-D56C-EAAA-0017-C3CC9326B6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215462"/>
              </p:ext>
            </p:extLst>
          </p:nvPr>
        </p:nvGraphicFramePr>
        <p:xfrm>
          <a:off x="152400" y="4393928"/>
          <a:ext cx="7635875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24200" imgH="901440" progId="Equation.DSMT4">
                  <p:embed/>
                </p:oleObj>
              </mc:Choice>
              <mc:Fallback>
                <p:oleObj name="Equation" r:id="rId4" imgW="5524200" imgH="9014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3C1E9B49-D56C-EAAA-0017-C3CC9326B6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393928"/>
                        <a:ext cx="7635875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786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7A672-EC64-F66A-3FCD-14A2DFAA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BD312-C2CA-FB4C-5F1D-A9D3E053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48DB4-5FEC-4ED0-0BBD-9858AA738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E2465-0509-37FD-7C4B-BA9996F6402F}"/>
              </a:ext>
            </a:extLst>
          </p:cNvPr>
          <p:cNvSpPr txBox="1"/>
          <p:nvPr/>
        </p:nvSpPr>
        <p:spPr>
          <a:xfrm>
            <a:off x="304800" y="304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cylindrical waveguide</a:t>
            </a:r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42598EF1-DF55-1643-4084-7C5ADD19E207}"/>
              </a:ext>
            </a:extLst>
          </p:cNvPr>
          <p:cNvSpPr/>
          <p:nvPr/>
        </p:nvSpPr>
        <p:spPr>
          <a:xfrm rot="5400000">
            <a:off x="3962400" y="-1257300"/>
            <a:ext cx="1219200" cy="5562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CC763B0-97FF-8199-F800-7F308C4EE05F}"/>
              </a:ext>
            </a:extLst>
          </p:cNvPr>
          <p:cNvCxnSpPr/>
          <p:nvPr/>
        </p:nvCxnSpPr>
        <p:spPr>
          <a:xfrm>
            <a:off x="2895600" y="2570807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2CFF106-21A3-1C2D-CFB7-4DDE3F8A3577}"/>
              </a:ext>
            </a:extLst>
          </p:cNvPr>
          <p:cNvSpPr txBox="1"/>
          <p:nvPr/>
        </p:nvSpPr>
        <p:spPr>
          <a:xfrm>
            <a:off x="5266623" y="234633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EC4A1C-61B2-23E3-ED19-7C549868C424}"/>
              </a:ext>
            </a:extLst>
          </p:cNvPr>
          <p:cNvCxnSpPr/>
          <p:nvPr/>
        </p:nvCxnSpPr>
        <p:spPr>
          <a:xfrm flipV="1">
            <a:off x="7162800" y="1143000"/>
            <a:ext cx="1905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7DE62EE-52C8-0924-F789-B8D10AB28F6A}"/>
              </a:ext>
            </a:extLst>
          </p:cNvPr>
          <p:cNvSpPr txBox="1"/>
          <p:nvPr/>
        </p:nvSpPr>
        <p:spPr>
          <a:xfrm>
            <a:off x="7027645" y="100869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EEFA89E-2A9F-8870-7CB1-4748D0F4C2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005508"/>
              </p:ext>
            </p:extLst>
          </p:nvPr>
        </p:nvGraphicFramePr>
        <p:xfrm>
          <a:off x="152400" y="4496098"/>
          <a:ext cx="8040687" cy="1666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76560" imgH="1002960" progId="Equation.DSMT4">
                  <p:embed/>
                </p:oleObj>
              </mc:Choice>
              <mc:Fallback>
                <p:oleObj name="Equation" r:id="rId2" imgW="4876560" imgH="10029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42AD216-9170-D3C4-0FF7-A4D01104F8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496098"/>
                        <a:ext cx="8040687" cy="1666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822F045-9AD5-4373-B68B-E208200A70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852955"/>
              </p:ext>
            </p:extLst>
          </p:nvPr>
        </p:nvGraphicFramePr>
        <p:xfrm>
          <a:off x="609600" y="2874459"/>
          <a:ext cx="5551487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08160" imgH="609480" progId="Equation.DSMT4">
                  <p:embed/>
                </p:oleObj>
              </mc:Choice>
              <mc:Fallback>
                <p:oleObj name="Equation" r:id="rId4" imgW="2108160" imgH="609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78D026E7-2E7A-E6B4-AFC5-D14EE4BE0E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74459"/>
                        <a:ext cx="5551487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0887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16920</TotalTime>
  <Words>348</Words>
  <Application>Microsoft Office PowerPoint</Application>
  <PresentationFormat>On-screen Show (4:3)</PresentationFormat>
  <Paragraphs>99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Symbol</vt:lpstr>
      <vt:lpstr>Office Theme</vt:lpstr>
      <vt:lpstr>Office Theme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944</cp:revision>
  <cp:lastPrinted>2020-02-25T14:30:20Z</cp:lastPrinted>
  <dcterms:created xsi:type="dcterms:W3CDTF">2012-01-10T18:32:24Z</dcterms:created>
  <dcterms:modified xsi:type="dcterms:W3CDTF">2023-03-03T14:59:48Z</dcterms:modified>
</cp:coreProperties>
</file>