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378" r:id="rId4"/>
    <p:sldId id="355" r:id="rId5"/>
    <p:sldId id="356" r:id="rId6"/>
    <p:sldId id="379"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80" r:id="rId21"/>
    <p:sldId id="370" r:id="rId22"/>
    <p:sldId id="371" r:id="rId23"/>
    <p:sldId id="372" r:id="rId24"/>
    <p:sldId id="373" r:id="rId25"/>
    <p:sldId id="374" r:id="rId26"/>
    <p:sldId id="375" r:id="rId27"/>
    <p:sldId id="381"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varScale="1">
        <p:scale>
          <a:sx n="61" d="100"/>
          <a:sy n="61" d="100"/>
        </p:scale>
        <p:origin x="56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3" d="100"/>
        <a:sy n="43"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3/10/2023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3/10/2023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Section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continued.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each have to solve an inhomogeneous differential equation of the same form.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inhomogeneous equation as represented by the last term.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0503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03/13/2023</a:t>
            </a:r>
            <a:endParaRPr lang="en-US" dirty="0"/>
          </a:p>
        </p:txBody>
      </p:sp>
      <p:sp>
        <p:nvSpPr>
          <p:cNvPr id="5" name="Footer Placeholder 4"/>
          <p:cNvSpPr>
            <a:spLocks noGrp="1"/>
          </p:cNvSpPr>
          <p:nvPr>
            <p:ph type="ftr" sz="quarter" idx="11"/>
          </p:nvPr>
        </p:nvSpPr>
        <p:spPr/>
        <p:txBody>
          <a:bodyPr/>
          <a:lstStyle/>
          <a:p>
            <a:r>
              <a:rPr lang="en-US"/>
              <a:t>PHY 712  Spring 2023 --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03/13/2023</a:t>
            </a:r>
            <a:endParaRPr lang="en-US" dirty="0"/>
          </a:p>
        </p:txBody>
      </p:sp>
      <p:sp>
        <p:nvSpPr>
          <p:cNvPr id="5" name="Footer Placeholder 4"/>
          <p:cNvSpPr>
            <a:spLocks noGrp="1"/>
          </p:cNvSpPr>
          <p:nvPr>
            <p:ph type="ftr" sz="quarter" idx="11"/>
          </p:nvPr>
        </p:nvSpPr>
        <p:spPr/>
        <p:txBody>
          <a:bodyPr/>
          <a:lstStyle/>
          <a:p>
            <a:r>
              <a:rPr lang="en-US"/>
              <a:t>PHY 712  Spring 2023 --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03/13/2023</a:t>
            </a:r>
            <a:endParaRPr lang="en-US" dirty="0"/>
          </a:p>
        </p:txBody>
      </p:sp>
      <p:sp>
        <p:nvSpPr>
          <p:cNvPr id="5" name="Footer Placeholder 4"/>
          <p:cNvSpPr>
            <a:spLocks noGrp="1"/>
          </p:cNvSpPr>
          <p:nvPr>
            <p:ph type="ftr" sz="quarter" idx="11"/>
          </p:nvPr>
        </p:nvSpPr>
        <p:spPr/>
        <p:txBody>
          <a:bodyPr/>
          <a:lstStyle/>
          <a:p>
            <a:r>
              <a:rPr lang="en-US"/>
              <a:t>PHY 712  Spring 2023 --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03/13/2023</a:t>
            </a:r>
            <a:endParaRPr lang="en-US" dirty="0"/>
          </a:p>
        </p:txBody>
      </p:sp>
      <p:sp>
        <p:nvSpPr>
          <p:cNvPr id="5" name="Footer Placeholder 4"/>
          <p:cNvSpPr>
            <a:spLocks noGrp="1"/>
          </p:cNvSpPr>
          <p:nvPr>
            <p:ph type="ftr" sz="quarter" idx="11"/>
          </p:nvPr>
        </p:nvSpPr>
        <p:spPr/>
        <p:txBody>
          <a:bodyPr/>
          <a:lstStyle/>
          <a:p>
            <a:r>
              <a:rPr lang="en-US"/>
              <a:t>PHY 712  Spring 2023 --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03/13/2023</a:t>
            </a:r>
            <a:endParaRPr lang="en-US" dirty="0"/>
          </a:p>
        </p:txBody>
      </p:sp>
      <p:sp>
        <p:nvSpPr>
          <p:cNvPr id="5" name="Footer Placeholder 4"/>
          <p:cNvSpPr>
            <a:spLocks noGrp="1"/>
          </p:cNvSpPr>
          <p:nvPr>
            <p:ph type="ftr" sz="quarter" idx="11"/>
          </p:nvPr>
        </p:nvSpPr>
        <p:spPr/>
        <p:txBody>
          <a:bodyPr/>
          <a:lstStyle/>
          <a:p>
            <a:r>
              <a:rPr lang="en-US"/>
              <a:t>PHY 712  Spring 2023 --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03/13/2023</a:t>
            </a:r>
            <a:endParaRPr lang="en-US" dirty="0"/>
          </a:p>
        </p:txBody>
      </p:sp>
      <p:sp>
        <p:nvSpPr>
          <p:cNvPr id="6" name="Footer Placeholder 5"/>
          <p:cNvSpPr>
            <a:spLocks noGrp="1"/>
          </p:cNvSpPr>
          <p:nvPr>
            <p:ph type="ftr" sz="quarter" idx="11"/>
          </p:nvPr>
        </p:nvSpPr>
        <p:spPr/>
        <p:txBody>
          <a:bodyPr/>
          <a:lstStyle/>
          <a:p>
            <a:r>
              <a:rPr lang="en-US"/>
              <a:t>PHY 712  Spring 2023 --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03/13/2023</a:t>
            </a:r>
            <a:endParaRPr lang="en-US" dirty="0"/>
          </a:p>
        </p:txBody>
      </p:sp>
      <p:sp>
        <p:nvSpPr>
          <p:cNvPr id="8" name="Footer Placeholder 7"/>
          <p:cNvSpPr>
            <a:spLocks noGrp="1"/>
          </p:cNvSpPr>
          <p:nvPr>
            <p:ph type="ftr" sz="quarter" idx="11"/>
          </p:nvPr>
        </p:nvSpPr>
        <p:spPr/>
        <p:txBody>
          <a:bodyPr/>
          <a:lstStyle/>
          <a:p>
            <a:r>
              <a:rPr lang="en-US"/>
              <a:t>PHY 712  Spring 2023 --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03/13/2023</a:t>
            </a:r>
            <a:endParaRPr lang="en-US" dirty="0"/>
          </a:p>
        </p:txBody>
      </p:sp>
      <p:sp>
        <p:nvSpPr>
          <p:cNvPr id="4" name="Footer Placeholder 3"/>
          <p:cNvSpPr>
            <a:spLocks noGrp="1"/>
          </p:cNvSpPr>
          <p:nvPr>
            <p:ph type="ftr" sz="quarter" idx="11"/>
          </p:nvPr>
        </p:nvSpPr>
        <p:spPr/>
        <p:txBody>
          <a:bodyPr/>
          <a:lstStyle/>
          <a:p>
            <a:r>
              <a:rPr lang="en-US"/>
              <a:t>PHY 712  Spring 2023 --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03/13/2023</a:t>
            </a:r>
            <a:endParaRPr lang="en-US" dirty="0"/>
          </a:p>
        </p:txBody>
      </p:sp>
      <p:sp>
        <p:nvSpPr>
          <p:cNvPr id="6" name="Footer Placeholder 5"/>
          <p:cNvSpPr>
            <a:spLocks noGrp="1"/>
          </p:cNvSpPr>
          <p:nvPr>
            <p:ph type="ftr" sz="quarter" idx="11"/>
          </p:nvPr>
        </p:nvSpPr>
        <p:spPr/>
        <p:txBody>
          <a:bodyPr/>
          <a:lstStyle/>
          <a:p>
            <a:r>
              <a:rPr lang="en-US"/>
              <a:t>PHY 712  Spring 2023 --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03/13/2023</a:t>
            </a:r>
            <a:endParaRPr lang="en-US" dirty="0"/>
          </a:p>
        </p:txBody>
      </p:sp>
      <p:sp>
        <p:nvSpPr>
          <p:cNvPr id="6" name="Footer Placeholder 5"/>
          <p:cNvSpPr>
            <a:spLocks noGrp="1"/>
          </p:cNvSpPr>
          <p:nvPr>
            <p:ph type="ftr" sz="quarter" idx="11"/>
          </p:nvPr>
        </p:nvSpPr>
        <p:spPr/>
        <p:txBody>
          <a:bodyPr/>
          <a:lstStyle/>
          <a:p>
            <a:r>
              <a:rPr lang="en-US"/>
              <a:t>PHY 712  Spring 2023 --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03/13/2023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1.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8.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9.bin"/><Relationship Id="rId14" Type="http://schemas.openxmlformats.org/officeDocument/2006/relationships/image" Target="../media/image3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oleObject" Target="../embeddings/oleObject33.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6.bin"/><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5.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40.bin"/><Relationship Id="rId4" Type="http://schemas.openxmlformats.org/officeDocument/2006/relationships/image" Target="../media/image4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3.bin"/><Relationship Id="rId4" Type="http://schemas.openxmlformats.org/officeDocument/2006/relationships/image" Target="../media/image43.wmf"/></Relationships>
</file>

<file path=ppt/slides/_rels/slide27.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oleObject" Target="../embeddings/oleObject44.bin"/><Relationship Id="rId1" Type="http://schemas.openxmlformats.org/officeDocument/2006/relationships/slideLayout" Target="../slideLayouts/slideLayout7.xml"/><Relationship Id="rId5" Type="http://schemas.openxmlformats.org/officeDocument/2006/relationships/image" Target="../media/image46.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04800" y="228600"/>
            <a:ext cx="8229600" cy="550920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on Lecture 24:</a:t>
            </a:r>
            <a:endParaRPr lang="en-US" sz="3200" b="1" dirty="0">
              <a:solidFill>
                <a:schemeClr val="folHlink"/>
              </a:solidFill>
            </a:endParaRPr>
          </a:p>
          <a:p>
            <a:pPr marL="457200" lvl="2" algn="ctr">
              <a:spcBef>
                <a:spcPct val="50000"/>
              </a:spcBef>
            </a:pPr>
            <a:r>
              <a:rPr lang="en-US" sz="3200" b="1" dirty="0">
                <a:solidFill>
                  <a:schemeClr val="folHlink"/>
                </a:solidFill>
              </a:rPr>
              <a:t>Sources of radiation</a:t>
            </a:r>
          </a:p>
          <a:p>
            <a:pPr marL="457200" lvl="2">
              <a:spcBef>
                <a:spcPct val="50000"/>
              </a:spcBef>
            </a:pPr>
            <a:r>
              <a:rPr lang="en-US" sz="3200" b="1" dirty="0">
                <a:solidFill>
                  <a:schemeClr val="folHlink"/>
                </a:solidFill>
              </a:rPr>
              <a:t>Start reading Chap. 9</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name="数式" r:id="rId3" imgW="3441600" imgH="2184120" progId="Equation.3">
                  <p:embed/>
                </p:oleObj>
              </mc:Choice>
              <mc:Fallback>
                <p:oleObj name="数式" r:id="rId3" imgW="3441600" imgH="2184120" progId="Equation.3">
                  <p:embed/>
                  <p:pic>
                    <p:nvPicPr>
                      <p:cNvPr id="5" name="Object 4"/>
                      <p:cNvPicPr>
                        <a:picLocks noChangeAspect="1" noChangeArrowheads="1"/>
                      </p:cNvPicPr>
                      <p:nvPr/>
                    </p:nvPicPr>
                    <p:blipFill>
                      <a:blip r:embed="rId4"/>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Tree>
    <p:extLst>
      <p:ext uri="{BB962C8B-B14F-4D97-AF65-F5344CB8AC3E}">
        <p14:creationId xmlns:p14="http://schemas.microsoft.com/office/powerpoint/2010/main" val="27275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39325129"/>
              </p:ext>
            </p:extLst>
          </p:nvPr>
        </p:nvGraphicFramePr>
        <p:xfrm>
          <a:off x="1981200" y="478799"/>
          <a:ext cx="6612340" cy="3475038"/>
        </p:xfrm>
        <a:graphic>
          <a:graphicData uri="http://schemas.openxmlformats.org/presentationml/2006/ole">
            <mc:AlternateContent xmlns:mc="http://schemas.openxmlformats.org/markup-compatibility/2006">
              <mc:Choice xmlns:v="urn:schemas-microsoft-com:vml" Requires="v">
                <p:oleObj name="Equation" r:id="rId3" imgW="4431960" imgH="2323800" progId="Equation.DSMT4">
                  <p:embed/>
                </p:oleObj>
              </mc:Choice>
              <mc:Fallback>
                <p:oleObj name="Equation" r:id="rId3" imgW="4431960" imgH="2323800" progId="Equation.DSMT4">
                  <p:embed/>
                  <p:pic>
                    <p:nvPicPr>
                      <p:cNvPr id="6" name="Object 5"/>
                      <p:cNvPicPr>
                        <a:picLocks noChangeAspect="1" noChangeArrowheads="1"/>
                      </p:cNvPicPr>
                      <p:nvPr/>
                    </p:nvPicPr>
                    <p:blipFill>
                      <a:blip r:embed="rId4"/>
                      <a:srcRect/>
                      <a:stretch>
                        <a:fillRect/>
                      </a:stretch>
                    </p:blipFill>
                    <p:spPr bwMode="auto">
                      <a:xfrm>
                        <a:off x="1981200" y="478799"/>
                        <a:ext cx="6612340" cy="3475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2403061"/>
              </p:ext>
            </p:extLst>
          </p:nvPr>
        </p:nvGraphicFramePr>
        <p:xfrm>
          <a:off x="1967883" y="3505200"/>
          <a:ext cx="6246812" cy="3440840"/>
        </p:xfrm>
        <a:graphic>
          <a:graphicData uri="http://schemas.openxmlformats.org/presentationml/2006/ole">
            <mc:AlternateContent xmlns:mc="http://schemas.openxmlformats.org/markup-compatibility/2006">
              <mc:Choice xmlns:v="urn:schemas-microsoft-com:vml" Requires="v">
                <p:oleObj name="Equation" r:id="rId5" imgW="4228920" imgH="2323800" progId="Equation.DSMT4">
                  <p:embed/>
                </p:oleObj>
              </mc:Choice>
              <mc:Fallback>
                <p:oleObj name="Equation" r:id="rId5" imgW="4228920" imgH="2323800" progId="Equation.DSMT4">
                  <p:embed/>
                  <p:pic>
                    <p:nvPicPr>
                      <p:cNvPr id="7" name="Object 6"/>
                      <p:cNvPicPr>
                        <a:picLocks noChangeAspect="1" noChangeArrowheads="1"/>
                      </p:cNvPicPr>
                      <p:nvPr/>
                    </p:nvPicPr>
                    <p:blipFill>
                      <a:blip r:embed="rId6"/>
                      <a:srcRect/>
                      <a:stretch>
                        <a:fillRect/>
                      </a:stretch>
                    </p:blipFill>
                    <p:spPr bwMode="auto">
                      <a:xfrm>
                        <a:off x="1967883" y="3505200"/>
                        <a:ext cx="6246812" cy="34408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47538775"/>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name="数式" r:id="rId3" imgW="3530520" imgH="1358640" progId="Equation.3">
                  <p:embed/>
                </p:oleObj>
              </mc:Choice>
              <mc:Fallback>
                <p:oleObj name="数式" r:id="rId3" imgW="3530520" imgH="1358640" progId="Equation.3">
                  <p:embed/>
                  <p:pic>
                    <p:nvPicPr>
                      <p:cNvPr id="6" name="Object 5"/>
                      <p:cNvPicPr>
                        <a:picLocks noChangeAspect="1" noChangeArrowheads="1"/>
                      </p:cNvPicPr>
                      <p:nvPr/>
                    </p:nvPicPr>
                    <p:blipFill>
                      <a:blip r:embed="rId4"/>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name="数式" r:id="rId5" imgW="2908080" imgH="990360" progId="Equation.3">
                  <p:embed/>
                </p:oleObj>
              </mc:Choice>
              <mc:Fallback>
                <p:oleObj name="数式" r:id="rId5" imgW="2908080" imgH="990360" progId="Equation.3">
                  <p:embed/>
                  <p:pic>
                    <p:nvPicPr>
                      <p:cNvPr id="7" name="Object 6"/>
                      <p:cNvPicPr>
                        <a:picLocks noChangeAspect="1" noChangeArrowheads="1"/>
                      </p:cNvPicPr>
                      <p:nvPr/>
                    </p:nvPicPr>
                    <p:blipFill>
                      <a:blip r:embed="rId6"/>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3408289"/>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name="数式" r:id="rId3" imgW="3530520" imgH="1358640" progId="Equation.3">
                  <p:embed/>
                </p:oleObj>
              </mc:Choice>
              <mc:Fallback>
                <p:oleObj name="数式" r:id="rId3" imgW="3530520" imgH="1358640" progId="Equation.3">
                  <p:embed/>
                  <p:pic>
                    <p:nvPicPr>
                      <p:cNvPr id="6" name="Object 5"/>
                      <p:cNvPicPr>
                        <a:picLocks noChangeAspect="1" noChangeArrowheads="1"/>
                      </p:cNvPicPr>
                      <p:nvPr/>
                    </p:nvPicPr>
                    <p:blipFill>
                      <a:blip r:embed="rId4"/>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7" name="Object 6"/>
                      <p:cNvPicPr>
                        <a:picLocks noChangeAspect="1" noChangeArrowheads="1"/>
                      </p:cNvPicPr>
                      <p:nvPr/>
                    </p:nvPicPr>
                    <p:blipFill>
                      <a:blip r:embed="rId6"/>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name="数式" r:id="rId3" imgW="3797280" imgH="1333440" progId="Equation.3">
                  <p:embed/>
                </p:oleObj>
              </mc:Choice>
              <mc:Fallback>
                <p:oleObj name="数式" r:id="rId3" imgW="3797280" imgH="1333440" progId="Equation.3">
                  <p:embed/>
                  <p:pic>
                    <p:nvPicPr>
                      <p:cNvPr id="6" name="Object 5"/>
                      <p:cNvPicPr>
                        <a:picLocks noChangeAspect="1" noChangeArrowheads="1"/>
                      </p:cNvPicPr>
                      <p:nvPr/>
                    </p:nvPicPr>
                    <p:blipFill>
                      <a:blip r:embed="rId4"/>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name="Equation" r:id="rId5" imgW="2882880" imgH="1701720" progId="Equation.DSMT4">
                  <p:embed/>
                </p:oleObj>
              </mc:Choice>
              <mc:Fallback>
                <p:oleObj name="Equation" r:id="rId5" imgW="2882880" imgH="1701720" progId="Equation.DSMT4">
                  <p:embed/>
                  <p:pic>
                    <p:nvPicPr>
                      <p:cNvPr id="7" name="Object 6"/>
                      <p:cNvPicPr>
                        <a:picLocks noChangeAspect="1" noChangeArrowheads="1"/>
                      </p:cNvPicPr>
                      <p:nvPr/>
                    </p:nvPicPr>
                    <p:blipFill>
                      <a:blip r:embed="rId6"/>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4502311"/>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name="Equation" r:id="rId3" imgW="3962160" imgH="2616120" progId="Equation.DSMT4">
                  <p:embed/>
                </p:oleObj>
              </mc:Choice>
              <mc:Fallback>
                <p:oleObj name="Equation" r:id="rId3" imgW="3962160" imgH="2616120" progId="Equation.DSMT4">
                  <p:embed/>
                  <p:pic>
                    <p:nvPicPr>
                      <p:cNvPr id="5" name="Object 4"/>
                      <p:cNvPicPr/>
                      <p:nvPr/>
                    </p:nvPicPr>
                    <p:blipFill>
                      <a:blip r:embed="rId4"/>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name="数式" r:id="rId3" imgW="2908080" imgH="812520" progId="Equation.3">
                  <p:embed/>
                </p:oleObj>
              </mc:Choice>
              <mc:Fallback>
                <p:oleObj name="数式" r:id="rId3" imgW="2908080" imgH="812520" progId="Equation.3">
                  <p:embed/>
                  <p:pic>
                    <p:nvPicPr>
                      <p:cNvPr id="7" name="Object 6"/>
                      <p:cNvPicPr>
                        <a:picLocks noChangeAspect="1" noChangeArrowheads="1"/>
                      </p:cNvPicPr>
                      <p:nvPr/>
                    </p:nvPicPr>
                    <p:blipFill>
                      <a:blip r:embed="rId4"/>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8" name="Object 7"/>
                      <p:cNvPicPr>
                        <a:picLocks noChangeAspect="1" noChangeArrowheads="1"/>
                      </p:cNvPicPr>
                      <p:nvPr/>
                    </p:nvPicPr>
                    <p:blipFill>
                      <a:blip r:embed="rId6"/>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name="数式" r:id="rId7" imgW="2908080" imgH="952200" progId="Equation.3">
                  <p:embed/>
                </p:oleObj>
              </mc:Choice>
              <mc:Fallback>
                <p:oleObj name="数式" r:id="rId7" imgW="2908080" imgH="952200" progId="Equation.3">
                  <p:embed/>
                  <p:pic>
                    <p:nvPicPr>
                      <p:cNvPr id="9" name="Object 8"/>
                      <p:cNvPicPr>
                        <a:picLocks noChangeAspect="1" noChangeArrowheads="1"/>
                      </p:cNvPicPr>
                      <p:nvPr/>
                    </p:nvPicPr>
                    <p:blipFill>
                      <a:blip r:embed="rId8"/>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name="Equation" r:id="rId3" imgW="4978080" imgH="1307880" progId="Equation.DSMT4">
                  <p:embed/>
                </p:oleObj>
              </mc:Choice>
              <mc:Fallback>
                <p:oleObj name="Equation" r:id="rId3" imgW="4978080" imgH="1307880" progId="Equation.DSMT4">
                  <p:embed/>
                  <p:pic>
                    <p:nvPicPr>
                      <p:cNvPr id="7" name="Object 6"/>
                      <p:cNvPicPr>
                        <a:picLocks noChangeAspect="1" noChangeArrowheads="1"/>
                      </p:cNvPicPr>
                      <p:nvPr/>
                    </p:nvPicPr>
                    <p:blipFill>
                      <a:blip r:embed="rId4"/>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name="数式" r:id="rId5" imgW="2908080" imgH="952200" progId="Equation.3">
                  <p:embed/>
                </p:oleObj>
              </mc:Choice>
              <mc:Fallback>
                <p:oleObj name="数式" r:id="rId5" imgW="2908080" imgH="952200" progId="Equation.3">
                  <p:embed/>
                  <p:pic>
                    <p:nvPicPr>
                      <p:cNvPr id="9" name="Object 8"/>
                      <p:cNvPicPr>
                        <a:picLocks noChangeAspect="1" noChangeArrowheads="1"/>
                      </p:cNvPicPr>
                      <p:nvPr/>
                    </p:nvPicPr>
                    <p:blipFill>
                      <a:blip r:embed="rId6"/>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03871294"/>
              </p:ext>
            </p:extLst>
          </p:nvPr>
        </p:nvGraphicFramePr>
        <p:xfrm>
          <a:off x="557213" y="1143000"/>
          <a:ext cx="8031162" cy="3343275"/>
        </p:xfrm>
        <a:graphic>
          <a:graphicData uri="http://schemas.openxmlformats.org/presentationml/2006/ole">
            <mc:AlternateContent xmlns:mc="http://schemas.openxmlformats.org/markup-compatibility/2006">
              <mc:Choice xmlns:v="urn:schemas-microsoft-com:vml" Requires="v">
                <p:oleObj name="Equation" r:id="rId3" imgW="7035480" imgH="2920680" progId="Equation.DSMT4">
                  <p:embed/>
                </p:oleObj>
              </mc:Choice>
              <mc:Fallback>
                <p:oleObj name="Equation" r:id="rId3" imgW="7035480" imgH="2920680" progId="Equation.DSMT4">
                  <p:embed/>
                  <p:pic>
                    <p:nvPicPr>
                      <p:cNvPr id="7" name="Object 6"/>
                      <p:cNvPicPr>
                        <a:picLocks noChangeAspect="1" noChangeArrowheads="1"/>
                      </p:cNvPicPr>
                      <p:nvPr/>
                    </p:nvPicPr>
                    <p:blipFill>
                      <a:blip r:embed="rId4"/>
                      <a:srcRect/>
                      <a:stretch>
                        <a:fillRect/>
                      </a:stretch>
                    </p:blipFill>
                    <p:spPr bwMode="auto">
                      <a:xfrm>
                        <a:off x="557213" y="1143000"/>
                        <a:ext cx="8031162"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name="Equation" r:id="rId5" imgW="3276360" imgH="977760" progId="Equation.DSMT4">
                  <p:embed/>
                </p:oleObj>
              </mc:Choice>
              <mc:Fallback>
                <p:oleObj name="Equation" r:id="rId5" imgW="3276360" imgH="977760" progId="Equation.DSMT4">
                  <p:embed/>
                  <p:pic>
                    <p:nvPicPr>
                      <p:cNvPr id="8" name="Object 7"/>
                      <p:cNvPicPr>
                        <a:picLocks noChangeAspect="1" noChangeArrowheads="1"/>
                      </p:cNvPicPr>
                      <p:nvPr/>
                    </p:nvPicPr>
                    <p:blipFill>
                      <a:blip r:embed="rId6"/>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name="Equation" r:id="rId7" imgW="164880" imgH="228600" progId="Equation.DSMT4">
                  <p:embed/>
                </p:oleObj>
              </mc:Choice>
              <mc:Fallback>
                <p:oleObj name="Equation" r:id="rId7" imgW="164880" imgH="228600" progId="Equation.DSMT4">
                  <p:embed/>
                  <p:pic>
                    <p:nvPicPr>
                      <p:cNvPr id="22" name="Object 21"/>
                      <p:cNvPicPr/>
                      <p:nvPr/>
                    </p:nvPicPr>
                    <p:blipFill>
                      <a:blip r:embed="rId8"/>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name="Equation" r:id="rId9" imgW="520560" imgH="215640" progId="Equation.DSMT4">
                  <p:embed/>
                </p:oleObj>
              </mc:Choice>
              <mc:Fallback>
                <p:oleObj name="Equation" r:id="rId9" imgW="520560" imgH="215640" progId="Equation.DSMT4">
                  <p:embed/>
                  <p:pic>
                    <p:nvPicPr>
                      <p:cNvPr id="23" name="Object 22"/>
                      <p:cNvPicPr/>
                      <p:nvPr/>
                    </p:nvPicPr>
                    <p:blipFill>
                      <a:blip r:embed="rId10"/>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name="Equation" r:id="rId11" imgW="152280" imgH="228600" progId="Equation.DSMT4">
                  <p:embed/>
                </p:oleObj>
              </mc:Choice>
              <mc:Fallback>
                <p:oleObj name="Equation" r:id="rId11" imgW="152280" imgH="228600" progId="Equation.DSMT4">
                  <p:embed/>
                  <p:pic>
                    <p:nvPicPr>
                      <p:cNvPr id="24" name="Object 23"/>
                      <p:cNvPicPr/>
                      <p:nvPr/>
                    </p:nvPicPr>
                    <p:blipFill>
                      <a:blip r:embed="rId12"/>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name="Equation" r:id="rId13" imgW="164880" imgH="279360" progId="Equation.DSMT4">
                  <p:embed/>
                </p:oleObj>
              </mc:Choice>
              <mc:Fallback>
                <p:oleObj name="Equation" r:id="rId13" imgW="164880" imgH="279360" progId="Equation.DSMT4">
                  <p:embed/>
                  <p:pic>
                    <p:nvPicPr>
                      <p:cNvPr id="25" name="Object 24"/>
                      <p:cNvPicPr/>
                      <p:nvPr/>
                    </p:nvPicPr>
                    <p:blipFill>
                      <a:blip r:embed="rId14"/>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name="数式" r:id="rId3" imgW="2908080" imgH="952200" progId="Equation.3">
                  <p:embed/>
                </p:oleObj>
              </mc:Choice>
              <mc:Fallback>
                <p:oleObj name="数式" r:id="rId3" imgW="2908080" imgH="952200" progId="Equation.3">
                  <p:embed/>
                  <p:pic>
                    <p:nvPicPr>
                      <p:cNvPr id="9" name="Object 8"/>
                      <p:cNvPicPr>
                        <a:picLocks noChangeAspect="1" noChangeArrowheads="1"/>
                      </p:cNvPicPr>
                      <p:nvPr/>
                    </p:nvPicPr>
                    <p:blipFill>
                      <a:blip r:embed="rId4"/>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2BFA5160-0250-4C56-827E-83C66408A265}"/>
              </a:ext>
            </a:extLst>
          </p:cNvPr>
          <p:cNvSpPr txBox="1"/>
          <p:nvPr/>
        </p:nvSpPr>
        <p:spPr>
          <a:xfrm>
            <a:off x="609600" y="3581400"/>
            <a:ext cx="7467600" cy="830997"/>
          </a:xfrm>
          <a:prstGeom prst="rect">
            <a:avLst/>
          </a:prstGeom>
          <a:noFill/>
        </p:spPr>
        <p:txBody>
          <a:bodyPr wrap="square" rtlCol="0">
            <a:spAutoFit/>
          </a:bodyPr>
          <a:lstStyle/>
          <a:p>
            <a:r>
              <a:rPr lang="en-US" sz="2400" dirty="0">
                <a:latin typeface="+mj-lt"/>
              </a:rPr>
              <a:t>Note that these results are “exact” when</a:t>
            </a:r>
            <a:r>
              <a:rPr lang="en-US" sz="2400" i="1" dirty="0">
                <a:latin typeface="+mj-lt"/>
              </a:rPr>
              <a:t> r</a:t>
            </a:r>
            <a:r>
              <a:rPr lang="en-US" sz="2400" dirty="0">
                <a:latin typeface="+mj-lt"/>
              </a:rPr>
              <a:t> is outside the extent of the charge and current density.</a:t>
            </a:r>
          </a:p>
        </p:txBody>
      </p:sp>
    </p:spTree>
    <p:extLst>
      <p:ext uri="{BB962C8B-B14F-4D97-AF65-F5344CB8AC3E}">
        <p14:creationId xmlns:p14="http://schemas.microsoft.com/office/powerpoint/2010/main" val="218405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01D140F-2E7C-434B-EDF4-9B8424AA3812}"/>
              </a:ext>
            </a:extLst>
          </p:cNvPr>
          <p:cNvPicPr>
            <a:picLocks noChangeAspect="1"/>
          </p:cNvPicPr>
          <p:nvPr/>
        </p:nvPicPr>
        <p:blipFill>
          <a:blip r:embed="rId3"/>
          <a:stretch>
            <a:fillRect/>
          </a:stretch>
        </p:blipFill>
        <p:spPr>
          <a:xfrm>
            <a:off x="388883" y="980453"/>
            <a:ext cx="8490176" cy="2971800"/>
          </a:xfrm>
          <a:prstGeom prst="rect">
            <a:avLst/>
          </a:prstGeom>
        </p:spPr>
      </p:pic>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264941" y="3455529"/>
            <a:ext cx="8915400" cy="378879"/>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F784D-4816-4B03-A2D7-AA66EB0BF0EA}"/>
              </a:ext>
            </a:extLst>
          </p:cNvPr>
          <p:cNvSpPr>
            <a:spLocks noGrp="1"/>
          </p:cNvSpPr>
          <p:nvPr>
            <p:ph type="dt" sz="half" idx="10"/>
          </p:nvPr>
        </p:nvSpPr>
        <p:spPr/>
        <p:txBody>
          <a:bodyPr/>
          <a:lstStyle/>
          <a:p>
            <a:r>
              <a:rPr lang="en-US"/>
              <a:t>03/13/2023</a:t>
            </a:r>
            <a:endParaRPr lang="en-US" dirty="0"/>
          </a:p>
        </p:txBody>
      </p:sp>
      <p:sp>
        <p:nvSpPr>
          <p:cNvPr id="3" name="Footer Placeholder 2">
            <a:extLst>
              <a:ext uri="{FF2B5EF4-FFF2-40B4-BE49-F238E27FC236}">
                <a16:creationId xmlns:a16="http://schemas.microsoft.com/office/drawing/2014/main" id="{66E7B7F0-546E-4208-A655-C2163305D827}"/>
              </a:ext>
            </a:extLst>
          </p:cNvPr>
          <p:cNvSpPr>
            <a:spLocks noGrp="1"/>
          </p:cNvSpPr>
          <p:nvPr>
            <p:ph type="ftr" sz="quarter" idx="11"/>
          </p:nvPr>
        </p:nvSpPr>
        <p:spPr/>
        <p:txBody>
          <a:bodyPr/>
          <a:lstStyle/>
          <a:p>
            <a:r>
              <a:rPr lang="en-US"/>
              <a:t>PHY 712  Spring 2023 -- Lecture 24</a:t>
            </a:r>
            <a:endParaRPr lang="en-US" dirty="0"/>
          </a:p>
        </p:txBody>
      </p:sp>
      <p:sp>
        <p:nvSpPr>
          <p:cNvPr id="4" name="Slide Number Placeholder 3">
            <a:extLst>
              <a:ext uri="{FF2B5EF4-FFF2-40B4-BE49-F238E27FC236}">
                <a16:creationId xmlns:a16="http://schemas.microsoft.com/office/drawing/2014/main" id="{DB73A21C-1B8B-4272-8908-1F362C1C1A63}"/>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FCF53485-A9BD-4C31-97D4-ECFE090AB7E3}"/>
              </a:ext>
            </a:extLst>
          </p:cNvPr>
          <p:cNvGraphicFramePr>
            <a:graphicFrameLocks noChangeAspect="1"/>
          </p:cNvGraphicFramePr>
          <p:nvPr>
            <p:extLst>
              <p:ext uri="{D42A27DB-BD31-4B8C-83A1-F6EECF244321}">
                <p14:modId xmlns:p14="http://schemas.microsoft.com/office/powerpoint/2010/main" val="327578575"/>
              </p:ext>
            </p:extLst>
          </p:nvPr>
        </p:nvGraphicFramePr>
        <p:xfrm>
          <a:off x="609600" y="1219200"/>
          <a:ext cx="7531100" cy="3194050"/>
        </p:xfrm>
        <a:graphic>
          <a:graphicData uri="http://schemas.openxmlformats.org/presentationml/2006/ole">
            <mc:AlternateContent xmlns:mc="http://schemas.openxmlformats.org/markup-compatibility/2006">
              <mc:Choice xmlns:v="urn:schemas-microsoft-com:vml" Requires="v">
                <p:oleObj name="Equation" r:id="rId2" imgW="3301920" imgH="1396800" progId="Equation.DSMT4">
                  <p:embed/>
                </p:oleObj>
              </mc:Choice>
              <mc:Fallback>
                <p:oleObj name="Equation" r:id="rId2" imgW="3301920" imgH="1396800" progId="Equation.DSMT4">
                  <p:embed/>
                  <p:pic>
                    <p:nvPicPr>
                      <p:cNvPr id="6" name="Object 5"/>
                      <p:cNvPicPr>
                        <a:picLocks noChangeAspect="1" noChangeArrowheads="1"/>
                      </p:cNvPicPr>
                      <p:nvPr/>
                    </p:nvPicPr>
                    <p:blipFill>
                      <a:blip r:embed="rId3"/>
                      <a:srcRect/>
                      <a:stretch>
                        <a:fillRect/>
                      </a:stretch>
                    </p:blipFill>
                    <p:spPr bwMode="auto">
                      <a:xfrm>
                        <a:off x="609600" y="121920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8967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now considering the dipole approximation</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name="Equation" r:id="rId3" imgW="4635360" imgH="3162240" progId="Equation.DSMT4">
                  <p:embed/>
                </p:oleObj>
              </mc:Choice>
              <mc:Fallback>
                <p:oleObj name="Equation" r:id="rId3" imgW="4635360" imgH="3162240" progId="Equation.DSMT4">
                  <p:embed/>
                  <p:pic>
                    <p:nvPicPr>
                      <p:cNvPr id="9" name="Object 8"/>
                      <p:cNvPicPr>
                        <a:picLocks noChangeAspect="1" noChangeArrowheads="1"/>
                      </p:cNvPicPr>
                      <p:nvPr/>
                    </p:nvPicPr>
                    <p:blipFill>
                      <a:blip r:embed="rId4"/>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name="Equation" r:id="rId3" imgW="5460840" imgH="1993680" progId="Equation.DSMT4">
                  <p:embed/>
                </p:oleObj>
              </mc:Choice>
              <mc:Fallback>
                <p:oleObj name="Equation" r:id="rId3" imgW="5460840" imgH="1993680" progId="Equation.DSMT4">
                  <p:embed/>
                  <p:pic>
                    <p:nvPicPr>
                      <p:cNvPr id="6" name="Object 5"/>
                      <p:cNvPicPr/>
                      <p:nvPr/>
                    </p:nvPicPr>
                    <p:blipFill>
                      <a:blip r:embed="rId4"/>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name="Equation" r:id="rId5" imgW="1955520" imgH="1015920" progId="Equation.DSMT4">
                  <p:embed/>
                </p:oleObj>
              </mc:Choice>
              <mc:Fallback>
                <p:oleObj name="Equation" r:id="rId5" imgW="1955520" imgH="1015920" progId="Equation.DSMT4">
                  <p:embed/>
                  <p:pic>
                    <p:nvPicPr>
                      <p:cNvPr id="8" name="Object 7"/>
                      <p:cNvPicPr/>
                      <p:nvPr/>
                    </p:nvPicPr>
                    <p:blipFill>
                      <a:blip r:embed="rId6"/>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the dipole approximation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name="Equation" r:id="rId3" imgW="5079960" imgH="2577960" progId="Equation.DSMT4">
                  <p:embed/>
                </p:oleObj>
              </mc:Choice>
              <mc:Fallback>
                <p:oleObj name="Equation" r:id="rId3" imgW="5079960" imgH="2577960" progId="Equation.DSMT4">
                  <p:embed/>
                  <p:pic>
                    <p:nvPicPr>
                      <p:cNvPr id="9" name="Object 8"/>
                      <p:cNvPicPr>
                        <a:picLocks noChangeAspect="1" noChangeArrowheads="1"/>
                      </p:cNvPicPr>
                      <p:nvPr/>
                    </p:nvPicPr>
                    <p:blipFill>
                      <a:blip r:embed="rId4"/>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548640" y="5208855"/>
            <a:ext cx="7924800" cy="1200329"/>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 </a:t>
            </a:r>
            <a:r>
              <a:rPr lang="en-US" sz="2400" dirty="0">
                <a:latin typeface="+mj-lt"/>
              </a:rPr>
              <a:t>for all </a:t>
            </a:r>
            <a:r>
              <a:rPr lang="en-US" sz="2400" i="1" dirty="0">
                <a:latin typeface="+mj-lt"/>
              </a:rPr>
              <a:t>r’</a:t>
            </a:r>
            <a:r>
              <a:rPr lang="en-US" sz="2400" dirty="0">
                <a:latin typeface="+mj-lt"/>
              </a:rPr>
              <a:t> with significant charge/current density.</a:t>
            </a:r>
            <a:endParaRPr lang="en-US" sz="2400" i="1" dirty="0">
              <a:latin typeface="+mj-lt"/>
            </a:endParaRPr>
          </a:p>
        </p:txBody>
      </p:sp>
    </p:spTree>
    <p:extLst>
      <p:ext uri="{BB962C8B-B14F-4D97-AF65-F5344CB8AC3E}">
        <p14:creationId xmlns:p14="http://schemas.microsoft.com/office/powerpoint/2010/main" val="1836095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dipole approximation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72753823"/>
              </p:ext>
            </p:extLst>
          </p:nvPr>
        </p:nvGraphicFramePr>
        <p:xfrm>
          <a:off x="236537" y="915340"/>
          <a:ext cx="8888413" cy="5492922"/>
        </p:xfrm>
        <a:graphic>
          <a:graphicData uri="http://schemas.openxmlformats.org/presentationml/2006/ole">
            <mc:AlternateContent xmlns:mc="http://schemas.openxmlformats.org/markup-compatibility/2006">
              <mc:Choice xmlns:v="urn:schemas-microsoft-com:vml" Requires="v">
                <p:oleObj name="Equation" r:id="rId3" imgW="4470120" imgH="2755800" progId="Equation.DSMT4">
                  <p:embed/>
                </p:oleObj>
              </mc:Choice>
              <mc:Fallback>
                <p:oleObj name="Equation" r:id="rId3" imgW="4470120" imgH="2755800" progId="Equation.DSMT4">
                  <p:embed/>
                  <p:pic>
                    <p:nvPicPr>
                      <p:cNvPr id="9" name="Object 8"/>
                      <p:cNvPicPr>
                        <a:picLocks noChangeAspect="1" noChangeArrowheads="1"/>
                      </p:cNvPicPr>
                      <p:nvPr/>
                    </p:nvPicPr>
                    <p:blipFill>
                      <a:blip r:embed="rId4"/>
                      <a:srcRect/>
                      <a:stretch>
                        <a:fillRect/>
                      </a:stretch>
                    </p:blipFill>
                    <p:spPr bwMode="auto">
                      <a:xfrm>
                        <a:off x="236537" y="915340"/>
                        <a:ext cx="8888413" cy="549292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radiation source  -- exact treatment</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name="数式" r:id="rId3" imgW="3047760" imgH="393480" progId="Equation.3">
                  <p:embed/>
                </p:oleObj>
              </mc:Choice>
              <mc:Fallback>
                <p:oleObj name="数式" r:id="rId3" imgW="3047760" imgH="393480" progId="Equation.3">
                  <p:embed/>
                  <p:pic>
                    <p:nvPicPr>
                      <p:cNvPr id="6" name="Object 5"/>
                      <p:cNvPicPr>
                        <a:picLocks noChangeAspect="1" noChangeArrowheads="1"/>
                      </p:cNvPicPr>
                      <p:nvPr/>
                    </p:nvPicPr>
                    <p:blipFill>
                      <a:blip r:embed="rId4"/>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name="数式" r:id="rId5" imgW="3238200" imgH="965160" progId="Equation.3">
                  <p:embed/>
                </p:oleObj>
              </mc:Choice>
              <mc:Fallback>
                <p:oleObj name="数式" r:id="rId5" imgW="3238200" imgH="965160" progId="Equation.3">
                  <p:embed/>
                  <p:pic>
                    <p:nvPicPr>
                      <p:cNvPr id="7" name="Object 6"/>
                      <p:cNvPicPr>
                        <a:picLocks noChangeAspect="1" noChangeArrowheads="1"/>
                      </p:cNvPicPr>
                      <p:nvPr/>
                    </p:nvPicPr>
                    <p:blipFill>
                      <a:blip r:embed="rId6"/>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name="数式" r:id="rId7" imgW="2920680" imgH="1180800" progId="Equation.3">
                  <p:embed/>
                </p:oleObj>
              </mc:Choice>
              <mc:Fallback>
                <p:oleObj name="数式" r:id="rId7" imgW="2920680" imgH="1180800" progId="Equation.3">
                  <p:embed/>
                  <p:pic>
                    <p:nvPicPr>
                      <p:cNvPr id="8" name="Object 7"/>
                      <p:cNvPicPr>
                        <a:picLocks noChangeAspect="1" noChangeArrowheads="1"/>
                      </p:cNvPicPr>
                      <p:nvPr/>
                    </p:nvPicPr>
                    <p:blipFill>
                      <a:blip r:embed="rId8"/>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76200"/>
            <a:ext cx="8305800" cy="461665"/>
          </a:xfrm>
          <a:prstGeom prst="rect">
            <a:avLst/>
          </a:prstGeom>
          <a:noFill/>
        </p:spPr>
        <p:txBody>
          <a:bodyPr wrap="square" rtlCol="0">
            <a:spAutoFit/>
          </a:bodyPr>
          <a:lstStyle/>
          <a:p>
            <a:r>
              <a:rPr lang="en-US" sz="2400" dirty="0">
                <a:latin typeface="+mj-lt"/>
              </a:rPr>
              <a:t>Example of radiation source – exact treatment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528685558"/>
              </p:ext>
            </p:extLst>
          </p:nvPr>
        </p:nvGraphicFramePr>
        <p:xfrm>
          <a:off x="838200" y="470494"/>
          <a:ext cx="6286500" cy="2546350"/>
        </p:xfrm>
        <a:graphic>
          <a:graphicData uri="http://schemas.openxmlformats.org/presentationml/2006/ole">
            <mc:AlternateContent xmlns:mc="http://schemas.openxmlformats.org/markup-compatibility/2006">
              <mc:Choice xmlns:v="urn:schemas-microsoft-com:vml" Requires="v">
                <p:oleObj name="Equation" r:id="rId3" imgW="2920680" imgH="1180800" progId="Equation.DSMT4">
                  <p:embed/>
                </p:oleObj>
              </mc:Choice>
              <mc:Fallback>
                <p:oleObj name="Equation" r:id="rId3" imgW="2920680" imgH="1180800" progId="Equation.DSMT4">
                  <p:embed/>
                  <p:pic>
                    <p:nvPicPr>
                      <p:cNvPr id="6" name="Object 5"/>
                      <p:cNvPicPr>
                        <a:picLocks noChangeAspect="1" noChangeArrowheads="1"/>
                      </p:cNvPicPr>
                      <p:nvPr/>
                    </p:nvPicPr>
                    <p:blipFill>
                      <a:blip r:embed="rId4"/>
                      <a:srcRect/>
                      <a:stretch>
                        <a:fillRect/>
                      </a:stretch>
                    </p:blipFill>
                    <p:spPr bwMode="auto">
                      <a:xfrm>
                        <a:off x="838200" y="470494"/>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52730" y="3198167"/>
            <a:ext cx="8854440" cy="461665"/>
          </a:xfrm>
          <a:prstGeom prst="rect">
            <a:avLst/>
          </a:prstGeom>
          <a:noFill/>
        </p:spPr>
        <p:txBody>
          <a:bodyPr wrap="square" rtlCol="0">
            <a:spAutoFit/>
          </a:bodyPr>
          <a:lstStyle/>
          <a:p>
            <a:r>
              <a:rPr lang="en-US" sz="2400" dirty="0">
                <a:latin typeface="+mj-lt"/>
              </a:rPr>
              <a:t>Relationship to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2122241239"/>
              </p:ext>
            </p:extLst>
          </p:nvPr>
        </p:nvGraphicFramePr>
        <p:xfrm>
          <a:off x="673100" y="3591422"/>
          <a:ext cx="8013700" cy="2934092"/>
        </p:xfrm>
        <a:graphic>
          <a:graphicData uri="http://schemas.openxmlformats.org/presentationml/2006/ole">
            <mc:AlternateContent xmlns:mc="http://schemas.openxmlformats.org/markup-compatibility/2006">
              <mc:Choice xmlns:v="urn:schemas-microsoft-com:vml" Requires="v">
                <p:oleObj name="Equation" r:id="rId5" imgW="5321160" imgH="1942920" progId="Equation.DSMT4">
                  <p:embed/>
                </p:oleObj>
              </mc:Choice>
              <mc:Fallback>
                <p:oleObj name="Equation" r:id="rId5" imgW="5321160" imgH="1942920" progId="Equation.DSMT4">
                  <p:embed/>
                  <p:pic>
                    <p:nvPicPr>
                      <p:cNvPr id="8" name="Object 7"/>
                      <p:cNvPicPr>
                        <a:picLocks noChangeAspect="1" noChangeArrowheads="1"/>
                      </p:cNvPicPr>
                      <p:nvPr/>
                    </p:nvPicPr>
                    <p:blipFill>
                      <a:blip r:embed="rId6"/>
                      <a:srcRect/>
                      <a:stretch>
                        <a:fillRect/>
                      </a:stretch>
                    </p:blipFill>
                    <p:spPr bwMode="auto">
                      <a:xfrm>
                        <a:off x="673100" y="3591422"/>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CB9B0-72DF-4FFB-AF78-77CA1F4C93BD}"/>
              </a:ext>
            </a:extLst>
          </p:cNvPr>
          <p:cNvSpPr>
            <a:spLocks noGrp="1"/>
          </p:cNvSpPr>
          <p:nvPr>
            <p:ph type="dt" sz="half" idx="10"/>
          </p:nvPr>
        </p:nvSpPr>
        <p:spPr/>
        <p:txBody>
          <a:bodyPr/>
          <a:lstStyle/>
          <a:p>
            <a:r>
              <a:rPr lang="en-US"/>
              <a:t>03/13/2023</a:t>
            </a:r>
            <a:endParaRPr lang="en-US" dirty="0"/>
          </a:p>
        </p:txBody>
      </p:sp>
      <p:sp>
        <p:nvSpPr>
          <p:cNvPr id="3" name="Footer Placeholder 2">
            <a:extLst>
              <a:ext uri="{FF2B5EF4-FFF2-40B4-BE49-F238E27FC236}">
                <a16:creationId xmlns:a16="http://schemas.microsoft.com/office/drawing/2014/main" id="{4CAC0E36-DEC3-490B-81C7-B7A208FD897D}"/>
              </a:ext>
            </a:extLst>
          </p:cNvPr>
          <p:cNvSpPr>
            <a:spLocks noGrp="1"/>
          </p:cNvSpPr>
          <p:nvPr>
            <p:ph type="ftr" sz="quarter" idx="11"/>
          </p:nvPr>
        </p:nvSpPr>
        <p:spPr/>
        <p:txBody>
          <a:bodyPr/>
          <a:lstStyle/>
          <a:p>
            <a:r>
              <a:rPr lang="en-US"/>
              <a:t>PHY 712  Spring 2023 -- Lecture 24</a:t>
            </a:r>
            <a:endParaRPr lang="en-US" dirty="0"/>
          </a:p>
        </p:txBody>
      </p:sp>
      <p:sp>
        <p:nvSpPr>
          <p:cNvPr id="4" name="Slide Number Placeholder 3">
            <a:extLst>
              <a:ext uri="{FF2B5EF4-FFF2-40B4-BE49-F238E27FC236}">
                <a16:creationId xmlns:a16="http://schemas.microsoft.com/office/drawing/2014/main" id="{5CE7301C-9453-4A9D-A19A-4D208E3D1EA6}"/>
              </a:ext>
            </a:extLst>
          </p:cNvPr>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a:extLst>
              <a:ext uri="{FF2B5EF4-FFF2-40B4-BE49-F238E27FC236}">
                <a16:creationId xmlns:a16="http://schemas.microsoft.com/office/drawing/2014/main" id="{9F2C4B26-8F65-4A6C-9F2E-2F729DAC6570}"/>
              </a:ext>
            </a:extLst>
          </p:cNvPr>
          <p:cNvSpPr txBox="1"/>
          <p:nvPr/>
        </p:nvSpPr>
        <p:spPr>
          <a:xfrm>
            <a:off x="152400" y="152400"/>
            <a:ext cx="8534400" cy="830997"/>
          </a:xfrm>
          <a:prstGeom prst="rect">
            <a:avLst/>
          </a:prstGeom>
          <a:noFill/>
        </p:spPr>
        <p:txBody>
          <a:bodyPr wrap="square" rtlCol="0">
            <a:spAutoFit/>
          </a:bodyPr>
          <a:lstStyle/>
          <a:p>
            <a:r>
              <a:rPr lang="en-US" sz="2400" dirty="0">
                <a:latin typeface="+mj-lt"/>
              </a:rPr>
              <a:t>Summary of results</a:t>
            </a:r>
          </a:p>
          <a:p>
            <a:r>
              <a:rPr lang="en-US" sz="2400" dirty="0">
                <a:latin typeface="+mj-lt"/>
              </a:rPr>
              <a:t>        Exact --</a:t>
            </a:r>
          </a:p>
        </p:txBody>
      </p:sp>
      <p:graphicFrame>
        <p:nvGraphicFramePr>
          <p:cNvPr id="6" name="Object 5">
            <a:extLst>
              <a:ext uri="{FF2B5EF4-FFF2-40B4-BE49-F238E27FC236}">
                <a16:creationId xmlns:a16="http://schemas.microsoft.com/office/drawing/2014/main" id="{1302E1CF-0823-4C78-8426-A3F590254401}"/>
              </a:ext>
            </a:extLst>
          </p:cNvPr>
          <p:cNvGraphicFramePr>
            <a:graphicFrameLocks noChangeAspect="1"/>
          </p:cNvGraphicFramePr>
          <p:nvPr>
            <p:extLst>
              <p:ext uri="{D42A27DB-BD31-4B8C-83A1-F6EECF244321}">
                <p14:modId xmlns:p14="http://schemas.microsoft.com/office/powerpoint/2010/main" val="3482980330"/>
              </p:ext>
            </p:extLst>
          </p:nvPr>
        </p:nvGraphicFramePr>
        <p:xfrm>
          <a:off x="2209800" y="567898"/>
          <a:ext cx="6278562" cy="2538413"/>
        </p:xfrm>
        <a:graphic>
          <a:graphicData uri="http://schemas.openxmlformats.org/presentationml/2006/ole">
            <mc:AlternateContent xmlns:mc="http://schemas.openxmlformats.org/markup-compatibility/2006">
              <mc:Choice xmlns:v="urn:schemas-microsoft-com:vml" Requires="v">
                <p:oleObj name="Equation" r:id="rId2" imgW="6279129" imgH="2537709" progId="Equation.DSMT4">
                  <p:embed/>
                </p:oleObj>
              </mc:Choice>
              <mc:Fallback>
                <p:oleObj name="Equation" r:id="rId2" imgW="6279129" imgH="2537709" progId="Equation.DSMT4">
                  <p:embed/>
                  <p:pic>
                    <p:nvPicPr>
                      <p:cNvPr id="0" name=""/>
                      <p:cNvPicPr/>
                      <p:nvPr/>
                    </p:nvPicPr>
                    <p:blipFill>
                      <a:blip r:embed="rId3"/>
                      <a:stretch>
                        <a:fillRect/>
                      </a:stretch>
                    </p:blipFill>
                    <p:spPr>
                      <a:xfrm>
                        <a:off x="2209800" y="567898"/>
                        <a:ext cx="6278562" cy="2538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8E4DE2A-B17B-44F2-AD0B-8B38608914CF}"/>
              </a:ext>
            </a:extLst>
          </p:cNvPr>
          <p:cNvGraphicFramePr>
            <a:graphicFrameLocks noChangeAspect="1"/>
          </p:cNvGraphicFramePr>
          <p:nvPr>
            <p:extLst>
              <p:ext uri="{D42A27DB-BD31-4B8C-83A1-F6EECF244321}">
                <p14:modId xmlns:p14="http://schemas.microsoft.com/office/powerpoint/2010/main" val="566675891"/>
              </p:ext>
            </p:extLst>
          </p:nvPr>
        </p:nvGraphicFramePr>
        <p:xfrm>
          <a:off x="96837" y="3603624"/>
          <a:ext cx="8950325" cy="2935288"/>
        </p:xfrm>
        <a:graphic>
          <a:graphicData uri="http://schemas.openxmlformats.org/presentationml/2006/ole">
            <mc:AlternateContent xmlns:mc="http://schemas.openxmlformats.org/markup-compatibility/2006">
              <mc:Choice xmlns:v="urn:schemas-microsoft-com:vml" Requires="v">
                <p:oleObj name="Equation" r:id="rId4" imgW="5943600" imgH="1942920" progId="Equation.DSMT4">
                  <p:embed/>
                </p:oleObj>
              </mc:Choice>
              <mc:Fallback>
                <p:oleObj name="Equation" r:id="rId4" imgW="5943600" imgH="1942920" progId="Equation.DSMT4">
                  <p:embed/>
                  <p:pic>
                    <p:nvPicPr>
                      <p:cNvPr id="8" name="Object 7"/>
                      <p:cNvPicPr>
                        <a:picLocks noChangeAspect="1" noChangeArrowheads="1"/>
                      </p:cNvPicPr>
                      <p:nvPr/>
                    </p:nvPicPr>
                    <p:blipFill>
                      <a:blip r:embed="rId5"/>
                      <a:srcRect/>
                      <a:stretch>
                        <a:fillRect/>
                      </a:stretch>
                    </p:blipFill>
                    <p:spPr bwMode="auto">
                      <a:xfrm>
                        <a:off x="96837" y="3603624"/>
                        <a:ext cx="8950325" cy="2935288"/>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FC240D88-1FB6-4104-A28E-E705190C3440}"/>
              </a:ext>
            </a:extLst>
          </p:cNvPr>
          <p:cNvSpPr txBox="1"/>
          <p:nvPr/>
        </p:nvSpPr>
        <p:spPr>
          <a:xfrm>
            <a:off x="838200" y="3162414"/>
            <a:ext cx="3581400" cy="461665"/>
          </a:xfrm>
          <a:prstGeom prst="rect">
            <a:avLst/>
          </a:prstGeom>
          <a:noFill/>
        </p:spPr>
        <p:txBody>
          <a:bodyPr wrap="square" rtlCol="0">
            <a:spAutoFit/>
          </a:bodyPr>
          <a:lstStyle/>
          <a:p>
            <a:r>
              <a:rPr lang="en-US" sz="2400" dirty="0">
                <a:latin typeface="+mj-lt"/>
              </a:rPr>
              <a:t>Dipole approximation --</a:t>
            </a:r>
          </a:p>
        </p:txBody>
      </p:sp>
    </p:spTree>
    <p:extLst>
      <p:ext uri="{BB962C8B-B14F-4D97-AF65-F5344CB8AC3E}">
        <p14:creationId xmlns:p14="http://schemas.microsoft.com/office/powerpoint/2010/main" val="56175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3DEEEE-7164-40F8-A50C-56AE424A1C96}"/>
              </a:ext>
            </a:extLst>
          </p:cNvPr>
          <p:cNvSpPr>
            <a:spLocks noGrp="1"/>
          </p:cNvSpPr>
          <p:nvPr>
            <p:ph type="dt" sz="half" idx="10"/>
          </p:nvPr>
        </p:nvSpPr>
        <p:spPr/>
        <p:txBody>
          <a:bodyPr/>
          <a:lstStyle/>
          <a:p>
            <a:r>
              <a:rPr lang="en-US"/>
              <a:t>03/13/2023</a:t>
            </a:r>
            <a:endParaRPr lang="en-US" dirty="0"/>
          </a:p>
        </p:txBody>
      </p:sp>
      <p:sp>
        <p:nvSpPr>
          <p:cNvPr id="3" name="Footer Placeholder 2">
            <a:extLst>
              <a:ext uri="{FF2B5EF4-FFF2-40B4-BE49-F238E27FC236}">
                <a16:creationId xmlns:a16="http://schemas.microsoft.com/office/drawing/2014/main" id="{439FB570-A88D-46AD-B1EF-37DD1C33F326}"/>
              </a:ext>
            </a:extLst>
          </p:cNvPr>
          <p:cNvSpPr>
            <a:spLocks noGrp="1"/>
          </p:cNvSpPr>
          <p:nvPr>
            <p:ph type="ftr" sz="quarter" idx="11"/>
          </p:nvPr>
        </p:nvSpPr>
        <p:spPr/>
        <p:txBody>
          <a:bodyPr/>
          <a:lstStyle/>
          <a:p>
            <a:r>
              <a:rPr lang="en-US"/>
              <a:t>PHY 712  Spring 2023 -- Lecture 24</a:t>
            </a:r>
            <a:endParaRPr lang="en-US" dirty="0"/>
          </a:p>
        </p:txBody>
      </p:sp>
      <p:sp>
        <p:nvSpPr>
          <p:cNvPr id="4" name="Slide Number Placeholder 3">
            <a:extLst>
              <a:ext uri="{FF2B5EF4-FFF2-40B4-BE49-F238E27FC236}">
                <a16:creationId xmlns:a16="http://schemas.microsoft.com/office/drawing/2014/main" id="{DF21804C-70E2-4655-9239-B3B0AB98D087}"/>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CC2352E4-972E-0482-C261-503CFD2A2966}"/>
              </a:ext>
            </a:extLst>
          </p:cNvPr>
          <p:cNvPicPr>
            <a:picLocks noChangeAspect="1"/>
          </p:cNvPicPr>
          <p:nvPr/>
        </p:nvPicPr>
        <p:blipFill>
          <a:blip r:embed="rId2"/>
          <a:stretch>
            <a:fillRect/>
          </a:stretch>
        </p:blipFill>
        <p:spPr>
          <a:xfrm>
            <a:off x="75835" y="1485900"/>
            <a:ext cx="9070793" cy="3886200"/>
          </a:xfrm>
          <a:prstGeom prst="rect">
            <a:avLst/>
          </a:prstGeom>
        </p:spPr>
      </p:pic>
    </p:spTree>
    <p:extLst>
      <p:ext uri="{BB962C8B-B14F-4D97-AF65-F5344CB8AC3E}">
        <p14:creationId xmlns:p14="http://schemas.microsoft.com/office/powerpoint/2010/main" val="124871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name="数式" r:id="rId3" imgW="2298600" imgH="1473120" progId="Equation.3">
                  <p:embed/>
                </p:oleObj>
              </mc:Choice>
              <mc:Fallback>
                <p:oleObj name="数式" r:id="rId3" imgW="2298600" imgH="1473120" progId="Equation.3">
                  <p:embed/>
                  <p:pic>
                    <p:nvPicPr>
                      <p:cNvPr id="8" name="Object 7"/>
                      <p:cNvPicPr>
                        <a:picLocks noChangeAspect="1" noChangeArrowheads="1"/>
                      </p:cNvPicPr>
                      <p:nvPr/>
                    </p:nvPicPr>
                    <p:blipFill>
                      <a:blip r:embed="rId4"/>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5973B-23FC-4283-B1DF-67B2E4661809}"/>
              </a:ext>
            </a:extLst>
          </p:cNvPr>
          <p:cNvSpPr>
            <a:spLocks noGrp="1"/>
          </p:cNvSpPr>
          <p:nvPr>
            <p:ph type="dt" sz="half" idx="10"/>
          </p:nvPr>
        </p:nvSpPr>
        <p:spPr/>
        <p:txBody>
          <a:bodyPr/>
          <a:lstStyle/>
          <a:p>
            <a:r>
              <a:rPr lang="en-US"/>
              <a:t>03/13/2023</a:t>
            </a:r>
            <a:endParaRPr lang="en-US" dirty="0"/>
          </a:p>
        </p:txBody>
      </p:sp>
      <p:sp>
        <p:nvSpPr>
          <p:cNvPr id="3" name="Footer Placeholder 2">
            <a:extLst>
              <a:ext uri="{FF2B5EF4-FFF2-40B4-BE49-F238E27FC236}">
                <a16:creationId xmlns:a16="http://schemas.microsoft.com/office/drawing/2014/main" id="{F3B4651C-49F3-4CBA-A70E-31DF54255C71}"/>
              </a:ext>
            </a:extLst>
          </p:cNvPr>
          <p:cNvSpPr>
            <a:spLocks noGrp="1"/>
          </p:cNvSpPr>
          <p:nvPr>
            <p:ph type="ftr" sz="quarter" idx="11"/>
          </p:nvPr>
        </p:nvSpPr>
        <p:spPr/>
        <p:txBody>
          <a:bodyPr/>
          <a:lstStyle/>
          <a:p>
            <a:r>
              <a:rPr lang="en-US"/>
              <a:t>PHY 712  Spring 2023 -- Lecture 24</a:t>
            </a:r>
            <a:endParaRPr lang="en-US" dirty="0"/>
          </a:p>
        </p:txBody>
      </p:sp>
      <p:sp>
        <p:nvSpPr>
          <p:cNvPr id="4" name="Slide Number Placeholder 3">
            <a:extLst>
              <a:ext uri="{FF2B5EF4-FFF2-40B4-BE49-F238E27FC236}">
                <a16:creationId xmlns:a16="http://schemas.microsoft.com/office/drawing/2014/main" id="{1C7DD9D5-9B0F-420F-94B2-4E849388A9D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F94F7C02-9D1F-4081-9DDF-782FD867DB55}"/>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B061E36E-17F4-4BF6-B342-D2E53C293731}"/>
              </a:ext>
            </a:extLst>
          </p:cNvPr>
          <p:cNvGraphicFramePr>
            <a:graphicFrameLocks noChangeAspect="1"/>
          </p:cNvGraphicFramePr>
          <p:nvPr>
            <p:extLst>
              <p:ext uri="{D42A27DB-BD31-4B8C-83A1-F6EECF244321}">
                <p14:modId xmlns:p14="http://schemas.microsoft.com/office/powerpoint/2010/main" val="1544370853"/>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name="数式" r:id="rId2" imgW="2768400" imgH="1523880" progId="Equation.3">
                  <p:embed/>
                </p:oleObj>
              </mc:Choice>
              <mc:Fallback>
                <p:oleObj name="数式" r:id="rId2" imgW="2768400" imgH="1523880" progId="Equation.3">
                  <p:embed/>
                  <p:pic>
                    <p:nvPicPr>
                      <p:cNvPr id="7" name="Object 6"/>
                      <p:cNvPicPr>
                        <a:picLocks noChangeAspect="1" noChangeArrowheads="1"/>
                      </p:cNvPicPr>
                      <p:nvPr/>
                    </p:nvPicPr>
                    <p:blipFill>
                      <a:blip r:embed="rId3"/>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C8A931C-63A8-4679-9AA2-6461997FE4CA}"/>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Complicated coupled mess!</a:t>
            </a:r>
          </a:p>
        </p:txBody>
      </p:sp>
    </p:spTree>
    <p:extLst>
      <p:ext uri="{BB962C8B-B14F-4D97-AF65-F5344CB8AC3E}">
        <p14:creationId xmlns:p14="http://schemas.microsoft.com/office/powerpoint/2010/main" val="278618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5657422"/>
              </p:ext>
            </p:extLst>
          </p:nvPr>
        </p:nvGraphicFramePr>
        <p:xfrm>
          <a:off x="228601" y="609600"/>
          <a:ext cx="6858000" cy="4233113"/>
        </p:xfrm>
        <a:graphic>
          <a:graphicData uri="http://schemas.openxmlformats.org/presentationml/2006/ole">
            <mc:AlternateContent xmlns:mc="http://schemas.openxmlformats.org/markup-compatibility/2006">
              <mc:Choice xmlns:v="urn:schemas-microsoft-com:vml" Requires="v">
                <p:oleObj name="数式" r:id="rId3" imgW="3213000" imgH="1981080" progId="Equation.3">
                  <p:embed/>
                </p:oleObj>
              </mc:Choice>
              <mc:Fallback>
                <p:oleObj name="数式" r:id="rId3" imgW="3213000" imgH="1981080" progId="Equation.3">
                  <p:embed/>
                  <p:pic>
                    <p:nvPicPr>
                      <p:cNvPr id="6" name="Object 5"/>
                      <p:cNvPicPr>
                        <a:picLocks noChangeAspect="1" noChangeArrowheads="1"/>
                      </p:cNvPicPr>
                      <p:nvPr/>
                    </p:nvPicPr>
                    <p:blipFill>
                      <a:blip r:embed="rId4"/>
                      <a:srcRect/>
                      <a:stretch>
                        <a:fillRect/>
                      </a:stretch>
                    </p:blipFill>
                    <p:spPr bwMode="auto">
                      <a:xfrm>
                        <a:off x="228601" y="609600"/>
                        <a:ext cx="6858000" cy="42331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name="Equation" r:id="rId5" imgW="2412720" imgH="1358640" progId="Equation.DSMT4">
                  <p:embed/>
                </p:oleObj>
              </mc:Choice>
              <mc:Fallback>
                <p:oleObj name="Equation" r:id="rId5" imgW="2412720" imgH="1358640" progId="Equation.DSMT4">
                  <p:embed/>
                  <p:pic>
                    <p:nvPicPr>
                      <p:cNvPr id="7" name="Object 6"/>
                      <p:cNvPicPr/>
                      <p:nvPr/>
                    </p:nvPicPr>
                    <p:blipFill>
                      <a:blip r:embed="rId6"/>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name="Equation" r:id="rId7" imgW="1650960" imgH="1358640" progId="Equation.DSMT4">
                  <p:embed/>
                </p:oleObj>
              </mc:Choice>
              <mc:Fallback>
                <p:oleObj name="Equation" r:id="rId7" imgW="1650960" imgH="1358640" progId="Equation.DSMT4">
                  <p:embed/>
                  <p:pic>
                    <p:nvPicPr>
                      <p:cNvPr id="8" name="Object 7"/>
                      <p:cNvPicPr/>
                      <p:nvPr/>
                    </p:nvPicPr>
                    <p:blipFill>
                      <a:blip r:embed="rId8"/>
                      <a:stretch>
                        <a:fillRect/>
                      </a:stretch>
                    </p:blipFill>
                    <p:spPr>
                      <a:xfrm>
                        <a:off x="2438400" y="4490560"/>
                        <a:ext cx="2222500" cy="1828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E990E25-F431-4D56-A2B0-9A42F6F08153}"/>
              </a:ext>
            </a:extLst>
          </p:cNvPr>
          <p:cNvSpPr txBox="1"/>
          <p:nvPr/>
        </p:nvSpPr>
        <p:spPr>
          <a:xfrm>
            <a:off x="4453594" y="1745063"/>
            <a:ext cx="4571999" cy="1200329"/>
          </a:xfrm>
          <a:prstGeom prst="rect">
            <a:avLst/>
          </a:prstGeom>
          <a:noFill/>
        </p:spPr>
        <p:txBody>
          <a:bodyPr wrap="square" rtlCol="0">
            <a:spAutoFit/>
          </a:bodyPr>
          <a:lstStyle/>
          <a:p>
            <a:r>
              <a:rPr lang="en-US" sz="2400" dirty="0">
                <a:latin typeface="+mj-lt"/>
              </a:rPr>
              <a:t>This choice decouples the equations for the scalar and vector potentials.</a:t>
            </a:r>
          </a:p>
        </p:txBody>
      </p:sp>
    </p:spTree>
    <p:extLst>
      <p:ext uri="{BB962C8B-B14F-4D97-AF65-F5344CB8AC3E}">
        <p14:creationId xmlns:p14="http://schemas.microsoft.com/office/powerpoint/2010/main" val="280252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name="数式" r:id="rId3" imgW="2349360" imgH="444240" progId="Equation.3">
                  <p:embed/>
                </p:oleObj>
              </mc:Choice>
              <mc:Fallback>
                <p:oleObj name="数式" r:id="rId3" imgW="2349360" imgH="444240" progId="Equation.3">
                  <p:embed/>
                  <p:pic>
                    <p:nvPicPr>
                      <p:cNvPr id="6" name="Object 5"/>
                      <p:cNvPicPr>
                        <a:picLocks noChangeAspect="1" noChangeArrowheads="1"/>
                      </p:cNvPicPr>
                      <p:nvPr/>
                    </p:nvPicPr>
                    <p:blipFill>
                      <a:blip r:embed="rId4"/>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name="数式" r:id="rId5" imgW="3429000" imgH="1143000" progId="Equation.3">
                  <p:embed/>
                </p:oleObj>
              </mc:Choice>
              <mc:Fallback>
                <p:oleObj name="数式" r:id="rId5" imgW="3429000" imgH="1143000" progId="Equation.3">
                  <p:embed/>
                  <p:pic>
                    <p:nvPicPr>
                      <p:cNvPr id="7" name="Object 6"/>
                      <p:cNvPicPr>
                        <a:picLocks noChangeAspect="1" noChangeArrowheads="1"/>
                      </p:cNvPicPr>
                      <p:nvPr/>
                    </p:nvPicPr>
                    <p:blipFill>
                      <a:blip r:embed="rId6"/>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03/13/2023</a:t>
            </a:r>
            <a:endParaRPr lang="en-US" dirty="0"/>
          </a:p>
        </p:txBody>
      </p:sp>
      <p:sp>
        <p:nvSpPr>
          <p:cNvPr id="3" name="Footer Placeholder 2"/>
          <p:cNvSpPr>
            <a:spLocks noGrp="1"/>
          </p:cNvSpPr>
          <p:nvPr>
            <p:ph type="ftr" sz="quarter" idx="11"/>
          </p:nvPr>
        </p:nvSpPr>
        <p:spPr/>
        <p:txBody>
          <a:bodyPr/>
          <a:lstStyle/>
          <a:p>
            <a:r>
              <a:rPr lang="en-US"/>
              <a:t>PHY 712  Spring 2023 --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580501245"/>
              </p:ext>
            </p:extLst>
          </p:nvPr>
        </p:nvGraphicFramePr>
        <p:xfrm>
          <a:off x="501650" y="404813"/>
          <a:ext cx="8248650" cy="2843212"/>
        </p:xfrm>
        <a:graphic>
          <a:graphicData uri="http://schemas.openxmlformats.org/presentationml/2006/ole">
            <mc:AlternateContent xmlns:mc="http://schemas.openxmlformats.org/markup-compatibility/2006">
              <mc:Choice xmlns:v="urn:schemas-microsoft-com:vml" Requires="v">
                <p:oleObj name="Equation" r:id="rId3" imgW="3619440" imgH="1244520" progId="Equation.DSMT4">
                  <p:embed/>
                </p:oleObj>
              </mc:Choice>
              <mc:Fallback>
                <p:oleObj name="Equation" r:id="rId3" imgW="3619440" imgH="1244520" progId="Equation.DSMT4">
                  <p:embed/>
                  <p:pic>
                    <p:nvPicPr>
                      <p:cNvPr id="6" name="Object 5"/>
                      <p:cNvPicPr>
                        <a:picLocks noChangeAspect="1" noChangeArrowheads="1"/>
                      </p:cNvPicPr>
                      <p:nvPr/>
                    </p:nvPicPr>
                    <p:blipFill>
                      <a:blip r:embed="rId4"/>
                      <a:srcRect/>
                      <a:stretch>
                        <a:fillRect/>
                      </a:stretch>
                    </p:blipFill>
                    <p:spPr bwMode="auto">
                      <a:xfrm>
                        <a:off x="501650" y="404813"/>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7802340"/>
              </p:ext>
            </p:extLst>
          </p:nvPr>
        </p:nvGraphicFramePr>
        <p:xfrm>
          <a:off x="1487487" y="3338512"/>
          <a:ext cx="5903913" cy="2528888"/>
        </p:xfrm>
        <a:graphic>
          <a:graphicData uri="http://schemas.openxmlformats.org/presentationml/2006/ole">
            <mc:AlternateContent xmlns:mc="http://schemas.openxmlformats.org/markup-compatibility/2006">
              <mc:Choice xmlns:v="urn:schemas-microsoft-com:vml" Requires="v">
                <p:oleObj name="数式" r:id="rId5" imgW="2590560" imgH="1104840" progId="Equation.3">
                  <p:embed/>
                </p:oleObj>
              </mc:Choice>
              <mc:Fallback>
                <p:oleObj name="数式" r:id="rId5" imgW="2590560" imgH="1104840" progId="Equation.3">
                  <p:embed/>
                  <p:pic>
                    <p:nvPicPr>
                      <p:cNvPr id="8" name="Object 7"/>
                      <p:cNvPicPr>
                        <a:picLocks noChangeAspect="1" noChangeArrowheads="1"/>
                      </p:cNvPicPr>
                      <p:nvPr/>
                    </p:nvPicPr>
                    <p:blipFill>
                      <a:blip r:embed="rId6"/>
                      <a:srcRect/>
                      <a:stretch>
                        <a:fillRect/>
                      </a:stretch>
                    </p:blipFill>
                    <p:spPr bwMode="auto">
                      <a:xfrm>
                        <a:off x="1487487" y="3338512"/>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767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18892</TotalTime>
  <Words>1226</Words>
  <Application>Microsoft Office PowerPoint</Application>
  <PresentationFormat>On-screen Show (4:3)</PresentationFormat>
  <Paragraphs>163</Paragraphs>
  <Slides>27</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1143</cp:revision>
  <cp:lastPrinted>2021-03-23T16:00:41Z</cp:lastPrinted>
  <dcterms:created xsi:type="dcterms:W3CDTF">2012-01-10T18:32:24Z</dcterms:created>
  <dcterms:modified xsi:type="dcterms:W3CDTF">2023-03-10T15:57:48Z</dcterms:modified>
</cp:coreProperties>
</file>