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434" r:id="rId3"/>
    <p:sldId id="429" r:id="rId4"/>
    <p:sldId id="354" r:id="rId5"/>
    <p:sldId id="430" r:id="rId6"/>
    <p:sldId id="431" r:id="rId7"/>
    <p:sldId id="432" r:id="rId8"/>
    <p:sldId id="433" r:id="rId9"/>
    <p:sldId id="422" r:id="rId10"/>
    <p:sldId id="423" r:id="rId11"/>
    <p:sldId id="424" r:id="rId12"/>
    <p:sldId id="425" r:id="rId13"/>
    <p:sldId id="426" r:id="rId14"/>
    <p:sldId id="410" r:id="rId15"/>
    <p:sldId id="412" r:id="rId16"/>
    <p:sldId id="419" r:id="rId17"/>
    <p:sldId id="384" r:id="rId18"/>
    <p:sldId id="385" r:id="rId19"/>
    <p:sldId id="390" r:id="rId20"/>
    <p:sldId id="404" r:id="rId21"/>
    <p:sldId id="413" r:id="rId22"/>
    <p:sldId id="405" r:id="rId23"/>
    <p:sldId id="406" r:id="rId24"/>
    <p:sldId id="407" r:id="rId25"/>
    <p:sldId id="408" r:id="rId26"/>
    <p:sldId id="420" r:id="rId27"/>
    <p:sldId id="427"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9" autoAdjust="0"/>
    <p:restoredTop sz="86389" autoAdjust="0"/>
  </p:normalViewPr>
  <p:slideViewPr>
    <p:cSldViewPr>
      <p:cViewPr varScale="1">
        <p:scale>
          <a:sx n="61" d="100"/>
          <a:sy n="61" d="100"/>
        </p:scale>
        <p:origin x="1104" y="48"/>
      </p:cViewPr>
      <p:guideLst>
        <p:guide orient="horz" pos="2160"/>
        <p:guide pos="2880"/>
      </p:guideLst>
    </p:cSldViewPr>
  </p:slideViewPr>
  <p:outlineViewPr>
    <p:cViewPr>
      <p:scale>
        <a:sx n="33" d="100"/>
        <a:sy n="33" d="100"/>
      </p:scale>
      <p:origin x="0" y="-499"/>
    </p:cViewPr>
  </p:outlineViewPr>
  <p:notesTextViewPr>
    <p:cViewPr>
      <p:scale>
        <a:sx n="1" d="1"/>
        <a:sy n="1" d="1"/>
      </p:scale>
      <p:origin x="0" y="0"/>
    </p:cViewPr>
  </p:notesTextViewPr>
  <p:sorterViewPr>
    <p:cViewPr>
      <p:scale>
        <a:sx n="60" d="100"/>
        <a:sy n="60" d="100"/>
      </p:scale>
      <p:origin x="0" y="0"/>
    </p:cViewPr>
  </p:sorterViewPr>
  <p:notesViewPr>
    <p:cSldViewPr>
      <p:cViewPr>
        <p:scale>
          <a:sx n="203" d="100"/>
          <a:sy n="203" d="100"/>
        </p:scale>
        <p:origin x="-3139" y="-179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3/15/2023</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3/15/2023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a:t>
            </a:r>
            <a:r>
              <a:rPr lang="en-US" baseline="0" dirty="0"/>
              <a:t> we have been thinking about sources on the atomic scale.    The analysis also works for macroscopic sources such as antennas.    This example which follows your textbook is called a center fed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96954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vector</a:t>
            </a:r>
            <a:r>
              <a:rPr lang="en-US" baseline="0" dirty="0"/>
              <a:t> potential in this “Born” approximation, we obtain an analytic result for the radiation distribution.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98541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radiation</a:t>
            </a:r>
            <a:r>
              <a:rPr lang="en-US" baseline="0" dirty="0"/>
              <a:t> pattern is quite sensitive to the relationship between the antenna length d and the wavelength of the radiation.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37169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polar plots</a:t>
            </a:r>
            <a:r>
              <a:rPr lang="en-US" baseline="0" dirty="0"/>
              <a:t> of the radiation patterns for various cases.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0292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example of using the spherical harmonic expansion to analyze “exact” expressions for the scalar and vector potentials.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21011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values of the vector potential calculated using the asymptotic expansion (</a:t>
            </a:r>
            <a:r>
              <a:rPr lang="en-US" dirty="0" err="1"/>
              <a:t>r</a:t>
            </a:r>
            <a:r>
              <a:rPr lang="en-US" dirty="0" err="1">
                <a:sym typeface="Wingdings" panose="05000000000000000000" pitchFamily="2" charset="2"/>
              </a:rPr>
              <a:t>infinity</a:t>
            </a:r>
            <a:r>
              <a:rPr lang="en-US" dirty="0">
                <a:sym typeface="Wingdings" panose="05000000000000000000" pitchFamily="2" charset="2"/>
              </a:rPr>
              <a:t>)</a:t>
            </a:r>
            <a:r>
              <a:rPr lang="en-US" baseline="0" dirty="0">
                <a:sym typeface="Wingdings" panose="05000000000000000000" pitchFamily="2" charset="2"/>
              </a:rPr>
              <a:t> with the exact evaluation.   You see that the difference occurs only within the source extent.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6380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wavelength limit, the dipole approximation is numerically close to the physical situation.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88440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analysis of vector</a:t>
            </a:r>
            <a:r>
              <a:rPr lang="en-US" baseline="0" dirty="0"/>
              <a:t> and scalar potential fields following Jackson Section 9.2.</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609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properties of dipolar fields.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14751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a:t>
            </a:r>
            <a:r>
              <a:rPr lang="en-US" baseline="0" dirty="0"/>
              <a:t> have worked with the exact spherical harmonic expansion, evaluating the results in certain limits.    Now consider analyzing the Green’s function integral directly without use of Bessel functions.    You may recognize this treatment as the Born approximation encountered in quantum mechanical scattering theory.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7404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approach is similar to the Bessel function expansion if more terms were used.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52733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03/15/2023</a:t>
            </a:r>
            <a:endParaRPr lang="en-US" dirty="0"/>
          </a:p>
        </p:txBody>
      </p:sp>
      <p:sp>
        <p:nvSpPr>
          <p:cNvPr id="5" name="Footer Placeholder 4"/>
          <p:cNvSpPr>
            <a:spLocks noGrp="1"/>
          </p:cNvSpPr>
          <p:nvPr>
            <p:ph type="ftr" sz="quarter" idx="11"/>
          </p:nvPr>
        </p:nvSpPr>
        <p:spPr/>
        <p:txBody>
          <a:bodyPr/>
          <a:lstStyle/>
          <a:p>
            <a:r>
              <a:rPr lang="en-US"/>
              <a:t>PHY 712  Spring 2023--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03/15/2023</a:t>
            </a:r>
            <a:endParaRPr lang="en-US" dirty="0"/>
          </a:p>
        </p:txBody>
      </p:sp>
      <p:sp>
        <p:nvSpPr>
          <p:cNvPr id="8" name="Footer Placeholder 7"/>
          <p:cNvSpPr>
            <a:spLocks noGrp="1"/>
          </p:cNvSpPr>
          <p:nvPr>
            <p:ph type="ftr" sz="quarter" idx="11"/>
          </p:nvPr>
        </p:nvSpPr>
        <p:spPr/>
        <p:txBody>
          <a:bodyPr/>
          <a:lstStyle/>
          <a:p>
            <a:r>
              <a:rPr lang="en-US"/>
              <a:t>PHY 712  Spring 2023-- Lecture 25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03/15/2023</a:t>
            </a:r>
            <a:endParaRPr lang="en-US" dirty="0"/>
          </a:p>
        </p:txBody>
      </p:sp>
      <p:sp>
        <p:nvSpPr>
          <p:cNvPr id="4" name="Footer Placeholder 3"/>
          <p:cNvSpPr>
            <a:spLocks noGrp="1"/>
          </p:cNvSpPr>
          <p:nvPr>
            <p:ph type="ftr" sz="quarter" idx="11"/>
          </p:nvPr>
        </p:nvSpPr>
        <p:spPr/>
        <p:txBody>
          <a:bodyPr/>
          <a:lstStyle/>
          <a:p>
            <a:r>
              <a:rPr lang="en-US"/>
              <a:t>PHY 712  Spring 2023-- Lecture 25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03/15/2023</a:t>
            </a:r>
            <a:endParaRPr lang="en-US" dirty="0"/>
          </a:p>
        </p:txBody>
      </p:sp>
      <p:sp>
        <p:nvSpPr>
          <p:cNvPr id="6" name="Footer Placeholder 5"/>
          <p:cNvSpPr>
            <a:spLocks noGrp="1"/>
          </p:cNvSpPr>
          <p:nvPr>
            <p:ph type="ftr" sz="quarter" idx="11"/>
          </p:nvPr>
        </p:nvSpPr>
        <p:spPr/>
        <p:txBody>
          <a:bodyPr/>
          <a:lstStyle/>
          <a:p>
            <a:r>
              <a:rPr lang="en-US"/>
              <a:t>PHY 712  Spring 2023--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03/15/2023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Lecture 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8.e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6.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34.bin"/><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8.wmf"/><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66712" y="609600"/>
            <a:ext cx="8763000" cy="550920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25:</a:t>
            </a:r>
            <a:endParaRPr lang="en-US" sz="3200" b="1" dirty="0">
              <a:solidFill>
                <a:schemeClr val="folHlink"/>
              </a:solidFill>
            </a:endParaRPr>
          </a:p>
          <a:p>
            <a:pPr marL="457200" lvl="2">
              <a:spcBef>
                <a:spcPct val="50000"/>
              </a:spcBef>
            </a:pPr>
            <a:r>
              <a:rPr lang="en-US" sz="3200" b="1" dirty="0">
                <a:solidFill>
                  <a:schemeClr val="folHlink"/>
                </a:solidFill>
              </a:rPr>
              <a:t>Continue reading Chap. 9</a:t>
            </a:r>
          </a:p>
          <a:p>
            <a:pPr marL="1428750" lvl="3" indent="-514350">
              <a:spcBef>
                <a:spcPct val="50000"/>
              </a:spcBef>
              <a:buFont typeface="+mj-lt"/>
              <a:buAutoNum type="alphaUcPeriod"/>
            </a:pPr>
            <a:r>
              <a:rPr lang="en-US" sz="3200" b="1" dirty="0">
                <a:solidFill>
                  <a:schemeClr val="folHlink"/>
                </a:solidFill>
              </a:rPr>
              <a:t>Electromagnetic waves due to specific sources</a:t>
            </a:r>
          </a:p>
          <a:p>
            <a:pPr marL="1428750" lvl="3" indent="-514350">
              <a:spcBef>
                <a:spcPct val="50000"/>
              </a:spcBef>
              <a:buFont typeface="+mj-lt"/>
              <a:buAutoNum type="alphaUcPeriod"/>
            </a:pPr>
            <a:r>
              <a:rPr lang="en-US" sz="3200" b="1" dirty="0">
                <a:solidFill>
                  <a:schemeClr val="folHlink"/>
                </a:solidFill>
              </a:rPr>
              <a:t>Dipole radiation examples</a:t>
            </a:r>
          </a:p>
          <a:p>
            <a:pPr marL="1428750" lvl="3" indent="-514350">
              <a:spcBef>
                <a:spcPct val="50000"/>
              </a:spcBef>
              <a:buFont typeface="+mj-lt"/>
              <a:buAutoNum type="alphaUcPeriod"/>
            </a:pPr>
            <a:r>
              <a:rPr lang="en-US" sz="3200" b="1" dirty="0">
                <a:solidFill>
                  <a:schemeClr val="folHlink"/>
                </a:solidFill>
              </a:rPr>
              <a:t>Radiation from antennas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62C5B-E800-44A3-8006-C16895C6852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78FB7000-B781-4522-BD9F-3C5022029331}"/>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3375450E-3E6E-4187-94F0-7E91BAD66B77}"/>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6" name="Object 5">
            <a:extLst>
              <a:ext uri="{FF2B5EF4-FFF2-40B4-BE49-F238E27FC236}">
                <a16:creationId xmlns:a16="http://schemas.microsoft.com/office/drawing/2014/main" id="{520CE99F-ED68-40EA-B840-360D103650F3}"/>
              </a:ext>
            </a:extLst>
          </p:cNvPr>
          <p:cNvGraphicFramePr>
            <a:graphicFrameLocks noChangeAspect="1"/>
          </p:cNvGraphicFramePr>
          <p:nvPr>
            <p:extLst>
              <p:ext uri="{D42A27DB-BD31-4B8C-83A1-F6EECF244321}">
                <p14:modId xmlns:p14="http://schemas.microsoft.com/office/powerpoint/2010/main" val="2042519885"/>
              </p:ext>
            </p:extLst>
          </p:nvPr>
        </p:nvGraphicFramePr>
        <p:xfrm>
          <a:off x="152400" y="334963"/>
          <a:ext cx="8039100" cy="3094037"/>
        </p:xfrm>
        <a:graphic>
          <a:graphicData uri="http://schemas.openxmlformats.org/presentationml/2006/ole">
            <mc:AlternateContent xmlns:mc="http://schemas.openxmlformats.org/markup-compatibility/2006">
              <mc:Choice xmlns:v="urn:schemas-microsoft-com:vml" Requires="v">
                <p:oleObj name="Equation" r:id="rId2" imgW="8039256" imgH="3093831" progId="Equation.DSMT4">
                  <p:embed/>
                </p:oleObj>
              </mc:Choice>
              <mc:Fallback>
                <p:oleObj name="Equation" r:id="rId2" imgW="8039256" imgH="3093831" progId="Equation.DSMT4">
                  <p:embed/>
                  <p:pic>
                    <p:nvPicPr>
                      <p:cNvPr id="0" name=""/>
                      <p:cNvPicPr/>
                      <p:nvPr/>
                    </p:nvPicPr>
                    <p:blipFill>
                      <a:blip r:embed="rId3"/>
                      <a:stretch>
                        <a:fillRect/>
                      </a:stretch>
                    </p:blipFill>
                    <p:spPr>
                      <a:xfrm>
                        <a:off x="152400" y="334963"/>
                        <a:ext cx="8039100" cy="30940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0618CFB-73CE-4F5F-8A29-492210FC5A51}"/>
              </a:ext>
            </a:extLst>
          </p:cNvPr>
          <p:cNvGraphicFramePr>
            <a:graphicFrameLocks noChangeAspect="1"/>
          </p:cNvGraphicFramePr>
          <p:nvPr>
            <p:extLst>
              <p:ext uri="{D42A27DB-BD31-4B8C-83A1-F6EECF244321}">
                <p14:modId xmlns:p14="http://schemas.microsoft.com/office/powerpoint/2010/main" val="2675134043"/>
              </p:ext>
            </p:extLst>
          </p:nvPr>
        </p:nvGraphicFramePr>
        <p:xfrm>
          <a:off x="2047050" y="3048000"/>
          <a:ext cx="6621462" cy="2255837"/>
        </p:xfrm>
        <a:graphic>
          <a:graphicData uri="http://schemas.openxmlformats.org/presentationml/2006/ole">
            <mc:AlternateContent xmlns:mc="http://schemas.openxmlformats.org/markup-compatibility/2006">
              <mc:Choice xmlns:v="urn:schemas-microsoft-com:vml" Requires="v">
                <p:oleObj name="Equation" r:id="rId4" imgW="6621998" imgH="2255409" progId="Equation.DSMT4">
                  <p:embed/>
                </p:oleObj>
              </mc:Choice>
              <mc:Fallback>
                <p:oleObj name="Equation" r:id="rId4" imgW="6621998" imgH="2255409" progId="Equation.DSMT4">
                  <p:embed/>
                  <p:pic>
                    <p:nvPicPr>
                      <p:cNvPr id="0" name=""/>
                      <p:cNvPicPr/>
                      <p:nvPr/>
                    </p:nvPicPr>
                    <p:blipFill>
                      <a:blip r:embed="rId5"/>
                      <a:stretch>
                        <a:fillRect/>
                      </a:stretch>
                    </p:blipFill>
                    <p:spPr>
                      <a:xfrm>
                        <a:off x="2047050" y="3048000"/>
                        <a:ext cx="6621462" cy="22558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0AB3F14-513A-4387-8350-2A75672FD020}"/>
              </a:ext>
            </a:extLst>
          </p:cNvPr>
          <p:cNvGraphicFramePr>
            <a:graphicFrameLocks noChangeAspect="1"/>
          </p:cNvGraphicFramePr>
          <p:nvPr>
            <p:extLst>
              <p:ext uri="{D42A27DB-BD31-4B8C-83A1-F6EECF244321}">
                <p14:modId xmlns:p14="http://schemas.microsoft.com/office/powerpoint/2010/main" val="288753198"/>
              </p:ext>
            </p:extLst>
          </p:nvPr>
        </p:nvGraphicFramePr>
        <p:xfrm>
          <a:off x="1958943" y="4886261"/>
          <a:ext cx="6797675" cy="1935163"/>
        </p:xfrm>
        <a:graphic>
          <a:graphicData uri="http://schemas.openxmlformats.org/presentationml/2006/ole">
            <mc:AlternateContent xmlns:mc="http://schemas.openxmlformats.org/markup-compatibility/2006">
              <mc:Choice xmlns:v="urn:schemas-microsoft-com:vml" Requires="v">
                <p:oleObj name="Equation" r:id="rId6" imgW="6797164" imgH="1935702" progId="Equation.DSMT4">
                  <p:embed/>
                </p:oleObj>
              </mc:Choice>
              <mc:Fallback>
                <p:oleObj name="Equation" r:id="rId6" imgW="6797164" imgH="1935702" progId="Equation.DSMT4">
                  <p:embed/>
                  <p:pic>
                    <p:nvPicPr>
                      <p:cNvPr id="0" name=""/>
                      <p:cNvPicPr/>
                      <p:nvPr/>
                    </p:nvPicPr>
                    <p:blipFill>
                      <a:blip r:embed="rId7"/>
                      <a:stretch>
                        <a:fillRect/>
                      </a:stretch>
                    </p:blipFill>
                    <p:spPr>
                      <a:xfrm>
                        <a:off x="1958943" y="4886261"/>
                        <a:ext cx="6797675" cy="1935163"/>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03AD6AAE-7271-40A4-ADDC-B7A2E967883F}"/>
              </a:ext>
            </a:extLst>
          </p:cNvPr>
          <p:cNvSpPr/>
          <p:nvPr/>
        </p:nvSpPr>
        <p:spPr>
          <a:xfrm>
            <a:off x="609600" y="33988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CBAD6AE-BA38-4054-90A8-E9D113394F89}"/>
              </a:ext>
            </a:extLst>
          </p:cNvPr>
          <p:cNvSpPr/>
          <p:nvPr/>
        </p:nvSpPr>
        <p:spPr>
          <a:xfrm>
            <a:off x="609600" y="5151437"/>
            <a:ext cx="960438" cy="639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5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F1879-6519-44BA-80CB-0AEC3770249B}"/>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7F013026-AFFB-466C-9AB8-E3006FAE556B}"/>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BEFB78D-5750-4A2E-A58A-06620E1ED5DF}"/>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17E9F294-C38B-4D2E-9BDE-B16EF2950AED}"/>
              </a:ext>
            </a:extLst>
          </p:cNvPr>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a:extLst>
              <a:ext uri="{FF2B5EF4-FFF2-40B4-BE49-F238E27FC236}">
                <a16:creationId xmlns:a16="http://schemas.microsoft.com/office/drawing/2014/main" id="{9360E58A-31B7-46F2-9EE4-BF5EC041882A}"/>
              </a:ext>
            </a:extLst>
          </p:cNvPr>
          <p:cNvGraphicFramePr>
            <a:graphicFrameLocks noChangeAspect="1"/>
          </p:cNvGraphicFramePr>
          <p:nvPr>
            <p:extLst>
              <p:ext uri="{D42A27DB-BD31-4B8C-83A1-F6EECF244321}">
                <p14:modId xmlns:p14="http://schemas.microsoft.com/office/powerpoint/2010/main" val="2526949550"/>
              </p:ext>
            </p:extLst>
          </p:nvPr>
        </p:nvGraphicFramePr>
        <p:xfrm>
          <a:off x="838200" y="766465"/>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0" name=""/>
                      <p:cNvPicPr/>
                      <p:nvPr/>
                    </p:nvPicPr>
                    <p:blipFill>
                      <a:blip r:embed="rId3"/>
                      <a:stretch>
                        <a:fillRect/>
                      </a:stretch>
                    </p:blipFill>
                    <p:spPr>
                      <a:xfrm>
                        <a:off x="838200" y="766465"/>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CF234B4-8EBE-481A-B77D-9E4283DDFB4B}"/>
              </a:ext>
            </a:extLst>
          </p:cNvPr>
          <p:cNvGraphicFramePr>
            <a:graphicFrameLocks noChangeAspect="1"/>
          </p:cNvGraphicFramePr>
          <p:nvPr>
            <p:extLst>
              <p:ext uri="{D42A27DB-BD31-4B8C-83A1-F6EECF244321}">
                <p14:modId xmlns:p14="http://schemas.microsoft.com/office/powerpoint/2010/main" val="2058013535"/>
              </p:ext>
            </p:extLst>
          </p:nvPr>
        </p:nvGraphicFramePr>
        <p:xfrm>
          <a:off x="457200" y="2721190"/>
          <a:ext cx="7633810" cy="2777612"/>
        </p:xfrm>
        <a:graphic>
          <a:graphicData uri="http://schemas.openxmlformats.org/presentationml/2006/ole">
            <mc:AlternateContent xmlns:mc="http://schemas.openxmlformats.org/markup-compatibility/2006">
              <mc:Choice xmlns:v="urn:schemas-microsoft-com:vml" Requires="v">
                <p:oleObj name="Equation" r:id="rId4" imgW="6553324" imgH="2385088" progId="Equation.DSMT4">
                  <p:embed/>
                </p:oleObj>
              </mc:Choice>
              <mc:Fallback>
                <p:oleObj name="Equation" r:id="rId4" imgW="6553324" imgH="2385088" progId="Equation.DSMT4">
                  <p:embed/>
                  <p:pic>
                    <p:nvPicPr>
                      <p:cNvPr id="0" name=""/>
                      <p:cNvPicPr/>
                      <p:nvPr/>
                    </p:nvPicPr>
                    <p:blipFill>
                      <a:blip r:embed="rId5"/>
                      <a:stretch>
                        <a:fillRect/>
                      </a:stretch>
                    </p:blipFill>
                    <p:spPr>
                      <a:xfrm>
                        <a:off x="457200" y="2721190"/>
                        <a:ext cx="7633810" cy="277761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E07EB14-5346-4E52-BCD0-8C954EFE4FC3}"/>
              </a:ext>
            </a:extLst>
          </p:cNvPr>
          <p:cNvSpPr txBox="1"/>
          <p:nvPr/>
        </p:nvSpPr>
        <p:spPr>
          <a:xfrm>
            <a:off x="332232" y="1520861"/>
            <a:ext cx="8077200" cy="1200329"/>
          </a:xfrm>
          <a:prstGeom prst="rect">
            <a:avLst/>
          </a:prstGeom>
          <a:noFill/>
        </p:spPr>
        <p:txBody>
          <a:bodyPr wrap="square" rtlCol="0">
            <a:spAutoFit/>
          </a:bodyPr>
          <a:lstStyle/>
          <a:p>
            <a:r>
              <a:rPr lang="en-US" sz="2400" dirty="0">
                <a:latin typeface="+mj-lt"/>
              </a:rPr>
              <a:t>Note that the continuity of charge and current must be  satisfied.     For the Fourier amplitudes, the relations are as bellow:</a:t>
            </a:r>
          </a:p>
        </p:txBody>
      </p:sp>
      <p:sp>
        <p:nvSpPr>
          <p:cNvPr id="11" name="TextBox 10">
            <a:extLst>
              <a:ext uri="{FF2B5EF4-FFF2-40B4-BE49-F238E27FC236}">
                <a16:creationId xmlns:a16="http://schemas.microsoft.com/office/drawing/2014/main" id="{B97EF5C8-34BB-47BA-A2A5-D65105031903}"/>
              </a:ext>
            </a:extLst>
          </p:cNvPr>
          <p:cNvSpPr txBox="1"/>
          <p:nvPr/>
        </p:nvSpPr>
        <p:spPr>
          <a:xfrm>
            <a:off x="5105400" y="3457572"/>
            <a:ext cx="5638800" cy="461665"/>
          </a:xfrm>
          <a:prstGeom prst="rect">
            <a:avLst/>
          </a:prstGeom>
          <a:noFill/>
        </p:spPr>
        <p:txBody>
          <a:bodyPr wrap="square" rtlCol="0">
            <a:spAutoFit/>
          </a:bodyPr>
          <a:lstStyle/>
          <a:p>
            <a:r>
              <a:rPr lang="en-US" sz="2400" dirty="0">
                <a:latin typeface="+mj-lt"/>
              </a:rPr>
              <a:t>Jackson’s clever trick!</a:t>
            </a:r>
          </a:p>
        </p:txBody>
      </p:sp>
    </p:spTree>
    <p:extLst>
      <p:ext uri="{BB962C8B-B14F-4D97-AF65-F5344CB8AC3E}">
        <p14:creationId xmlns:p14="http://schemas.microsoft.com/office/powerpoint/2010/main" val="389549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extLst>
              <p:ext uri="{D42A27DB-BD31-4B8C-83A1-F6EECF244321}">
                <p14:modId xmlns:p14="http://schemas.microsoft.com/office/powerpoint/2010/main" val="2857274931"/>
              </p:ext>
            </p:extLst>
          </p:nvPr>
        </p:nvGraphicFramePr>
        <p:xfrm>
          <a:off x="908050" y="684064"/>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9360E58A-31B7-46F2-9EE4-BF5EC041882A}"/>
                          </a:ext>
                        </a:extLst>
                      </p:cNvPr>
                      <p:cNvPicPr/>
                      <p:nvPr/>
                    </p:nvPicPr>
                    <p:blipFill>
                      <a:blip r:embed="rId3"/>
                      <a:stretch>
                        <a:fillRect/>
                      </a:stretch>
                    </p:blipFill>
                    <p:spPr>
                      <a:xfrm>
                        <a:off x="908050" y="684064"/>
                        <a:ext cx="6553200" cy="8461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9D1A503-E86C-4C0E-84DC-A34E906B17CE}"/>
              </a:ext>
            </a:extLst>
          </p:cNvPr>
          <p:cNvGraphicFramePr>
            <a:graphicFrameLocks noChangeAspect="1"/>
          </p:cNvGraphicFramePr>
          <p:nvPr>
            <p:extLst>
              <p:ext uri="{D42A27DB-BD31-4B8C-83A1-F6EECF244321}">
                <p14:modId xmlns:p14="http://schemas.microsoft.com/office/powerpoint/2010/main" val="1963000919"/>
              </p:ext>
            </p:extLst>
          </p:nvPr>
        </p:nvGraphicFramePr>
        <p:xfrm>
          <a:off x="911225" y="1371600"/>
          <a:ext cx="5645150" cy="2809875"/>
        </p:xfrm>
        <a:graphic>
          <a:graphicData uri="http://schemas.openxmlformats.org/presentationml/2006/ole">
            <mc:AlternateContent xmlns:mc="http://schemas.openxmlformats.org/markup-compatibility/2006">
              <mc:Choice xmlns:v="urn:schemas-microsoft-com:vml" Requires="v">
                <p:oleObj name="Equation" r:id="rId4" imgW="2603160" imgH="1295280" progId="Equation.DSMT4">
                  <p:embed/>
                </p:oleObj>
              </mc:Choice>
              <mc:Fallback>
                <p:oleObj name="Equation" r:id="rId4" imgW="2603160" imgH="1295280" progId="Equation.DSMT4">
                  <p:embed/>
                  <p:pic>
                    <p:nvPicPr>
                      <p:cNvPr id="0" name=""/>
                      <p:cNvPicPr/>
                      <p:nvPr/>
                    </p:nvPicPr>
                    <p:blipFill>
                      <a:blip r:embed="rId5"/>
                      <a:stretch>
                        <a:fillRect/>
                      </a:stretch>
                    </p:blipFill>
                    <p:spPr>
                      <a:xfrm>
                        <a:off x="911225" y="1371600"/>
                        <a:ext cx="5645150" cy="28098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3CDA92A-1C00-42B6-B124-02CE055961EC}"/>
              </a:ext>
            </a:extLst>
          </p:cNvPr>
          <p:cNvSpPr txBox="1"/>
          <p:nvPr/>
        </p:nvSpPr>
        <p:spPr>
          <a:xfrm>
            <a:off x="898906" y="4206875"/>
            <a:ext cx="7626350" cy="461665"/>
          </a:xfrm>
          <a:prstGeom prst="rect">
            <a:avLst/>
          </a:prstGeom>
          <a:noFill/>
        </p:spPr>
        <p:txBody>
          <a:bodyPr wrap="square" rtlCol="0">
            <a:spAutoFit/>
          </a:bodyPr>
          <a:lstStyle/>
          <a:p>
            <a:r>
              <a:rPr lang="en-US" sz="2400" dirty="0">
                <a:latin typeface="+mj-lt"/>
              </a:rPr>
              <a:t>From the analysis valid for  </a:t>
            </a:r>
            <a:r>
              <a:rPr lang="en-US" sz="2400" i="1" dirty="0" err="1">
                <a:latin typeface="+mj-lt"/>
              </a:rPr>
              <a:t>kr</a:t>
            </a:r>
            <a:r>
              <a:rPr lang="en-US" sz="2400" i="1" dirty="0">
                <a:latin typeface="+mj-lt"/>
              </a:rPr>
              <a:t>&gt;&gt;1 </a:t>
            </a:r>
            <a:r>
              <a:rPr lang="en-US" sz="2400" dirty="0">
                <a:latin typeface="+mj-lt"/>
              </a:rPr>
              <a:t>and </a:t>
            </a:r>
            <a:r>
              <a:rPr lang="en-US" sz="2400" i="1" dirty="0" err="1">
                <a:latin typeface="+mj-lt"/>
              </a:rPr>
              <a:t>kR</a:t>
            </a:r>
            <a:r>
              <a:rPr lang="en-US" sz="2400" i="1" dirty="0">
                <a:latin typeface="+mj-lt"/>
              </a:rPr>
              <a:t>&lt;&lt;1</a:t>
            </a:r>
            <a:r>
              <a:rPr lang="en-US" sz="2400" dirty="0">
                <a:latin typeface="+mj-lt"/>
              </a:rPr>
              <a:t>:</a:t>
            </a:r>
          </a:p>
        </p:txBody>
      </p:sp>
      <p:graphicFrame>
        <p:nvGraphicFramePr>
          <p:cNvPr id="9" name="Object 8">
            <a:extLst>
              <a:ext uri="{FF2B5EF4-FFF2-40B4-BE49-F238E27FC236}">
                <a16:creationId xmlns:a16="http://schemas.microsoft.com/office/drawing/2014/main" id="{1B16ADDA-6615-4022-AF26-8E037DD50147}"/>
              </a:ext>
            </a:extLst>
          </p:cNvPr>
          <p:cNvGraphicFramePr>
            <a:graphicFrameLocks noChangeAspect="1"/>
          </p:cNvGraphicFramePr>
          <p:nvPr>
            <p:extLst>
              <p:ext uri="{D42A27DB-BD31-4B8C-83A1-F6EECF244321}">
                <p14:modId xmlns:p14="http://schemas.microsoft.com/office/powerpoint/2010/main" val="163764118"/>
              </p:ext>
            </p:extLst>
          </p:nvPr>
        </p:nvGraphicFramePr>
        <p:xfrm>
          <a:off x="914146" y="4832350"/>
          <a:ext cx="6821010" cy="1524000"/>
        </p:xfrm>
        <a:graphic>
          <a:graphicData uri="http://schemas.openxmlformats.org/presentationml/2006/ole">
            <mc:AlternateContent xmlns:mc="http://schemas.openxmlformats.org/markup-compatibility/2006">
              <mc:Choice xmlns:v="urn:schemas-microsoft-com:vml" Requires="v">
                <p:oleObj name="Equation" r:id="rId6" imgW="5854680" imgH="1307880" progId="Equation.DSMT4">
                  <p:embed/>
                </p:oleObj>
              </mc:Choice>
              <mc:Fallback>
                <p:oleObj name="Equation" r:id="rId6" imgW="5854680" imgH="1307880" progId="Equation.DSMT4">
                  <p:embed/>
                  <p:pic>
                    <p:nvPicPr>
                      <p:cNvPr id="0" name=""/>
                      <p:cNvPicPr/>
                      <p:nvPr/>
                    </p:nvPicPr>
                    <p:blipFill>
                      <a:blip r:embed="rId7"/>
                      <a:stretch>
                        <a:fillRect/>
                      </a:stretch>
                    </p:blipFill>
                    <p:spPr>
                      <a:xfrm>
                        <a:off x="914146" y="4832350"/>
                        <a:ext cx="6821010" cy="1524000"/>
                      </a:xfrm>
                      <a:prstGeom prst="rect">
                        <a:avLst/>
                      </a:prstGeom>
                    </p:spPr>
                  </p:pic>
                </p:oleObj>
              </mc:Fallback>
            </mc:AlternateContent>
          </a:graphicData>
        </a:graphic>
      </p:graphicFrame>
    </p:spTree>
    <p:extLst>
      <p:ext uri="{BB962C8B-B14F-4D97-AF65-F5344CB8AC3E}">
        <p14:creationId xmlns:p14="http://schemas.microsoft.com/office/powerpoint/2010/main" val="59353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EC9C5-3752-4968-B1C3-2D7F8CDB261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5FA6E9-F618-4270-8BF3-15F97D434D86}"/>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E6FC2D11-ACFC-4DDF-854B-954C1AA2E979}"/>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2EFFDB9E-5FFE-4651-8DB6-63A87FFCA96A}"/>
              </a:ext>
            </a:extLst>
          </p:cNvPr>
          <p:cNvSpPr txBox="1"/>
          <p:nvPr/>
        </p:nvSpPr>
        <p:spPr>
          <a:xfrm>
            <a:off x="161544" y="203581"/>
            <a:ext cx="8382000" cy="461665"/>
          </a:xfrm>
          <a:prstGeom prst="rect">
            <a:avLst/>
          </a:prstGeom>
          <a:noFill/>
        </p:spPr>
        <p:txBody>
          <a:bodyPr wrap="square" rtlCol="0">
            <a:spAutoFit/>
          </a:bodyPr>
          <a:lstStyle/>
          <a:p>
            <a:r>
              <a:rPr lang="en-US" sz="2400" dirty="0">
                <a:latin typeface="+mj-lt"/>
              </a:rPr>
              <a:t>Example of dipole radiation source  -- exact results for r&gt;&gt;R:</a:t>
            </a:r>
          </a:p>
        </p:txBody>
      </p:sp>
      <p:graphicFrame>
        <p:nvGraphicFramePr>
          <p:cNvPr id="6" name="Object 5">
            <a:extLst>
              <a:ext uri="{FF2B5EF4-FFF2-40B4-BE49-F238E27FC236}">
                <a16:creationId xmlns:a16="http://schemas.microsoft.com/office/drawing/2014/main" id="{2B28A96D-7983-40A6-BA03-9D7F87415CAB}"/>
              </a:ext>
            </a:extLst>
          </p:cNvPr>
          <p:cNvGraphicFramePr>
            <a:graphicFrameLocks noChangeAspect="1"/>
          </p:cNvGraphicFramePr>
          <p:nvPr/>
        </p:nvGraphicFramePr>
        <p:xfrm>
          <a:off x="908050" y="684064"/>
          <a:ext cx="6553200" cy="846137"/>
        </p:xfrm>
        <a:graphic>
          <a:graphicData uri="http://schemas.openxmlformats.org/presentationml/2006/ole">
            <mc:AlternateContent xmlns:mc="http://schemas.openxmlformats.org/markup-compatibility/2006">
              <mc:Choice xmlns:v="urn:schemas-microsoft-com:vml" Requires="v">
                <p:oleObj name="Equation" r:id="rId2" imgW="6553324" imgH="845903" progId="Equation.DSMT4">
                  <p:embed/>
                </p:oleObj>
              </mc:Choice>
              <mc:Fallback>
                <p:oleObj name="Equation" r:id="rId2" imgW="6553324" imgH="845903" progId="Equation.DSMT4">
                  <p:embed/>
                  <p:pic>
                    <p:nvPicPr>
                      <p:cNvPr id="6" name="Object 5">
                        <a:extLst>
                          <a:ext uri="{FF2B5EF4-FFF2-40B4-BE49-F238E27FC236}">
                            <a16:creationId xmlns:a16="http://schemas.microsoft.com/office/drawing/2014/main" id="{2B28A96D-7983-40A6-BA03-9D7F87415CAB}"/>
                          </a:ext>
                        </a:extLst>
                      </p:cNvPr>
                      <p:cNvPicPr/>
                      <p:nvPr/>
                    </p:nvPicPr>
                    <p:blipFill>
                      <a:blip r:embed="rId3"/>
                      <a:stretch>
                        <a:fillRect/>
                      </a:stretch>
                    </p:blipFill>
                    <p:spPr>
                      <a:xfrm>
                        <a:off x="908050" y="684064"/>
                        <a:ext cx="6553200" cy="8461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DD936A6-BA78-4F46-AB3A-25561CC1CF8B}"/>
              </a:ext>
            </a:extLst>
          </p:cNvPr>
          <p:cNvGraphicFramePr>
            <a:graphicFrameLocks noChangeAspect="1"/>
          </p:cNvGraphicFramePr>
          <p:nvPr>
            <p:extLst>
              <p:ext uri="{D42A27DB-BD31-4B8C-83A1-F6EECF244321}">
                <p14:modId xmlns:p14="http://schemas.microsoft.com/office/powerpoint/2010/main" val="1364987040"/>
              </p:ext>
            </p:extLst>
          </p:nvPr>
        </p:nvGraphicFramePr>
        <p:xfrm>
          <a:off x="892810" y="3598693"/>
          <a:ext cx="6278562" cy="2544763"/>
        </p:xfrm>
        <a:graphic>
          <a:graphicData uri="http://schemas.openxmlformats.org/presentationml/2006/ole">
            <mc:AlternateContent xmlns:mc="http://schemas.openxmlformats.org/markup-compatibility/2006">
              <mc:Choice xmlns:v="urn:schemas-microsoft-com:vml" Requires="v">
                <p:oleObj name="Equation" r:id="rId4" imgW="6279129" imgH="2545191" progId="Equation.DSMT4">
                  <p:embed/>
                </p:oleObj>
              </mc:Choice>
              <mc:Fallback>
                <p:oleObj name="Equation" r:id="rId4" imgW="6279129" imgH="2545191" progId="Equation.DSMT4">
                  <p:embed/>
                  <p:pic>
                    <p:nvPicPr>
                      <p:cNvPr id="0" name=""/>
                      <p:cNvPicPr/>
                      <p:nvPr/>
                    </p:nvPicPr>
                    <p:blipFill>
                      <a:blip r:embed="rId5"/>
                      <a:stretch>
                        <a:fillRect/>
                      </a:stretch>
                    </p:blipFill>
                    <p:spPr>
                      <a:xfrm>
                        <a:off x="892810" y="3598693"/>
                        <a:ext cx="6278562" cy="25447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D5FE93-A726-442E-90D4-09721F09E486}"/>
              </a:ext>
            </a:extLst>
          </p:cNvPr>
          <p:cNvGraphicFramePr>
            <a:graphicFrameLocks noChangeAspect="1"/>
          </p:cNvGraphicFramePr>
          <p:nvPr>
            <p:extLst>
              <p:ext uri="{D42A27DB-BD31-4B8C-83A1-F6EECF244321}">
                <p14:modId xmlns:p14="http://schemas.microsoft.com/office/powerpoint/2010/main" val="125331736"/>
              </p:ext>
            </p:extLst>
          </p:nvPr>
        </p:nvGraphicFramePr>
        <p:xfrm>
          <a:off x="914146" y="1437522"/>
          <a:ext cx="6964362" cy="2073275"/>
        </p:xfrm>
        <a:graphic>
          <a:graphicData uri="http://schemas.openxmlformats.org/presentationml/2006/ole">
            <mc:AlternateContent xmlns:mc="http://schemas.openxmlformats.org/markup-compatibility/2006">
              <mc:Choice xmlns:v="urn:schemas-microsoft-com:vml" Requires="v">
                <p:oleObj name="Equation" r:id="rId6" imgW="6964867" imgH="2072862" progId="Equation.DSMT4">
                  <p:embed/>
                </p:oleObj>
              </mc:Choice>
              <mc:Fallback>
                <p:oleObj name="Equation" r:id="rId6" imgW="6964867" imgH="2072862" progId="Equation.DSMT4">
                  <p:embed/>
                  <p:pic>
                    <p:nvPicPr>
                      <p:cNvPr id="0" name=""/>
                      <p:cNvPicPr/>
                      <p:nvPr/>
                    </p:nvPicPr>
                    <p:blipFill>
                      <a:blip r:embed="rId7"/>
                      <a:stretch>
                        <a:fillRect/>
                      </a:stretch>
                    </p:blipFill>
                    <p:spPr>
                      <a:xfrm>
                        <a:off x="914146" y="1437522"/>
                        <a:ext cx="6964362" cy="2073275"/>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6A8BF2E-58F9-41FE-B74D-E0A8BB7FC73C}"/>
              </a:ext>
            </a:extLst>
          </p:cNvPr>
          <p:cNvSpPr txBox="1"/>
          <p:nvPr/>
        </p:nvSpPr>
        <p:spPr>
          <a:xfrm>
            <a:off x="5715000" y="3598693"/>
            <a:ext cx="3200400" cy="1200329"/>
          </a:xfrm>
          <a:prstGeom prst="rect">
            <a:avLst/>
          </a:prstGeom>
          <a:noFill/>
        </p:spPr>
        <p:txBody>
          <a:bodyPr wrap="square" rtlCol="0">
            <a:spAutoFit/>
          </a:bodyPr>
          <a:lstStyle/>
          <a:p>
            <a:r>
              <a:rPr lang="en-US" sz="2400" dirty="0">
                <a:latin typeface="+mj-lt"/>
              </a:rPr>
              <a:t>Agrees with dipole approximation for </a:t>
            </a:r>
            <a:r>
              <a:rPr lang="en-US" sz="2400" i="1" dirty="0" err="1">
                <a:latin typeface="+mj-lt"/>
              </a:rPr>
              <a:t>kR</a:t>
            </a:r>
            <a:r>
              <a:rPr lang="en-US" sz="2400" i="1" dirty="0">
                <a:latin typeface="+mj-lt"/>
              </a:rPr>
              <a:t>&lt;&lt;1</a:t>
            </a:r>
            <a:r>
              <a:rPr lang="en-US" sz="2400" dirty="0">
                <a:latin typeface="+mj-lt"/>
              </a:rPr>
              <a:t>.</a:t>
            </a:r>
          </a:p>
        </p:txBody>
      </p:sp>
    </p:spTree>
    <p:extLst>
      <p:ext uri="{BB962C8B-B14F-4D97-AF65-F5344CB8AC3E}">
        <p14:creationId xmlns:p14="http://schemas.microsoft.com/office/powerpoint/2010/main" val="238627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146199"/>
            <a:ext cx="6858000" cy="461665"/>
          </a:xfrm>
          <a:prstGeom prst="rect">
            <a:avLst/>
          </a:prstGeom>
          <a:noFill/>
        </p:spPr>
        <p:txBody>
          <a:bodyPr wrap="square" rtlCol="0">
            <a:spAutoFit/>
          </a:bodyPr>
          <a:lstStyle/>
          <a:p>
            <a:r>
              <a:rPr lang="en-US" sz="2400" dirty="0">
                <a:latin typeface="+mj-lt"/>
              </a:rPr>
              <a:t>More details --</a:t>
            </a:r>
          </a:p>
        </p:txBody>
      </p:sp>
      <p:graphicFrame>
        <p:nvGraphicFramePr>
          <p:cNvPr id="6" name="Object 5"/>
          <p:cNvGraphicFramePr>
            <a:graphicFrameLocks noChangeAspect="1"/>
          </p:cNvGraphicFramePr>
          <p:nvPr>
            <p:extLst>
              <p:ext uri="{D42A27DB-BD31-4B8C-83A1-F6EECF244321}">
                <p14:modId xmlns:p14="http://schemas.microsoft.com/office/powerpoint/2010/main" val="1598906560"/>
              </p:ext>
            </p:extLst>
          </p:nvPr>
        </p:nvGraphicFramePr>
        <p:xfrm>
          <a:off x="685800" y="481431"/>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85800" y="481431"/>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7449925"/>
              </p:ext>
            </p:extLst>
          </p:nvPr>
        </p:nvGraphicFramePr>
        <p:xfrm>
          <a:off x="685800" y="1074284"/>
          <a:ext cx="6970712" cy="2081212"/>
        </p:xfrm>
        <a:graphic>
          <a:graphicData uri="http://schemas.openxmlformats.org/presentationml/2006/ole">
            <mc:AlternateContent xmlns:mc="http://schemas.openxmlformats.org/markup-compatibility/2006">
              <mc:Choice xmlns:v="urn:schemas-microsoft-com:vml" Requires="v">
                <p:oleObj name="数式" r:id="rId5" imgW="3238200" imgH="965160" progId="Equation.3">
                  <p:embed/>
                </p:oleObj>
              </mc:Choice>
              <mc:Fallback>
                <p:oleObj name="数式" r:id="rId5" imgW="3238200" imgH="965160" progId="Equation.3">
                  <p:embed/>
                  <p:pic>
                    <p:nvPicPr>
                      <p:cNvPr id="7" name="Object 6"/>
                      <p:cNvPicPr>
                        <a:picLocks noChangeAspect="1" noChangeArrowheads="1"/>
                      </p:cNvPicPr>
                      <p:nvPr/>
                    </p:nvPicPr>
                    <p:blipFill>
                      <a:blip r:embed="rId6"/>
                      <a:srcRect/>
                      <a:stretch>
                        <a:fillRect/>
                      </a:stretch>
                    </p:blipFill>
                    <p:spPr bwMode="auto">
                      <a:xfrm>
                        <a:off x="685800" y="1074284"/>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222532"/>
              </p:ext>
            </p:extLst>
          </p:nvPr>
        </p:nvGraphicFramePr>
        <p:xfrm>
          <a:off x="695325" y="3106738"/>
          <a:ext cx="7953375" cy="2057400"/>
        </p:xfrm>
        <a:graphic>
          <a:graphicData uri="http://schemas.openxmlformats.org/presentationml/2006/ole">
            <mc:AlternateContent xmlns:mc="http://schemas.openxmlformats.org/markup-compatibility/2006">
              <mc:Choice xmlns:v="urn:schemas-microsoft-com:vml" Requires="v">
                <p:oleObj name="Equation" r:id="rId7" imgW="4025880" imgH="1041120" progId="Equation.DSMT4">
                  <p:embed/>
                </p:oleObj>
              </mc:Choice>
              <mc:Fallback>
                <p:oleObj name="Equation" r:id="rId7" imgW="4025880" imgH="1041120" progId="Equation.DSMT4">
                  <p:embed/>
                  <p:pic>
                    <p:nvPicPr>
                      <p:cNvPr id="0" name=""/>
                      <p:cNvPicPr/>
                      <p:nvPr/>
                    </p:nvPicPr>
                    <p:blipFill>
                      <a:blip r:embed="rId8"/>
                      <a:stretch>
                        <a:fillRect/>
                      </a:stretch>
                    </p:blipFill>
                    <p:spPr>
                      <a:xfrm>
                        <a:off x="695325" y="3106738"/>
                        <a:ext cx="7953375" cy="2057400"/>
                      </a:xfrm>
                      <a:prstGeom prst="rect">
                        <a:avLst/>
                      </a:prstGeom>
                    </p:spPr>
                  </p:pic>
                </p:oleObj>
              </mc:Fallback>
            </mc:AlternateContent>
          </a:graphicData>
        </a:graphic>
      </p:graphicFrame>
      <p:sp>
        <p:nvSpPr>
          <p:cNvPr id="9" name="Arrow: Up 8">
            <a:extLst>
              <a:ext uri="{FF2B5EF4-FFF2-40B4-BE49-F238E27FC236}">
                <a16:creationId xmlns:a16="http://schemas.microsoft.com/office/drawing/2014/main" id="{7F7C53A7-1C32-4432-8E6E-04C4C5082B59}"/>
              </a:ext>
            </a:extLst>
          </p:cNvPr>
          <p:cNvSpPr/>
          <p:nvPr/>
        </p:nvSpPr>
        <p:spPr>
          <a:xfrm rot="20920859">
            <a:off x="7824119" y="4022098"/>
            <a:ext cx="685800" cy="5949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5E80F5-8C14-47D8-8517-AB9D1DF7E6C0}"/>
              </a:ext>
            </a:extLst>
          </p:cNvPr>
          <p:cNvSpPr txBox="1"/>
          <p:nvPr/>
        </p:nvSpPr>
        <p:spPr>
          <a:xfrm>
            <a:off x="6019800" y="4516211"/>
            <a:ext cx="2667000" cy="830997"/>
          </a:xfrm>
          <a:prstGeom prst="rect">
            <a:avLst/>
          </a:prstGeom>
          <a:noFill/>
        </p:spPr>
        <p:txBody>
          <a:bodyPr wrap="square" rtlCol="0">
            <a:spAutoFit/>
          </a:bodyPr>
          <a:lstStyle/>
          <a:p>
            <a:r>
              <a:rPr lang="en-US" sz="2400" dirty="0">
                <a:latin typeface="+mj-lt"/>
              </a:rPr>
              <a:t>Correct when this term is negligible.</a:t>
            </a:r>
          </a:p>
        </p:txBody>
      </p:sp>
      <p:graphicFrame>
        <p:nvGraphicFramePr>
          <p:cNvPr id="11" name="Object 10">
            <a:extLst>
              <a:ext uri="{FF2B5EF4-FFF2-40B4-BE49-F238E27FC236}">
                <a16:creationId xmlns:a16="http://schemas.microsoft.com/office/drawing/2014/main" id="{AC221356-81BE-41A4-9016-468183F6807B}"/>
              </a:ext>
            </a:extLst>
          </p:cNvPr>
          <p:cNvGraphicFramePr>
            <a:graphicFrameLocks noChangeAspect="1"/>
          </p:cNvGraphicFramePr>
          <p:nvPr>
            <p:extLst>
              <p:ext uri="{D42A27DB-BD31-4B8C-83A1-F6EECF244321}">
                <p14:modId xmlns:p14="http://schemas.microsoft.com/office/powerpoint/2010/main" val="72090043"/>
              </p:ext>
            </p:extLst>
          </p:nvPr>
        </p:nvGraphicFramePr>
        <p:xfrm>
          <a:off x="711200" y="5497173"/>
          <a:ext cx="8221440" cy="1027680"/>
        </p:xfrm>
        <a:graphic>
          <a:graphicData uri="http://schemas.openxmlformats.org/presentationml/2006/ole">
            <mc:AlternateContent xmlns:mc="http://schemas.openxmlformats.org/markup-compatibility/2006">
              <mc:Choice xmlns:v="urn:schemas-microsoft-com:vml" Requires="v">
                <p:oleObj name="Equation" r:id="rId9" imgW="3860640" imgH="482400" progId="Equation.DSMT4">
                  <p:embed/>
                </p:oleObj>
              </mc:Choice>
              <mc:Fallback>
                <p:oleObj name="Equation" r:id="rId9" imgW="3860640" imgH="482400" progId="Equation.DSMT4">
                  <p:embed/>
                  <p:pic>
                    <p:nvPicPr>
                      <p:cNvPr id="0" name=""/>
                      <p:cNvPicPr/>
                      <p:nvPr/>
                    </p:nvPicPr>
                    <p:blipFill>
                      <a:blip r:embed="rId10"/>
                      <a:stretch>
                        <a:fillRect/>
                      </a:stretch>
                    </p:blipFill>
                    <p:spPr>
                      <a:xfrm>
                        <a:off x="711200" y="5497173"/>
                        <a:ext cx="8221440" cy="1027680"/>
                      </a:xfrm>
                      <a:prstGeom prst="rect">
                        <a:avLst/>
                      </a:prstGeom>
                    </p:spPr>
                  </p:pic>
                </p:oleObj>
              </mc:Fallback>
            </mc:AlternateContent>
          </a:graphicData>
        </a:graphic>
      </p:graphicFrame>
      <p:sp>
        <p:nvSpPr>
          <p:cNvPr id="12" name="Arrow: Up 11">
            <a:extLst>
              <a:ext uri="{FF2B5EF4-FFF2-40B4-BE49-F238E27FC236}">
                <a16:creationId xmlns:a16="http://schemas.microsoft.com/office/drawing/2014/main" id="{04A1B249-B507-9326-DA41-B86AA1B4C1C3}"/>
              </a:ext>
            </a:extLst>
          </p:cNvPr>
          <p:cNvSpPr/>
          <p:nvPr/>
        </p:nvSpPr>
        <p:spPr>
          <a:xfrm rot="17575029">
            <a:off x="4926208" y="4185068"/>
            <a:ext cx="685800" cy="10864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76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110205-88BA-4D22-977E-766B396CF4EC}"/>
              </a:ext>
            </a:extLst>
          </p:cNvPr>
          <p:cNvPicPr>
            <a:picLocks noChangeAspect="1"/>
          </p:cNvPicPr>
          <p:nvPr/>
        </p:nvPicPr>
        <p:blipFill>
          <a:blip r:embed="rId3"/>
          <a:stretch>
            <a:fillRect/>
          </a:stretch>
        </p:blipFill>
        <p:spPr>
          <a:xfrm>
            <a:off x="1581150" y="633788"/>
            <a:ext cx="6438900" cy="3219450"/>
          </a:xfrm>
          <a:prstGeom prst="rect">
            <a:avLst/>
          </a:prstGeom>
        </p:spPr>
      </p:pic>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457200" y="152400"/>
            <a:ext cx="7086600" cy="461665"/>
          </a:xfrm>
          <a:prstGeom prst="rect">
            <a:avLst/>
          </a:prstGeom>
          <a:noFill/>
        </p:spPr>
        <p:txBody>
          <a:bodyPr wrap="square" rtlCol="0">
            <a:spAutoFit/>
          </a:bodyPr>
          <a:lstStyle/>
          <a:p>
            <a:r>
              <a:rPr lang="en-US" sz="2400" dirty="0">
                <a:latin typeface="+mj-lt"/>
              </a:rPr>
              <a:t>Example continued</a:t>
            </a:r>
          </a:p>
        </p:txBody>
      </p:sp>
      <p:sp>
        <p:nvSpPr>
          <p:cNvPr id="7" name="TextBox 6"/>
          <p:cNvSpPr txBox="1"/>
          <p:nvPr/>
        </p:nvSpPr>
        <p:spPr>
          <a:xfrm rot="16200000">
            <a:off x="776869" y="1970088"/>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9" name="TextBox 8"/>
          <p:cNvSpPr txBox="1"/>
          <p:nvPr/>
        </p:nvSpPr>
        <p:spPr>
          <a:xfrm rot="16200000">
            <a:off x="544512" y="4885680"/>
            <a:ext cx="1656408" cy="459431"/>
          </a:xfrm>
          <a:prstGeom prst="rect">
            <a:avLst/>
          </a:prstGeom>
          <a:noFill/>
        </p:spPr>
        <p:txBody>
          <a:bodyPr wrap="square" rtlCol="0">
            <a:spAutoFit/>
          </a:bodyPr>
          <a:lstStyle/>
          <a:p>
            <a:r>
              <a:rPr lang="en-US" sz="2400" dirty="0">
                <a:latin typeface="+mj-lt"/>
              </a:rPr>
              <a:t>Re(</a:t>
            </a:r>
            <a:r>
              <a:rPr lang="en-US" b="1" dirty="0"/>
              <a:t>Ã</a:t>
            </a:r>
            <a:r>
              <a:rPr lang="en-US" sz="2400" dirty="0">
                <a:latin typeface="+mj-lt"/>
              </a:rPr>
              <a:t>(</a:t>
            </a:r>
            <a:r>
              <a:rPr lang="en-US" sz="2400" dirty="0" err="1">
                <a:latin typeface="+mj-lt"/>
              </a:rPr>
              <a:t>r,</a:t>
            </a:r>
            <a:r>
              <a:rPr lang="en-US" sz="2400" dirty="0" err="1">
                <a:latin typeface="Symbol" panose="05050102010706020507" pitchFamily="18" charset="2"/>
              </a:rPr>
              <a:t>w</a:t>
            </a:r>
            <a:r>
              <a:rPr lang="en-US" sz="2400" dirty="0">
                <a:latin typeface="+mj-lt"/>
              </a:rPr>
              <a:t>))</a:t>
            </a:r>
          </a:p>
        </p:txBody>
      </p:sp>
      <p:sp>
        <p:nvSpPr>
          <p:cNvPr id="10" name="Left Arrow 9"/>
          <p:cNvSpPr/>
          <p:nvPr/>
        </p:nvSpPr>
        <p:spPr>
          <a:xfrm rot="3454912">
            <a:off x="2767249" y="2689346"/>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07005" y="2510722"/>
            <a:ext cx="1828800" cy="461665"/>
          </a:xfrm>
          <a:prstGeom prst="rect">
            <a:avLst/>
          </a:prstGeom>
          <a:noFill/>
        </p:spPr>
        <p:txBody>
          <a:bodyPr wrap="square" rtlCol="0">
            <a:spAutoFit/>
          </a:bodyPr>
          <a:lstStyle/>
          <a:p>
            <a:r>
              <a:rPr lang="en-US" sz="2400" dirty="0">
                <a:latin typeface="+mj-lt"/>
              </a:rPr>
              <a:t>exact</a:t>
            </a:r>
          </a:p>
        </p:txBody>
      </p:sp>
      <p:sp>
        <p:nvSpPr>
          <p:cNvPr id="12" name="Left Arrow 11"/>
          <p:cNvSpPr/>
          <p:nvPr/>
        </p:nvSpPr>
        <p:spPr>
          <a:xfrm>
            <a:off x="3859504" y="1337599"/>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33900" y="1116310"/>
            <a:ext cx="4343400" cy="461665"/>
          </a:xfrm>
          <a:prstGeom prst="rect">
            <a:avLst/>
          </a:prstGeom>
          <a:noFill/>
        </p:spPr>
        <p:txBody>
          <a:bodyPr wrap="square" rtlCol="0">
            <a:spAutoFit/>
          </a:bodyPr>
          <a:lstStyle/>
          <a:p>
            <a:r>
              <a:rPr lang="en-US" sz="2400" dirty="0">
                <a:latin typeface="+mj-lt"/>
              </a:rPr>
              <a:t>Dipole approximation</a:t>
            </a:r>
          </a:p>
        </p:txBody>
      </p:sp>
      <p:sp>
        <p:nvSpPr>
          <p:cNvPr id="14" name="TextBox 13">
            <a:extLst>
              <a:ext uri="{FF2B5EF4-FFF2-40B4-BE49-F238E27FC236}">
                <a16:creationId xmlns:a16="http://schemas.microsoft.com/office/drawing/2014/main" id="{7E808843-9E5D-4BD4-AB8E-088CD54F3412}"/>
              </a:ext>
            </a:extLst>
          </p:cNvPr>
          <p:cNvSpPr txBox="1"/>
          <p:nvPr/>
        </p:nvSpPr>
        <p:spPr>
          <a:xfrm>
            <a:off x="5105400" y="2303881"/>
            <a:ext cx="914400" cy="461665"/>
          </a:xfrm>
          <a:prstGeom prst="rect">
            <a:avLst/>
          </a:prstGeom>
          <a:noFill/>
        </p:spPr>
        <p:txBody>
          <a:bodyPr wrap="square" rtlCol="0">
            <a:spAutoFit/>
          </a:bodyPr>
          <a:lstStyle/>
          <a:p>
            <a:r>
              <a:rPr lang="en-US" sz="2400" b="1" i="1" dirty="0">
                <a:latin typeface="+mj-lt"/>
              </a:rPr>
              <a:t>/R</a:t>
            </a:r>
          </a:p>
        </p:txBody>
      </p:sp>
      <p:sp>
        <p:nvSpPr>
          <p:cNvPr id="17" name="TextBox 16">
            <a:extLst>
              <a:ext uri="{FF2B5EF4-FFF2-40B4-BE49-F238E27FC236}">
                <a16:creationId xmlns:a16="http://schemas.microsoft.com/office/drawing/2014/main" id="{2F17E14B-7F25-41D8-8E1E-AAE439986665}"/>
              </a:ext>
            </a:extLst>
          </p:cNvPr>
          <p:cNvSpPr txBox="1"/>
          <p:nvPr/>
        </p:nvSpPr>
        <p:spPr>
          <a:xfrm>
            <a:off x="4419600" y="5952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=1</a:t>
            </a:r>
          </a:p>
        </p:txBody>
      </p:sp>
      <p:pic>
        <p:nvPicPr>
          <p:cNvPr id="18" name="Picture 17">
            <a:extLst>
              <a:ext uri="{FF2B5EF4-FFF2-40B4-BE49-F238E27FC236}">
                <a16:creationId xmlns:a16="http://schemas.microsoft.com/office/drawing/2014/main" id="{AFBD38F5-E9FF-4DF6-A3AD-A47C1AE6F05B}"/>
              </a:ext>
            </a:extLst>
          </p:cNvPr>
          <p:cNvPicPr>
            <a:picLocks noChangeAspect="1"/>
          </p:cNvPicPr>
          <p:nvPr/>
        </p:nvPicPr>
        <p:blipFill>
          <a:blip r:embed="rId4"/>
          <a:stretch>
            <a:fillRect/>
          </a:stretch>
        </p:blipFill>
        <p:spPr>
          <a:xfrm>
            <a:off x="1581150" y="3993109"/>
            <a:ext cx="6479101" cy="2031701"/>
          </a:xfrm>
          <a:prstGeom prst="rect">
            <a:avLst/>
          </a:prstGeom>
        </p:spPr>
      </p:pic>
      <p:sp>
        <p:nvSpPr>
          <p:cNvPr id="15" name="TextBox 14">
            <a:extLst>
              <a:ext uri="{FF2B5EF4-FFF2-40B4-BE49-F238E27FC236}">
                <a16:creationId xmlns:a16="http://schemas.microsoft.com/office/drawing/2014/main" id="{756C9AC9-1569-4DA3-85BC-1A1DDC24C44C}"/>
              </a:ext>
            </a:extLst>
          </p:cNvPr>
          <p:cNvSpPr txBox="1"/>
          <p:nvPr/>
        </p:nvSpPr>
        <p:spPr>
          <a:xfrm>
            <a:off x="5105400" y="5673838"/>
            <a:ext cx="914400" cy="461665"/>
          </a:xfrm>
          <a:prstGeom prst="rect">
            <a:avLst/>
          </a:prstGeom>
          <a:noFill/>
        </p:spPr>
        <p:txBody>
          <a:bodyPr wrap="square" rtlCol="0">
            <a:spAutoFit/>
          </a:bodyPr>
          <a:lstStyle/>
          <a:p>
            <a:r>
              <a:rPr lang="en-US" sz="2400" b="1" i="1" dirty="0">
                <a:latin typeface="+mj-lt"/>
              </a:rPr>
              <a:t>/R</a:t>
            </a:r>
          </a:p>
        </p:txBody>
      </p:sp>
      <p:sp>
        <p:nvSpPr>
          <p:cNvPr id="19" name="TextBox 18">
            <a:extLst>
              <a:ext uri="{FF2B5EF4-FFF2-40B4-BE49-F238E27FC236}">
                <a16:creationId xmlns:a16="http://schemas.microsoft.com/office/drawing/2014/main" id="{79F154DF-3C01-4198-BD5C-703D8508C0FC}"/>
              </a:ext>
            </a:extLst>
          </p:cNvPr>
          <p:cNvSpPr txBox="1"/>
          <p:nvPr/>
        </p:nvSpPr>
        <p:spPr>
          <a:xfrm>
            <a:off x="3962400" y="3957935"/>
            <a:ext cx="3329993" cy="461665"/>
          </a:xfrm>
          <a:prstGeom prst="rect">
            <a:avLst/>
          </a:prstGeom>
          <a:noFill/>
        </p:spPr>
        <p:txBody>
          <a:bodyPr wrap="square" rtlCol="0">
            <a:spAutoFit/>
          </a:bodyPr>
          <a:lstStyle/>
          <a:p>
            <a:r>
              <a:rPr lang="en-US" sz="2400" dirty="0">
                <a:latin typeface="+mj-lt"/>
              </a:rPr>
              <a:t>For </a:t>
            </a:r>
            <a:r>
              <a:rPr lang="en-US" sz="2400" i="1" dirty="0" err="1">
                <a:latin typeface="+mj-lt"/>
              </a:rPr>
              <a:t>kR</a:t>
            </a:r>
            <a:r>
              <a:rPr lang="en-US" sz="2400" dirty="0">
                <a:latin typeface="+mj-lt"/>
              </a:rPr>
              <a:t>=0.1</a:t>
            </a:r>
          </a:p>
        </p:txBody>
      </p:sp>
      <p:sp>
        <p:nvSpPr>
          <p:cNvPr id="20" name="Left Arrow 11">
            <a:extLst>
              <a:ext uri="{FF2B5EF4-FFF2-40B4-BE49-F238E27FC236}">
                <a16:creationId xmlns:a16="http://schemas.microsoft.com/office/drawing/2014/main" id="{56EA4319-60E1-83A1-6E40-32376889187E}"/>
              </a:ext>
            </a:extLst>
          </p:cNvPr>
          <p:cNvSpPr/>
          <p:nvPr/>
        </p:nvSpPr>
        <p:spPr>
          <a:xfrm>
            <a:off x="3276600" y="4712624"/>
            <a:ext cx="3810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E7F957-1E2D-AD86-5F74-9106BDAFCB4F}"/>
              </a:ext>
            </a:extLst>
          </p:cNvPr>
          <p:cNvSpPr txBox="1"/>
          <p:nvPr/>
        </p:nvSpPr>
        <p:spPr>
          <a:xfrm>
            <a:off x="3950996" y="4491335"/>
            <a:ext cx="4343400" cy="461665"/>
          </a:xfrm>
          <a:prstGeom prst="rect">
            <a:avLst/>
          </a:prstGeom>
          <a:noFill/>
        </p:spPr>
        <p:txBody>
          <a:bodyPr wrap="square" rtlCol="0">
            <a:spAutoFit/>
          </a:bodyPr>
          <a:lstStyle/>
          <a:p>
            <a:r>
              <a:rPr lang="en-US" sz="2400" dirty="0">
                <a:latin typeface="+mj-lt"/>
              </a:rPr>
              <a:t>Dipole approximation</a:t>
            </a:r>
          </a:p>
        </p:txBody>
      </p:sp>
      <p:sp>
        <p:nvSpPr>
          <p:cNvPr id="22" name="Left Arrow 9">
            <a:extLst>
              <a:ext uri="{FF2B5EF4-FFF2-40B4-BE49-F238E27FC236}">
                <a16:creationId xmlns:a16="http://schemas.microsoft.com/office/drawing/2014/main" id="{CEC1C8E4-CB04-9264-134A-EF137E194FEB}"/>
              </a:ext>
            </a:extLst>
          </p:cNvPr>
          <p:cNvSpPr/>
          <p:nvPr/>
        </p:nvSpPr>
        <p:spPr>
          <a:xfrm rot="3454912">
            <a:off x="2414351" y="5203359"/>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2FB16FF-BA6D-CE44-21B0-758E0D914C01}"/>
              </a:ext>
            </a:extLst>
          </p:cNvPr>
          <p:cNvSpPr txBox="1"/>
          <p:nvPr/>
        </p:nvSpPr>
        <p:spPr>
          <a:xfrm>
            <a:off x="2554107" y="5024735"/>
            <a:ext cx="1828800" cy="461665"/>
          </a:xfrm>
          <a:prstGeom prst="rect">
            <a:avLst/>
          </a:prstGeom>
          <a:noFill/>
        </p:spPr>
        <p:txBody>
          <a:bodyPr wrap="square" rtlCol="0">
            <a:spAutoFit/>
          </a:bodyPr>
          <a:lstStyle/>
          <a:p>
            <a:r>
              <a:rPr lang="en-US" sz="2400" dirty="0">
                <a:latin typeface="+mj-lt"/>
              </a:rPr>
              <a:t>exact</a:t>
            </a:r>
          </a:p>
        </p:txBody>
      </p:sp>
      <p:sp>
        <p:nvSpPr>
          <p:cNvPr id="6" name="TextBox 5">
            <a:extLst>
              <a:ext uri="{FF2B5EF4-FFF2-40B4-BE49-F238E27FC236}">
                <a16:creationId xmlns:a16="http://schemas.microsoft.com/office/drawing/2014/main" id="{EAF47698-2E5C-0606-20B0-0DC3E080269C}"/>
              </a:ext>
            </a:extLst>
          </p:cNvPr>
          <p:cNvSpPr txBox="1"/>
          <p:nvPr/>
        </p:nvSpPr>
        <p:spPr>
          <a:xfrm>
            <a:off x="4730550" y="2857298"/>
            <a:ext cx="3803850" cy="707886"/>
          </a:xfrm>
          <a:prstGeom prst="rect">
            <a:avLst/>
          </a:prstGeom>
          <a:noFill/>
        </p:spPr>
        <p:txBody>
          <a:bodyPr wrap="square" rtlCol="0">
            <a:spAutoFit/>
          </a:bodyPr>
          <a:lstStyle/>
          <a:p>
            <a:r>
              <a:rPr lang="en-US" sz="2000" dirty="0">
                <a:solidFill>
                  <a:srgbClr val="3333FF"/>
                </a:solidFill>
                <a:latin typeface="+mj-lt"/>
              </a:rPr>
              <a:t>Blue curves represent long range part of exact expression</a:t>
            </a:r>
          </a:p>
        </p:txBody>
      </p:sp>
    </p:spTree>
    <p:extLst>
      <p:ext uri="{BB962C8B-B14F-4D97-AF65-F5344CB8AC3E}">
        <p14:creationId xmlns:p14="http://schemas.microsoft.com/office/powerpoint/2010/main" val="110986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058E1-19D3-4640-A9D2-88FFA7099D3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1C192902-7481-4C84-8374-44F859A1ACEC}"/>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DB63D05F-07F8-44D9-AE8D-56198757C0ED}"/>
              </a:ext>
            </a:extLst>
          </p:cNvPr>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a:extLst>
              <a:ext uri="{FF2B5EF4-FFF2-40B4-BE49-F238E27FC236}">
                <a16:creationId xmlns:a16="http://schemas.microsoft.com/office/drawing/2014/main" id="{B973DB47-6EC5-4EDB-855C-F4358765D756}"/>
              </a:ext>
            </a:extLst>
          </p:cNvPr>
          <p:cNvGraphicFramePr>
            <a:graphicFrameLocks noChangeAspect="1"/>
          </p:cNvGraphicFramePr>
          <p:nvPr>
            <p:extLst>
              <p:ext uri="{D42A27DB-BD31-4B8C-83A1-F6EECF244321}">
                <p14:modId xmlns:p14="http://schemas.microsoft.com/office/powerpoint/2010/main" val="3216533955"/>
              </p:ext>
            </p:extLst>
          </p:nvPr>
        </p:nvGraphicFramePr>
        <p:xfrm>
          <a:off x="414972" y="650380"/>
          <a:ext cx="8694738" cy="5679300"/>
        </p:xfrm>
        <a:graphic>
          <a:graphicData uri="http://schemas.openxmlformats.org/presentationml/2006/ole">
            <mc:AlternateContent xmlns:mc="http://schemas.openxmlformats.org/markup-compatibility/2006">
              <mc:Choice xmlns:v="urn:schemas-microsoft-com:vml" Requires="v">
                <p:oleObj name="Equation" r:id="rId2" imgW="4431960" imgH="2895480" progId="Equation.DSMT4">
                  <p:embed/>
                </p:oleObj>
              </mc:Choice>
              <mc:Fallback>
                <p:oleObj name="Equation" r:id="rId2" imgW="4431960" imgH="2895480" progId="Equation.DSMT4">
                  <p:embed/>
                  <p:pic>
                    <p:nvPicPr>
                      <p:cNvPr id="0" name=""/>
                      <p:cNvPicPr/>
                      <p:nvPr/>
                    </p:nvPicPr>
                    <p:blipFill>
                      <a:blip r:embed="rId3"/>
                      <a:stretch>
                        <a:fillRect/>
                      </a:stretch>
                    </p:blipFill>
                    <p:spPr>
                      <a:xfrm>
                        <a:off x="414972" y="650380"/>
                        <a:ext cx="8694738" cy="56793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9FC7E0-5849-4C84-9780-EA0609C7131D}"/>
              </a:ext>
            </a:extLst>
          </p:cNvPr>
          <p:cNvSpPr txBox="1"/>
          <p:nvPr/>
        </p:nvSpPr>
        <p:spPr>
          <a:xfrm>
            <a:off x="76200" y="152400"/>
            <a:ext cx="8305800" cy="461665"/>
          </a:xfrm>
          <a:prstGeom prst="rect">
            <a:avLst/>
          </a:prstGeom>
          <a:noFill/>
        </p:spPr>
        <p:txBody>
          <a:bodyPr wrap="square" rtlCol="0">
            <a:spAutoFit/>
          </a:bodyPr>
          <a:lstStyle/>
          <a:p>
            <a:r>
              <a:rPr lang="en-US" sz="2400" dirty="0">
                <a:latin typeface="+mj-lt"/>
              </a:rPr>
              <a:t>Continued review of dipole results --</a:t>
            </a:r>
          </a:p>
        </p:txBody>
      </p:sp>
    </p:spTree>
    <p:extLst>
      <p:ext uri="{BB962C8B-B14F-4D97-AF65-F5344CB8AC3E}">
        <p14:creationId xmlns:p14="http://schemas.microsoft.com/office/powerpoint/2010/main" val="175850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52400" y="1033363"/>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4005120902"/>
              </p:ext>
            </p:extLst>
          </p:nvPr>
        </p:nvGraphicFramePr>
        <p:xfrm>
          <a:off x="234950" y="1955796"/>
          <a:ext cx="8674100" cy="4309118"/>
        </p:xfrm>
        <a:graphic>
          <a:graphicData uri="http://schemas.openxmlformats.org/presentationml/2006/ole">
            <mc:AlternateContent xmlns:mc="http://schemas.openxmlformats.org/markup-compatibility/2006">
              <mc:Choice xmlns:v="urn:schemas-microsoft-com:vml" Requires="v">
                <p:oleObj name="Equation" r:id="rId3" imgW="4000320" imgH="1981080" progId="Equation.DSMT4">
                  <p:embed/>
                </p:oleObj>
              </mc:Choice>
              <mc:Fallback>
                <p:oleObj name="Equation" r:id="rId3" imgW="4000320" imgH="1981080" progId="Equation.DSMT4">
                  <p:embed/>
                  <p:pic>
                    <p:nvPicPr>
                      <p:cNvPr id="0" name=""/>
                      <p:cNvPicPr>
                        <a:picLocks noChangeAspect="1" noChangeArrowheads="1"/>
                      </p:cNvPicPr>
                      <p:nvPr/>
                    </p:nvPicPr>
                    <p:blipFill>
                      <a:blip r:embed="rId4"/>
                      <a:srcRect/>
                      <a:stretch>
                        <a:fillRect/>
                      </a:stretch>
                    </p:blipFill>
                    <p:spPr bwMode="auto">
                      <a:xfrm>
                        <a:off x="234950" y="1955796"/>
                        <a:ext cx="8674100" cy="4309118"/>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83609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0321" y="456922"/>
            <a:ext cx="9027317" cy="461665"/>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2858916614"/>
              </p:ext>
            </p:extLst>
          </p:nvPr>
        </p:nvGraphicFramePr>
        <p:xfrm>
          <a:off x="228600" y="1015725"/>
          <a:ext cx="8761888" cy="5385075"/>
        </p:xfrm>
        <a:graphic>
          <a:graphicData uri="http://schemas.openxmlformats.org/presentationml/2006/ole">
            <mc:AlternateContent xmlns:mc="http://schemas.openxmlformats.org/markup-compatibility/2006">
              <mc:Choice xmlns:v="urn:schemas-microsoft-com:vml" Requires="v">
                <p:oleObj name="Equation" r:id="rId3" imgW="4495680" imgH="2755800" progId="Equation.DSMT4">
                  <p:embed/>
                </p:oleObj>
              </mc:Choice>
              <mc:Fallback>
                <p:oleObj name="Equation" r:id="rId3" imgW="4495680" imgH="2755800" progId="Equation.DSMT4">
                  <p:embed/>
                  <p:pic>
                    <p:nvPicPr>
                      <p:cNvPr id="0" name=""/>
                      <p:cNvPicPr>
                        <a:picLocks noChangeAspect="1" noChangeArrowheads="1"/>
                      </p:cNvPicPr>
                      <p:nvPr/>
                    </p:nvPicPr>
                    <p:blipFill>
                      <a:blip r:embed="rId4"/>
                      <a:srcRect/>
                      <a:stretch>
                        <a:fillRect/>
                      </a:stretch>
                    </p:blipFill>
                    <p:spPr bwMode="auto">
                      <a:xfrm>
                        <a:off x="228600" y="1015725"/>
                        <a:ext cx="8761888" cy="5385075"/>
                      </a:xfrm>
                      <a:prstGeom prst="rect">
                        <a:avLst/>
                      </a:prstGeom>
                      <a:noFill/>
                      <a:ln>
                        <a:noFill/>
                      </a:ln>
                    </p:spPr>
                  </p:pic>
                </p:oleObj>
              </mc:Fallback>
            </mc:AlternateContent>
          </a:graphicData>
        </a:graphic>
      </p:graphicFrame>
      <p:sp>
        <p:nvSpPr>
          <p:cNvPr id="7" name="TextBox 6"/>
          <p:cNvSpPr txBox="1"/>
          <p:nvPr/>
        </p:nvSpPr>
        <p:spPr>
          <a:xfrm>
            <a:off x="152400" y="76200"/>
            <a:ext cx="2819400" cy="461665"/>
          </a:xfrm>
          <a:prstGeom prst="rect">
            <a:avLst/>
          </a:prstGeom>
          <a:noFill/>
        </p:spPr>
        <p:txBody>
          <a:bodyPr wrap="square" rtlCol="0">
            <a:spAutoFit/>
          </a:bodyPr>
          <a:lstStyle/>
          <a:p>
            <a:r>
              <a:rPr lang="en-US" sz="2400" dirty="0">
                <a:latin typeface="+mj-lt"/>
              </a:rPr>
              <a:t>Review:</a:t>
            </a:r>
          </a:p>
        </p:txBody>
      </p:sp>
    </p:spTree>
    <p:extLst>
      <p:ext uri="{BB962C8B-B14F-4D97-AF65-F5344CB8AC3E}">
        <p14:creationId xmlns:p14="http://schemas.microsoft.com/office/powerpoint/2010/main" val="194005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20040" y="52030"/>
            <a:ext cx="8153400" cy="461665"/>
          </a:xfrm>
          <a:prstGeom prst="rect">
            <a:avLst/>
          </a:prstGeom>
          <a:noFill/>
        </p:spPr>
        <p:txBody>
          <a:bodyPr wrap="square" rtlCol="0">
            <a:spAutoFit/>
          </a:bodyPr>
          <a:lstStyle/>
          <a:p>
            <a:r>
              <a:rPr lang="en-US" sz="2400" dirty="0">
                <a:latin typeface="+mj-lt"/>
              </a:rPr>
              <a:t>Properties of dipole radiation field for </a:t>
            </a:r>
            <a:r>
              <a:rPr lang="en-US" sz="2400" i="1" dirty="0" err="1">
                <a:latin typeface="+mj-lt"/>
              </a:rPr>
              <a:t>kr</a:t>
            </a:r>
            <a:r>
              <a:rPr lang="en-US" sz="2400" i="1" dirty="0">
                <a:latin typeface="+mj-lt"/>
              </a:rPr>
              <a:t> </a:t>
            </a:r>
            <a:r>
              <a:rPr lang="en-US" sz="2400" dirty="0">
                <a:latin typeface="+mj-lt"/>
              </a:rPr>
              <a:t>&gt;&gt;1:</a:t>
            </a:r>
          </a:p>
        </p:txBody>
      </p:sp>
      <p:graphicFrame>
        <p:nvGraphicFramePr>
          <p:cNvPr id="9" name="Object 8"/>
          <p:cNvGraphicFramePr>
            <a:graphicFrameLocks noChangeAspect="1"/>
          </p:cNvGraphicFramePr>
          <p:nvPr>
            <p:extLst>
              <p:ext uri="{D42A27DB-BD31-4B8C-83A1-F6EECF244321}">
                <p14:modId xmlns:p14="http://schemas.microsoft.com/office/powerpoint/2010/main" val="3153556902"/>
              </p:ext>
            </p:extLst>
          </p:nvPr>
        </p:nvGraphicFramePr>
        <p:xfrm>
          <a:off x="685800" y="685800"/>
          <a:ext cx="5795962" cy="3562350"/>
        </p:xfrm>
        <a:graphic>
          <a:graphicData uri="http://schemas.openxmlformats.org/presentationml/2006/ole">
            <mc:AlternateContent xmlns:mc="http://schemas.openxmlformats.org/markup-compatibility/2006">
              <mc:Choice xmlns:v="urn:schemas-microsoft-com:vml" Requires="v">
                <p:oleObj name="数式" r:id="rId3" imgW="2692080" imgH="1650960" progId="Equation.3">
                  <p:embed/>
                </p:oleObj>
              </mc:Choice>
              <mc:Fallback>
                <p:oleObj name="数式" r:id="rId3" imgW="2692080" imgH="1650960" progId="Equation.3">
                  <p:embed/>
                  <p:pic>
                    <p:nvPicPr>
                      <p:cNvPr id="0" name=""/>
                      <p:cNvPicPr>
                        <a:picLocks noChangeAspect="1" noChangeArrowheads="1"/>
                      </p:cNvPicPr>
                      <p:nvPr/>
                    </p:nvPicPr>
                    <p:blipFill>
                      <a:blip r:embed="rId4"/>
                      <a:srcRect/>
                      <a:stretch>
                        <a:fillRect/>
                      </a:stretch>
                    </p:blipFill>
                    <p:spPr bwMode="auto">
                      <a:xfrm>
                        <a:off x="685800" y="685800"/>
                        <a:ext cx="5795962" cy="3562350"/>
                      </a:xfrm>
                      <a:prstGeom prst="rect">
                        <a:avLst/>
                      </a:prstGeom>
                      <a:noFill/>
                      <a:ln>
                        <a:noFill/>
                      </a:ln>
                    </p:spPr>
                  </p:pic>
                </p:oleObj>
              </mc:Fallback>
            </mc:AlternateContent>
          </a:graphicData>
        </a:graphic>
      </p:graphicFrame>
      <p:cxnSp>
        <p:nvCxnSpPr>
          <p:cNvPr id="8" name="Straight Arrow Connector 7"/>
          <p:cNvCxnSpPr/>
          <p:nvPr/>
        </p:nvCxnSpPr>
        <p:spPr>
          <a:xfrm flipV="1">
            <a:off x="2971800" y="4492450"/>
            <a:ext cx="0" cy="12214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5713883"/>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5713883"/>
            <a:ext cx="685800" cy="4583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240280" y="5156700"/>
            <a:ext cx="731520" cy="55830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69343" y="6356350"/>
            <a:ext cx="723900" cy="461665"/>
          </a:xfrm>
          <a:prstGeom prst="rect">
            <a:avLst/>
          </a:prstGeom>
          <a:noFill/>
        </p:spPr>
        <p:txBody>
          <a:bodyPr wrap="square" rtlCol="0">
            <a:spAutoFit/>
          </a:bodyPr>
          <a:lstStyle/>
          <a:p>
            <a:r>
              <a:rPr lang="en-US" sz="2400" b="1" dirty="0">
                <a:solidFill>
                  <a:srgbClr val="00B050"/>
                </a:solidFill>
                <a:latin typeface="+mj-lt"/>
              </a:rPr>
              <a:t>B</a:t>
            </a:r>
          </a:p>
        </p:txBody>
      </p:sp>
      <p:sp>
        <p:nvSpPr>
          <p:cNvPr id="15" name="TextBox 14"/>
          <p:cNvSpPr txBox="1"/>
          <p:nvPr/>
        </p:nvSpPr>
        <p:spPr>
          <a:xfrm>
            <a:off x="1878330" y="5943041"/>
            <a:ext cx="7239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4229100" y="5405735"/>
            <a:ext cx="723900" cy="461665"/>
          </a:xfrm>
          <a:prstGeom prst="rect">
            <a:avLst/>
          </a:prstGeom>
          <a:noFill/>
        </p:spPr>
        <p:txBody>
          <a:bodyPr wrap="square" rtlCol="0">
            <a:spAutoFit/>
          </a:bodyPr>
          <a:lstStyle/>
          <a:p>
            <a:r>
              <a:rPr lang="en-US" sz="2400" b="1" dirty="0">
                <a:latin typeface="+mj-lt"/>
              </a:rPr>
              <a:t>y</a:t>
            </a:r>
          </a:p>
        </p:txBody>
      </p:sp>
      <p:sp>
        <p:nvSpPr>
          <p:cNvPr id="18" name="Right Arrow 17"/>
          <p:cNvSpPr/>
          <p:nvPr/>
        </p:nvSpPr>
        <p:spPr>
          <a:xfrm rot="20342207">
            <a:off x="3101584" y="5374589"/>
            <a:ext cx="762000" cy="381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924556">
            <a:off x="2527483" y="5951588"/>
            <a:ext cx="762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9600" y="4385770"/>
            <a:ext cx="4953000" cy="1024430"/>
            <a:chOff x="609600" y="4385770"/>
            <a:chExt cx="4953000" cy="1024430"/>
          </a:xfrm>
        </p:grpSpPr>
        <p:sp>
          <p:nvSpPr>
            <p:cNvPr id="6" name="TextBox 5"/>
            <p:cNvSpPr txBox="1"/>
            <p:nvPr/>
          </p:nvSpPr>
          <p:spPr>
            <a:xfrm>
              <a:off x="609600" y="4415135"/>
              <a:ext cx="4953000" cy="461665"/>
            </a:xfrm>
            <a:prstGeom prst="rect">
              <a:avLst/>
            </a:prstGeom>
            <a:noFill/>
          </p:spPr>
          <p:txBody>
            <a:bodyPr wrap="square" rtlCol="0">
              <a:spAutoFit/>
            </a:bodyPr>
            <a:lstStyle/>
            <a:p>
              <a:r>
                <a:rPr lang="en-US" sz="2400" dirty="0">
                  <a:latin typeface="+mj-lt"/>
                </a:rPr>
                <a:t>Example:</a:t>
              </a:r>
            </a:p>
          </p:txBody>
        </p:sp>
        <p:sp>
          <p:nvSpPr>
            <p:cNvPr id="14" name="TextBox 13"/>
            <p:cNvSpPr txBox="1"/>
            <p:nvPr/>
          </p:nvSpPr>
          <p:spPr>
            <a:xfrm>
              <a:off x="2979420" y="4385770"/>
              <a:ext cx="723900" cy="461665"/>
            </a:xfrm>
            <a:prstGeom prst="rect">
              <a:avLst/>
            </a:prstGeom>
            <a:noFill/>
          </p:spPr>
          <p:txBody>
            <a:bodyPr wrap="square" rtlCol="0">
              <a:spAutoFit/>
            </a:bodyPr>
            <a:lstStyle/>
            <a:p>
              <a:r>
                <a:rPr lang="en-US" sz="2400" b="1" dirty="0">
                  <a:latin typeface="+mj-lt"/>
                </a:rPr>
                <a:t>z</a:t>
              </a:r>
            </a:p>
          </p:txBody>
        </p:sp>
        <p:sp>
          <p:nvSpPr>
            <p:cNvPr id="23" name="TextBox 22"/>
            <p:cNvSpPr txBox="1"/>
            <p:nvPr/>
          </p:nvSpPr>
          <p:spPr>
            <a:xfrm>
              <a:off x="1943100" y="4876800"/>
              <a:ext cx="723900" cy="461665"/>
            </a:xfrm>
            <a:prstGeom prst="rect">
              <a:avLst/>
            </a:prstGeom>
            <a:noFill/>
          </p:spPr>
          <p:txBody>
            <a:bodyPr wrap="square" rtlCol="0">
              <a:spAutoFit/>
            </a:bodyPr>
            <a:lstStyle/>
            <a:p>
              <a:r>
                <a:rPr lang="en-US" sz="2400" b="1" dirty="0">
                  <a:latin typeface="+mj-lt"/>
                </a:rPr>
                <a:t>r</a:t>
              </a:r>
            </a:p>
          </p:txBody>
        </p:sp>
        <p:sp>
          <p:nvSpPr>
            <p:cNvPr id="24" name="TextBox 23"/>
            <p:cNvSpPr txBox="1"/>
            <p:nvPr/>
          </p:nvSpPr>
          <p:spPr>
            <a:xfrm>
              <a:off x="2438400" y="4876800"/>
              <a:ext cx="723900" cy="461665"/>
            </a:xfrm>
            <a:prstGeom prst="rect">
              <a:avLst/>
            </a:prstGeom>
            <a:noFill/>
          </p:spPr>
          <p:txBody>
            <a:bodyPr wrap="square" rtlCol="0">
              <a:spAutoFit/>
            </a:bodyPr>
            <a:lstStyle/>
            <a:p>
              <a:r>
                <a:rPr lang="en-US" sz="2400" dirty="0">
                  <a:latin typeface="Symbol" pitchFamily="18" charset="2"/>
                </a:rPr>
                <a:t>q</a:t>
              </a:r>
            </a:p>
          </p:txBody>
        </p:sp>
        <p:sp>
          <p:nvSpPr>
            <p:cNvPr id="25" name="TextBox 24"/>
            <p:cNvSpPr txBox="1"/>
            <p:nvPr/>
          </p:nvSpPr>
          <p:spPr>
            <a:xfrm>
              <a:off x="3124200" y="4948535"/>
              <a:ext cx="723900" cy="461665"/>
            </a:xfrm>
            <a:prstGeom prst="rect">
              <a:avLst/>
            </a:prstGeom>
            <a:noFill/>
          </p:spPr>
          <p:txBody>
            <a:bodyPr wrap="square" rtlCol="0">
              <a:spAutoFit/>
            </a:bodyPr>
            <a:lstStyle/>
            <a:p>
              <a:r>
                <a:rPr lang="en-US" sz="2400" b="1" dirty="0">
                  <a:solidFill>
                    <a:srgbClr val="FF0000"/>
                  </a:solidFill>
                  <a:latin typeface="+mj-lt"/>
                </a:rPr>
                <a:t>p</a:t>
              </a:r>
            </a:p>
          </p:txBody>
        </p:sp>
      </p:grpSp>
      <p:sp>
        <p:nvSpPr>
          <p:cNvPr id="27" name="TextBox 26"/>
          <p:cNvSpPr txBox="1"/>
          <p:nvPr/>
        </p:nvSpPr>
        <p:spPr>
          <a:xfrm>
            <a:off x="3808729" y="5154909"/>
            <a:ext cx="723900" cy="461665"/>
          </a:xfrm>
          <a:prstGeom prst="rect">
            <a:avLst/>
          </a:prstGeom>
          <a:noFill/>
        </p:spPr>
        <p:txBody>
          <a:bodyPr wrap="square" rtlCol="0">
            <a:spAutoFit/>
          </a:bodyPr>
          <a:lstStyle/>
          <a:p>
            <a:r>
              <a:rPr lang="en-US" sz="2400" b="1" dirty="0">
                <a:solidFill>
                  <a:srgbClr val="00B0F0"/>
                </a:solidFill>
                <a:latin typeface="+mj-lt"/>
              </a:rPr>
              <a:t>E</a:t>
            </a:r>
          </a:p>
        </p:txBody>
      </p:sp>
      <p:sp>
        <p:nvSpPr>
          <p:cNvPr id="17" name="Right Arrow 16"/>
          <p:cNvSpPr/>
          <p:nvPr/>
        </p:nvSpPr>
        <p:spPr>
          <a:xfrm rot="16200000">
            <a:off x="2613660" y="5219700"/>
            <a:ext cx="762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t="1392" b="6362"/>
          <a:stretch/>
        </p:blipFill>
        <p:spPr>
          <a:xfrm>
            <a:off x="6805096" y="2300257"/>
            <a:ext cx="2338904" cy="2209800"/>
          </a:xfrm>
          <a:prstGeom prst="rect">
            <a:avLst/>
          </a:prstGeom>
        </p:spPr>
      </p:pic>
      <p:sp>
        <p:nvSpPr>
          <p:cNvPr id="10" name="TextBox 9"/>
          <p:cNvSpPr txBox="1"/>
          <p:nvPr/>
        </p:nvSpPr>
        <p:spPr>
          <a:xfrm>
            <a:off x="4824729" y="5187695"/>
            <a:ext cx="3581400" cy="830997"/>
          </a:xfrm>
          <a:prstGeom prst="rect">
            <a:avLst/>
          </a:prstGeom>
          <a:noFill/>
        </p:spPr>
        <p:txBody>
          <a:bodyPr wrap="square" rtlCol="0">
            <a:spAutoFit/>
          </a:bodyPr>
          <a:lstStyle/>
          <a:p>
            <a:r>
              <a:rPr lang="en-US" sz="2400" dirty="0">
                <a:latin typeface="+mj-lt"/>
              </a:rPr>
              <a:t>Note that vectors </a:t>
            </a:r>
            <a:r>
              <a:rPr lang="en-US" sz="2400" b="1" dirty="0">
                <a:latin typeface="+mj-lt"/>
              </a:rPr>
              <a:t>r, E, B </a:t>
            </a:r>
            <a:r>
              <a:rPr lang="en-US" sz="2400" dirty="0">
                <a:latin typeface="+mj-lt"/>
              </a:rPr>
              <a:t>are mutually orthogonal</a:t>
            </a:r>
          </a:p>
        </p:txBody>
      </p:sp>
    </p:spTree>
    <p:extLst>
      <p:ext uri="{BB962C8B-B14F-4D97-AF65-F5344CB8AC3E}">
        <p14:creationId xmlns:p14="http://schemas.microsoft.com/office/powerpoint/2010/main" val="15862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024C3-CEC2-D759-6EBF-7764B6DBA336}"/>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8D28B546-F07F-6B31-1F75-4641AA3AE309}"/>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95213FF1-9C30-059C-9D26-87169D2D5CCB}"/>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7" name="Picture 6">
            <a:extLst>
              <a:ext uri="{FF2B5EF4-FFF2-40B4-BE49-F238E27FC236}">
                <a16:creationId xmlns:a16="http://schemas.microsoft.com/office/drawing/2014/main" id="{3FCE9C67-F61F-690B-DFDB-A6026E611989}"/>
              </a:ext>
            </a:extLst>
          </p:cNvPr>
          <p:cNvPicPr>
            <a:picLocks noChangeAspect="1"/>
          </p:cNvPicPr>
          <p:nvPr/>
        </p:nvPicPr>
        <p:blipFill>
          <a:blip r:embed="rId2"/>
          <a:stretch>
            <a:fillRect/>
          </a:stretch>
        </p:blipFill>
        <p:spPr>
          <a:xfrm>
            <a:off x="2133600" y="-3435"/>
            <a:ext cx="5391127" cy="6861435"/>
          </a:xfrm>
          <a:prstGeom prst="rect">
            <a:avLst/>
          </a:prstGeom>
        </p:spPr>
      </p:pic>
    </p:spTree>
    <p:extLst>
      <p:ext uri="{BB962C8B-B14F-4D97-AF65-F5344CB8AC3E}">
        <p14:creationId xmlns:p14="http://schemas.microsoft.com/office/powerpoint/2010/main" val="425221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457200"/>
            <a:ext cx="7467600" cy="461665"/>
          </a:xfrm>
          <a:prstGeom prst="rect">
            <a:avLst/>
          </a:prstGeom>
          <a:noFill/>
        </p:spPr>
        <p:txBody>
          <a:bodyPr wrap="square" rtlCol="0">
            <a:spAutoFit/>
          </a:bodyPr>
          <a:lstStyle/>
          <a:p>
            <a:r>
              <a:rPr lang="en-US" sz="2400" dirty="0">
                <a:latin typeface="+mj-lt"/>
              </a:rPr>
              <a:t>Alternative approach</a:t>
            </a:r>
          </a:p>
        </p:txBody>
      </p:sp>
      <p:graphicFrame>
        <p:nvGraphicFramePr>
          <p:cNvPr id="6" name="Object 5"/>
          <p:cNvGraphicFramePr>
            <a:graphicFrameLocks noChangeAspect="1"/>
          </p:cNvGraphicFramePr>
          <p:nvPr>
            <p:extLst>
              <p:ext uri="{D42A27DB-BD31-4B8C-83A1-F6EECF244321}">
                <p14:modId xmlns:p14="http://schemas.microsoft.com/office/powerpoint/2010/main" val="3356194744"/>
              </p:ext>
            </p:extLst>
          </p:nvPr>
        </p:nvGraphicFramePr>
        <p:xfrm>
          <a:off x="1219200" y="2321521"/>
          <a:ext cx="4921250" cy="1566863"/>
        </p:xfrm>
        <a:graphic>
          <a:graphicData uri="http://schemas.openxmlformats.org/presentationml/2006/ole">
            <mc:AlternateContent xmlns:mc="http://schemas.openxmlformats.org/markup-compatibility/2006">
              <mc:Choice xmlns:v="urn:schemas-microsoft-com:vml" Requires="v">
                <p:oleObj name="Equation" r:id="rId3" imgW="2158920" imgH="685800" progId="Equation.DSMT4">
                  <p:embed/>
                </p:oleObj>
              </mc:Choice>
              <mc:Fallback>
                <p:oleObj name="Equation" r:id="rId3" imgW="2158920" imgH="685800" progId="Equation.DSMT4">
                  <p:embed/>
                  <p:pic>
                    <p:nvPicPr>
                      <p:cNvPr id="0" name=""/>
                      <p:cNvPicPr>
                        <a:picLocks noChangeAspect="1" noChangeArrowheads="1"/>
                      </p:cNvPicPr>
                      <p:nvPr/>
                    </p:nvPicPr>
                    <p:blipFill>
                      <a:blip r:embed="rId4"/>
                      <a:srcRect/>
                      <a:stretch>
                        <a:fillRect/>
                      </a:stretch>
                    </p:blipFill>
                    <p:spPr bwMode="auto">
                      <a:xfrm>
                        <a:off x="1219200" y="2321521"/>
                        <a:ext cx="49212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749933"/>
              </p:ext>
            </p:extLst>
          </p:nvPr>
        </p:nvGraphicFramePr>
        <p:xfrm>
          <a:off x="1219200" y="918865"/>
          <a:ext cx="5210175" cy="2030412"/>
        </p:xfrm>
        <a:graphic>
          <a:graphicData uri="http://schemas.openxmlformats.org/presentationml/2006/ole">
            <mc:AlternateContent xmlns:mc="http://schemas.openxmlformats.org/markup-compatibility/2006">
              <mc:Choice xmlns:v="urn:schemas-microsoft-com:vml" Requires="v">
                <p:oleObj name="Equation" r:id="rId5" imgW="2286000" imgH="888840" progId="Equation.DSMT4">
                  <p:embed/>
                </p:oleObj>
              </mc:Choice>
              <mc:Fallback>
                <p:oleObj name="Equation" r:id="rId5" imgW="2286000" imgH="888840" progId="Equation.DSMT4">
                  <p:embed/>
                  <p:pic>
                    <p:nvPicPr>
                      <p:cNvPr id="0" name=""/>
                      <p:cNvPicPr>
                        <a:picLocks noChangeAspect="1" noChangeArrowheads="1"/>
                      </p:cNvPicPr>
                      <p:nvPr/>
                    </p:nvPicPr>
                    <p:blipFill>
                      <a:blip r:embed="rId6"/>
                      <a:srcRect/>
                      <a:stretch>
                        <a:fillRect/>
                      </a:stretch>
                    </p:blipFill>
                    <p:spPr bwMode="auto">
                      <a:xfrm>
                        <a:off x="1219200" y="918865"/>
                        <a:ext cx="52101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9017932"/>
              </p:ext>
            </p:extLst>
          </p:nvPr>
        </p:nvGraphicFramePr>
        <p:xfrm>
          <a:off x="1019175" y="3736975"/>
          <a:ext cx="8655050" cy="2554288"/>
        </p:xfrm>
        <a:graphic>
          <a:graphicData uri="http://schemas.openxmlformats.org/presentationml/2006/ole">
            <mc:AlternateContent xmlns:mc="http://schemas.openxmlformats.org/markup-compatibility/2006">
              <mc:Choice xmlns:v="urn:schemas-microsoft-com:vml" Requires="v">
                <p:oleObj name="Equation" r:id="rId7" imgW="3797280" imgH="1117440" progId="Equation.DSMT4">
                  <p:embed/>
                </p:oleObj>
              </mc:Choice>
              <mc:Fallback>
                <p:oleObj name="Equation" r:id="rId7" imgW="3797280" imgH="1117440" progId="Equation.DSMT4">
                  <p:embed/>
                  <p:pic>
                    <p:nvPicPr>
                      <p:cNvPr id="0" name=""/>
                      <p:cNvPicPr>
                        <a:picLocks noChangeAspect="1" noChangeArrowheads="1"/>
                      </p:cNvPicPr>
                      <p:nvPr/>
                    </p:nvPicPr>
                    <p:blipFill>
                      <a:blip r:embed="rId8"/>
                      <a:srcRect/>
                      <a:stretch>
                        <a:fillRect/>
                      </a:stretch>
                    </p:blipFill>
                    <p:spPr bwMode="auto">
                      <a:xfrm>
                        <a:off x="1019175" y="3736975"/>
                        <a:ext cx="8655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476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18929570"/>
              </p:ext>
            </p:extLst>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6200" y="304800"/>
            <a:ext cx="8305800" cy="461665"/>
          </a:xfrm>
          <a:prstGeom prst="rect">
            <a:avLst/>
          </a:prstGeom>
          <a:noFill/>
        </p:spPr>
        <p:txBody>
          <a:bodyPr wrap="square" rtlCol="0">
            <a:spAutoFit/>
          </a:bodyPr>
          <a:lstStyle/>
          <a:p>
            <a:r>
              <a:rPr lang="en-US" sz="2400" dirty="0">
                <a:latin typeface="+mj-lt"/>
              </a:rPr>
              <a:t>For our example:</a:t>
            </a:r>
          </a:p>
        </p:txBody>
      </p:sp>
      <p:graphicFrame>
        <p:nvGraphicFramePr>
          <p:cNvPr id="7" name="Object 6"/>
          <p:cNvGraphicFramePr>
            <a:graphicFrameLocks noChangeAspect="1"/>
          </p:cNvGraphicFramePr>
          <p:nvPr>
            <p:extLst>
              <p:ext uri="{D42A27DB-BD31-4B8C-83A1-F6EECF244321}">
                <p14:modId xmlns:p14="http://schemas.microsoft.com/office/powerpoint/2010/main" val="1906545628"/>
              </p:ext>
            </p:extLst>
          </p:nvPr>
        </p:nvGraphicFramePr>
        <p:xfrm>
          <a:off x="790575" y="1846263"/>
          <a:ext cx="8655050" cy="2552700"/>
        </p:xfrm>
        <a:graphic>
          <a:graphicData uri="http://schemas.openxmlformats.org/presentationml/2006/ole">
            <mc:AlternateContent xmlns:mc="http://schemas.openxmlformats.org/markup-compatibility/2006">
              <mc:Choice xmlns:v="urn:schemas-microsoft-com:vml" Requires="v">
                <p:oleObj name="Equation" r:id="rId5" imgW="3797280" imgH="1117440" progId="Equation.DSMT4">
                  <p:embed/>
                </p:oleObj>
              </mc:Choice>
              <mc:Fallback>
                <p:oleObj name="Equation" r:id="rId5" imgW="3797280" imgH="1117440" progId="Equation.DSMT4">
                  <p:embed/>
                  <p:pic>
                    <p:nvPicPr>
                      <p:cNvPr id="8" name="Object 7"/>
                      <p:cNvPicPr>
                        <a:picLocks noChangeAspect="1" noChangeArrowheads="1"/>
                      </p:cNvPicPr>
                      <p:nvPr/>
                    </p:nvPicPr>
                    <p:blipFill>
                      <a:blip r:embed="rId6"/>
                      <a:srcRect/>
                      <a:stretch>
                        <a:fillRect/>
                      </a:stretch>
                    </p:blipFill>
                    <p:spPr bwMode="auto">
                      <a:xfrm>
                        <a:off x="790575" y="1846263"/>
                        <a:ext cx="86550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914400" y="4953000"/>
            <a:ext cx="7162800" cy="954107"/>
          </a:xfrm>
          <a:prstGeom prst="rect">
            <a:avLst/>
          </a:prstGeom>
          <a:noFill/>
        </p:spPr>
        <p:txBody>
          <a:bodyPr wrap="square" rtlCol="0">
            <a:spAutoFit/>
          </a:bodyPr>
          <a:lstStyle/>
          <a:p>
            <a:r>
              <a:rPr lang="en-US" sz="2400" dirty="0">
                <a:latin typeface="+mj-lt"/>
                <a:sym typeface="Wingdings" panose="05000000000000000000" pitchFamily="2" charset="2"/>
              </a:rPr>
              <a:t>Results equivalent to Bessel function expansion in the limit </a:t>
            </a:r>
            <a:r>
              <a:rPr lang="en-US" sz="2400" i="1" dirty="0" err="1">
                <a:latin typeface="+mj-lt"/>
                <a:sym typeface="Wingdings" panose="05000000000000000000" pitchFamily="2" charset="2"/>
              </a:rPr>
              <a:t>kr</a:t>
            </a:r>
            <a:r>
              <a:rPr lang="en-US" sz="2400" i="1" dirty="0">
                <a:latin typeface="+mj-lt"/>
                <a:sym typeface="Wingdings" panose="05000000000000000000" pitchFamily="2" charset="2"/>
              </a:rPr>
              <a:t>  </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5483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04800" y="457200"/>
            <a:ext cx="7467600" cy="830997"/>
          </a:xfrm>
          <a:prstGeom prst="rect">
            <a:avLst/>
          </a:prstGeom>
          <a:noFill/>
        </p:spPr>
        <p:txBody>
          <a:bodyPr wrap="square" rtlCol="0">
            <a:spAutoFit/>
          </a:bodyPr>
          <a:lstStyle/>
          <a:p>
            <a:r>
              <a:rPr lang="en-US" sz="2400" dirty="0">
                <a:latin typeface="+mj-lt"/>
              </a:rPr>
              <a:t>Other radiation sources using </a:t>
            </a:r>
          </a:p>
          <a:p>
            <a:r>
              <a:rPr lang="en-US" sz="2400" dirty="0">
                <a:latin typeface="+mj-lt"/>
              </a:rPr>
              <a:t>``alternative approach’’</a:t>
            </a:r>
          </a:p>
        </p:txBody>
      </p:sp>
      <p:pic>
        <p:nvPicPr>
          <p:cNvPr id="144386" name="Picture 2" descr="https://encrypted-tbn0.gstatic.com/shopping?q=tbn:ANd9GcRw8IND7kmpQiPNtsKs1DQ-iS3sGwAsxtWDpGXwnISCtjZ1QaWk-S8CUEUy5z3GJi0Xe59GLM-y&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914400"/>
            <a:ext cx="366712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524000"/>
            <a:ext cx="3810000" cy="461665"/>
          </a:xfrm>
          <a:prstGeom prst="rect">
            <a:avLst/>
          </a:prstGeom>
          <a:noFill/>
        </p:spPr>
        <p:txBody>
          <a:bodyPr wrap="square" rtlCol="0">
            <a:spAutoFit/>
          </a:bodyPr>
          <a:lstStyle/>
          <a:p>
            <a:r>
              <a:rPr lang="en-US" sz="2400" dirty="0">
                <a:latin typeface="+mj-lt"/>
              </a:rPr>
              <a:t>Linear center-fed antenna</a:t>
            </a:r>
          </a:p>
        </p:txBody>
      </p:sp>
      <p:cxnSp>
        <p:nvCxnSpPr>
          <p:cNvPr id="8" name="Straight Arrow Connector 7"/>
          <p:cNvCxnSpPr/>
          <p:nvPr/>
        </p:nvCxnSpPr>
        <p:spPr>
          <a:xfrm flipH="1" flipV="1">
            <a:off x="4419600" y="1447800"/>
            <a:ext cx="609600" cy="307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1143000"/>
            <a:ext cx="304800" cy="461665"/>
          </a:xfrm>
          <a:prstGeom prst="rect">
            <a:avLst/>
          </a:prstGeom>
          <a:noFill/>
        </p:spPr>
        <p:txBody>
          <a:bodyPr wrap="square" rtlCol="0">
            <a:spAutoFit/>
          </a:bodyPr>
          <a:lstStyle/>
          <a:p>
            <a:r>
              <a:rPr lang="en-US" sz="2400" b="1" dirty="0">
                <a:latin typeface="+mj-lt"/>
              </a:rPr>
              <a:t>z</a:t>
            </a:r>
          </a:p>
        </p:txBody>
      </p:sp>
      <p:cxnSp>
        <p:nvCxnSpPr>
          <p:cNvPr id="11" name="Straight Arrow Connector 10"/>
          <p:cNvCxnSpPr/>
          <p:nvPr/>
        </p:nvCxnSpPr>
        <p:spPr>
          <a:xfrm flipH="1" flipV="1">
            <a:off x="5715000" y="152400"/>
            <a:ext cx="68580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67400" y="152400"/>
            <a:ext cx="457200" cy="461665"/>
          </a:xfrm>
          <a:prstGeom prst="rect">
            <a:avLst/>
          </a:prstGeom>
          <a:noFill/>
        </p:spPr>
        <p:txBody>
          <a:bodyPr wrap="square" rtlCol="0">
            <a:spAutoFit/>
          </a:bodyPr>
          <a:lstStyle/>
          <a:p>
            <a:r>
              <a:rPr lang="en-US" sz="2400" b="1" i="1" dirty="0">
                <a:latin typeface="+mj-lt"/>
              </a:rPr>
              <a:t>r</a:t>
            </a:r>
          </a:p>
        </p:txBody>
      </p:sp>
      <p:sp>
        <p:nvSpPr>
          <p:cNvPr id="13" name="TextBox 12"/>
          <p:cNvSpPr txBox="1"/>
          <p:nvPr/>
        </p:nvSpPr>
        <p:spPr>
          <a:xfrm>
            <a:off x="5753100" y="1443335"/>
            <a:ext cx="342900" cy="461665"/>
          </a:xfrm>
          <a:prstGeom prst="rect">
            <a:avLst/>
          </a:prstGeom>
          <a:noFill/>
        </p:spPr>
        <p:txBody>
          <a:bodyPr wrap="square" rtlCol="0">
            <a:spAutoFit/>
          </a:bodyPr>
          <a:lstStyle/>
          <a:p>
            <a:r>
              <a:rPr lang="en-US" sz="2400" dirty="0">
                <a:latin typeface="Symbol" pitchFamily="18" charset="2"/>
              </a:rPr>
              <a:t>q</a:t>
            </a:r>
          </a:p>
        </p:txBody>
      </p:sp>
      <p:sp>
        <p:nvSpPr>
          <p:cNvPr id="14" name="Right Brace 13"/>
          <p:cNvSpPr/>
          <p:nvPr/>
        </p:nvSpPr>
        <p:spPr>
          <a:xfrm rot="17780629">
            <a:off x="7595798" y="1375658"/>
            <a:ext cx="381000" cy="205315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20000" y="1824335"/>
            <a:ext cx="609600" cy="461665"/>
          </a:xfrm>
          <a:prstGeom prst="rect">
            <a:avLst/>
          </a:prstGeom>
          <a:noFill/>
        </p:spPr>
        <p:txBody>
          <a:bodyPr wrap="square" rtlCol="0">
            <a:spAutoFit/>
          </a:bodyPr>
          <a:lstStyle/>
          <a:p>
            <a:r>
              <a:rPr lang="en-US" sz="2400" i="1" dirty="0">
                <a:latin typeface="+mj-lt"/>
              </a:rPr>
              <a:t>d/2</a:t>
            </a:r>
          </a:p>
        </p:txBody>
      </p:sp>
      <p:graphicFrame>
        <p:nvGraphicFramePr>
          <p:cNvPr id="16" name="Object 15"/>
          <p:cNvGraphicFramePr>
            <a:graphicFrameLocks noChangeAspect="1"/>
          </p:cNvGraphicFramePr>
          <p:nvPr>
            <p:extLst>
              <p:ext uri="{D42A27DB-BD31-4B8C-83A1-F6EECF244321}">
                <p14:modId xmlns:p14="http://schemas.microsoft.com/office/powerpoint/2010/main" val="2306617845"/>
              </p:ext>
            </p:extLst>
          </p:nvPr>
        </p:nvGraphicFramePr>
        <p:xfrm>
          <a:off x="736600" y="2925763"/>
          <a:ext cx="5588000" cy="3017837"/>
        </p:xfrm>
        <a:graphic>
          <a:graphicData uri="http://schemas.openxmlformats.org/presentationml/2006/ole">
            <mc:AlternateContent xmlns:mc="http://schemas.openxmlformats.org/markup-compatibility/2006">
              <mc:Choice xmlns:v="urn:schemas-microsoft-com:vml" Requires="v">
                <p:oleObj name="Equation" r:id="rId4" imgW="2450880" imgH="1320480" progId="Equation.DSMT4">
                  <p:embed/>
                </p:oleObj>
              </mc:Choice>
              <mc:Fallback>
                <p:oleObj name="Equation" r:id="rId4" imgW="2450880" imgH="1320480" progId="Equation.DSMT4">
                  <p:embed/>
                  <p:pic>
                    <p:nvPicPr>
                      <p:cNvPr id="0" name=""/>
                      <p:cNvPicPr>
                        <a:picLocks noChangeAspect="1" noChangeArrowheads="1"/>
                      </p:cNvPicPr>
                      <p:nvPr/>
                    </p:nvPicPr>
                    <p:blipFill>
                      <a:blip r:embed="rId5"/>
                      <a:srcRect/>
                      <a:stretch>
                        <a:fillRect/>
                      </a:stretch>
                    </p:blipFill>
                    <p:spPr bwMode="auto">
                      <a:xfrm>
                        <a:off x="736600" y="2925763"/>
                        <a:ext cx="5588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535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04800" y="457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7609740"/>
              </p:ext>
            </p:extLst>
          </p:nvPr>
        </p:nvGraphicFramePr>
        <p:xfrm>
          <a:off x="785812" y="990600"/>
          <a:ext cx="7672388" cy="3511550"/>
        </p:xfrm>
        <a:graphic>
          <a:graphicData uri="http://schemas.openxmlformats.org/presentationml/2006/ole">
            <mc:AlternateContent xmlns:mc="http://schemas.openxmlformats.org/markup-compatibility/2006">
              <mc:Choice xmlns:v="urn:schemas-microsoft-com:vml" Requires="v">
                <p:oleObj name="Equation" r:id="rId3" imgW="3365280" imgH="1536480" progId="Equation.DSMT4">
                  <p:embed/>
                </p:oleObj>
              </mc:Choice>
              <mc:Fallback>
                <p:oleObj name="Equation" r:id="rId3" imgW="3365280" imgH="1536480" progId="Equation.DSMT4">
                  <p:embed/>
                  <p:pic>
                    <p:nvPicPr>
                      <p:cNvPr id="0" name=""/>
                      <p:cNvPicPr>
                        <a:picLocks noChangeAspect="1" noChangeArrowheads="1"/>
                      </p:cNvPicPr>
                      <p:nvPr/>
                    </p:nvPicPr>
                    <p:blipFill>
                      <a:blip r:embed="rId4"/>
                      <a:srcRect/>
                      <a:stretch>
                        <a:fillRect/>
                      </a:stretch>
                    </p:blipFill>
                    <p:spPr bwMode="auto">
                      <a:xfrm>
                        <a:off x="785812" y="990600"/>
                        <a:ext cx="767238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1025550"/>
              </p:ext>
            </p:extLst>
          </p:nvPr>
        </p:nvGraphicFramePr>
        <p:xfrm>
          <a:off x="595313" y="3846513"/>
          <a:ext cx="9958387" cy="2554287"/>
        </p:xfrm>
        <a:graphic>
          <a:graphicData uri="http://schemas.openxmlformats.org/presentationml/2006/ole">
            <mc:AlternateContent xmlns:mc="http://schemas.openxmlformats.org/markup-compatibility/2006">
              <mc:Choice xmlns:v="urn:schemas-microsoft-com:vml" Requires="v">
                <p:oleObj name="Equation" r:id="rId5" imgW="4368600" imgH="1117440" progId="Equation.DSMT4">
                  <p:embed/>
                </p:oleObj>
              </mc:Choice>
              <mc:Fallback>
                <p:oleObj name="Equation" r:id="rId5" imgW="4368600" imgH="1117440" progId="Equation.DSMT4">
                  <p:embed/>
                  <p:pic>
                    <p:nvPicPr>
                      <p:cNvPr id="0" name=""/>
                      <p:cNvPicPr>
                        <a:picLocks noChangeAspect="1" noChangeArrowheads="1"/>
                      </p:cNvPicPr>
                      <p:nvPr/>
                    </p:nvPicPr>
                    <p:blipFill>
                      <a:blip r:embed="rId6"/>
                      <a:srcRect/>
                      <a:stretch>
                        <a:fillRect/>
                      </a:stretch>
                    </p:blipFill>
                    <p:spPr bwMode="auto">
                      <a:xfrm>
                        <a:off x="595313" y="3846513"/>
                        <a:ext cx="99583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8450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74320" y="226367"/>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192861663"/>
              </p:ext>
            </p:extLst>
          </p:nvPr>
        </p:nvGraphicFramePr>
        <p:xfrm>
          <a:off x="466725" y="798513"/>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66725" y="798513"/>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712633"/>
              </p:ext>
            </p:extLst>
          </p:nvPr>
        </p:nvGraphicFramePr>
        <p:xfrm>
          <a:off x="327025" y="3319463"/>
          <a:ext cx="7150100" cy="3078162"/>
        </p:xfrm>
        <a:graphic>
          <a:graphicData uri="http://schemas.openxmlformats.org/presentationml/2006/ole">
            <mc:AlternateContent xmlns:mc="http://schemas.openxmlformats.org/markup-compatibility/2006">
              <mc:Choice xmlns:v="urn:schemas-microsoft-com:vml" Requires="v">
                <p:oleObj name="Equation" r:id="rId5" imgW="3136680" imgH="1346040" progId="Equation.DSMT4">
                  <p:embed/>
                </p:oleObj>
              </mc:Choice>
              <mc:Fallback>
                <p:oleObj name="Equation" r:id="rId5" imgW="3136680" imgH="1346040" progId="Equation.DSMT4">
                  <p:embed/>
                  <p:pic>
                    <p:nvPicPr>
                      <p:cNvPr id="0" name=""/>
                      <p:cNvPicPr>
                        <a:picLocks noChangeAspect="1" noChangeArrowheads="1"/>
                      </p:cNvPicPr>
                      <p:nvPr/>
                    </p:nvPicPr>
                    <p:blipFill>
                      <a:blip r:embed="rId6"/>
                      <a:srcRect/>
                      <a:stretch>
                        <a:fillRect/>
                      </a:stretch>
                    </p:blipFill>
                    <p:spPr bwMode="auto">
                      <a:xfrm>
                        <a:off x="327025" y="3319463"/>
                        <a:ext cx="71501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669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7" name="TextBox 6"/>
          <p:cNvSpPr txBox="1"/>
          <p:nvPr/>
        </p:nvSpPr>
        <p:spPr>
          <a:xfrm>
            <a:off x="228600" y="76200"/>
            <a:ext cx="8686800" cy="461665"/>
          </a:xfrm>
          <a:prstGeom prst="rect">
            <a:avLst/>
          </a:prstGeom>
          <a:noFill/>
        </p:spPr>
        <p:txBody>
          <a:bodyPr wrap="square" rtlCol="0">
            <a:spAutoFit/>
          </a:bodyPr>
          <a:lstStyle/>
          <a:p>
            <a:r>
              <a:rPr lang="en-US" sz="2400" dirty="0">
                <a:latin typeface="+mj-lt"/>
              </a:rPr>
              <a:t>Alternative approach – linear center-fed antenna continued</a:t>
            </a:r>
          </a:p>
        </p:txBody>
      </p:sp>
      <p:graphicFrame>
        <p:nvGraphicFramePr>
          <p:cNvPr id="8" name="Object 7"/>
          <p:cNvGraphicFramePr>
            <a:graphicFrameLocks noChangeAspect="1"/>
          </p:cNvGraphicFramePr>
          <p:nvPr>
            <p:extLst>
              <p:ext uri="{D42A27DB-BD31-4B8C-83A1-F6EECF244321}">
                <p14:modId xmlns:p14="http://schemas.microsoft.com/office/powerpoint/2010/main" val="3094796561"/>
              </p:ext>
            </p:extLst>
          </p:nvPr>
        </p:nvGraphicFramePr>
        <p:xfrm>
          <a:off x="421005" y="648346"/>
          <a:ext cx="6716713" cy="2554287"/>
        </p:xfrm>
        <a:graphic>
          <a:graphicData uri="http://schemas.openxmlformats.org/presentationml/2006/ole">
            <mc:AlternateContent xmlns:mc="http://schemas.openxmlformats.org/markup-compatibility/2006">
              <mc:Choice xmlns:v="urn:schemas-microsoft-com:vml" Requires="v">
                <p:oleObj name="Equation" r:id="rId3" imgW="2946240" imgH="1117440" progId="Equation.DSMT4">
                  <p:embed/>
                </p:oleObj>
              </mc:Choice>
              <mc:Fallback>
                <p:oleObj name="Equation" r:id="rId3" imgW="2946240" imgH="1117440" progId="Equation.DSMT4">
                  <p:embed/>
                  <p:pic>
                    <p:nvPicPr>
                      <p:cNvPr id="0" name=""/>
                      <p:cNvPicPr>
                        <a:picLocks noChangeAspect="1" noChangeArrowheads="1"/>
                      </p:cNvPicPr>
                      <p:nvPr/>
                    </p:nvPicPr>
                    <p:blipFill>
                      <a:blip r:embed="rId4"/>
                      <a:srcRect/>
                      <a:stretch>
                        <a:fillRect/>
                      </a:stretch>
                    </p:blipFill>
                    <p:spPr bwMode="auto">
                      <a:xfrm>
                        <a:off x="421005" y="648346"/>
                        <a:ext cx="671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p:cNvPicPr>
          <p:nvPr/>
        </p:nvPicPr>
        <p:blipFill>
          <a:blip r:embed="rId5"/>
          <a:stretch>
            <a:fillRect/>
          </a:stretch>
        </p:blipFill>
        <p:spPr>
          <a:xfrm>
            <a:off x="1691639" y="3445508"/>
            <a:ext cx="1822297" cy="1822297"/>
          </a:xfrm>
          <a:prstGeom prst="rect">
            <a:avLst/>
          </a:prstGeom>
        </p:spPr>
      </p:pic>
      <p:pic>
        <p:nvPicPr>
          <p:cNvPr id="13" name="Picture 12"/>
          <p:cNvPicPr>
            <a:picLocks noChangeAspect="1"/>
          </p:cNvPicPr>
          <p:nvPr/>
        </p:nvPicPr>
        <p:blipFill>
          <a:blip r:embed="rId6"/>
          <a:stretch>
            <a:fillRect/>
          </a:stretch>
        </p:blipFill>
        <p:spPr>
          <a:xfrm>
            <a:off x="3446222" y="3454400"/>
            <a:ext cx="1728317" cy="1728317"/>
          </a:xfrm>
          <a:prstGeom prst="rect">
            <a:avLst/>
          </a:prstGeom>
        </p:spPr>
      </p:pic>
      <p:pic>
        <p:nvPicPr>
          <p:cNvPr id="14" name="Picture 13"/>
          <p:cNvPicPr>
            <a:picLocks noChangeAspect="1"/>
          </p:cNvPicPr>
          <p:nvPr/>
        </p:nvPicPr>
        <p:blipFill>
          <a:blip r:embed="rId7"/>
          <a:stretch>
            <a:fillRect/>
          </a:stretch>
        </p:blipFill>
        <p:spPr>
          <a:xfrm>
            <a:off x="5135321" y="3374392"/>
            <a:ext cx="1728317" cy="1728317"/>
          </a:xfrm>
          <a:prstGeom prst="rect">
            <a:avLst/>
          </a:prstGeom>
        </p:spPr>
      </p:pic>
      <p:pic>
        <p:nvPicPr>
          <p:cNvPr id="11" name="Picture 10"/>
          <p:cNvPicPr>
            <a:picLocks noChangeAspect="1"/>
          </p:cNvPicPr>
          <p:nvPr/>
        </p:nvPicPr>
        <p:blipFill>
          <a:blip r:embed="rId8"/>
          <a:stretch>
            <a:fillRect/>
          </a:stretch>
        </p:blipFill>
        <p:spPr>
          <a:xfrm>
            <a:off x="-50800" y="3428999"/>
            <a:ext cx="1855317" cy="1855317"/>
          </a:xfrm>
          <a:prstGeom prst="rect">
            <a:avLst/>
          </a:prstGeom>
        </p:spPr>
      </p:pic>
      <p:pic>
        <p:nvPicPr>
          <p:cNvPr id="15" name="Picture 14"/>
          <p:cNvPicPr>
            <a:picLocks noChangeAspect="1"/>
          </p:cNvPicPr>
          <p:nvPr/>
        </p:nvPicPr>
        <p:blipFill>
          <a:blip r:embed="rId9"/>
          <a:stretch>
            <a:fillRect/>
          </a:stretch>
        </p:blipFill>
        <p:spPr>
          <a:xfrm>
            <a:off x="6755284" y="3313113"/>
            <a:ext cx="1869603" cy="1869603"/>
          </a:xfrm>
          <a:prstGeom prst="rect">
            <a:avLst/>
          </a:prstGeom>
        </p:spPr>
      </p:pic>
      <p:sp>
        <p:nvSpPr>
          <p:cNvPr id="16" name="TextBox 15"/>
          <p:cNvSpPr txBox="1"/>
          <p:nvPr/>
        </p:nvSpPr>
        <p:spPr>
          <a:xfrm>
            <a:off x="228600" y="5334000"/>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
        <p:nvSpPr>
          <p:cNvPr id="5" name="TextBox 4">
            <a:extLst>
              <a:ext uri="{FF2B5EF4-FFF2-40B4-BE49-F238E27FC236}">
                <a16:creationId xmlns:a16="http://schemas.microsoft.com/office/drawing/2014/main" id="{4909A7A1-8C6C-03DC-5045-5672EE97C2CD}"/>
              </a:ext>
            </a:extLst>
          </p:cNvPr>
          <p:cNvSpPr txBox="1"/>
          <p:nvPr/>
        </p:nvSpPr>
        <p:spPr>
          <a:xfrm>
            <a:off x="914400" y="5867400"/>
            <a:ext cx="7772400" cy="461665"/>
          </a:xfrm>
          <a:prstGeom prst="rect">
            <a:avLst/>
          </a:prstGeom>
          <a:noFill/>
        </p:spPr>
        <p:txBody>
          <a:bodyPr wrap="square" rtlCol="0">
            <a:spAutoFit/>
          </a:bodyPr>
          <a:lstStyle/>
          <a:p>
            <a:r>
              <a:rPr lang="en-US" sz="2400" dirty="0">
                <a:latin typeface="+mj-lt"/>
              </a:rPr>
              <a:t>Interesting patterns for special values of </a:t>
            </a:r>
            <a:r>
              <a:rPr lang="en-US" sz="2400" i="1" dirty="0" err="1">
                <a:latin typeface="+mj-lt"/>
              </a:rPr>
              <a:t>kd</a:t>
            </a:r>
            <a:endParaRPr lang="en-US" sz="2400" i="1" dirty="0">
              <a:latin typeface="+mj-lt"/>
            </a:endParaRPr>
          </a:p>
        </p:txBody>
      </p:sp>
    </p:spTree>
    <p:extLst>
      <p:ext uri="{BB962C8B-B14F-4D97-AF65-F5344CB8AC3E}">
        <p14:creationId xmlns:p14="http://schemas.microsoft.com/office/powerpoint/2010/main" val="186811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72B649-ED07-4043-8BBC-DD92528A4811}"/>
              </a:ext>
            </a:extLst>
          </p:cNvPr>
          <p:cNvPicPr>
            <a:picLocks noChangeAspect="1"/>
          </p:cNvPicPr>
          <p:nvPr/>
        </p:nvPicPr>
        <p:blipFill>
          <a:blip r:embed="rId2"/>
          <a:stretch>
            <a:fillRect/>
          </a:stretch>
        </p:blipFill>
        <p:spPr>
          <a:xfrm>
            <a:off x="2388158" y="3185291"/>
            <a:ext cx="3611321" cy="3611321"/>
          </a:xfrm>
          <a:prstGeom prst="rect">
            <a:avLst/>
          </a:prstGeom>
        </p:spPr>
      </p:pic>
      <p:sp>
        <p:nvSpPr>
          <p:cNvPr id="2" name="Date Placeholder 1">
            <a:extLst>
              <a:ext uri="{FF2B5EF4-FFF2-40B4-BE49-F238E27FC236}">
                <a16:creationId xmlns:a16="http://schemas.microsoft.com/office/drawing/2014/main" id="{07B53C77-4E61-4F7A-B83F-1271AD2DE5BA}"/>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469CEDD-986E-478D-B4BA-6EC69136E879}"/>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DB42CADD-A3CA-43E6-B895-16158C773DCB}"/>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82ECA8E5-1D3E-4E68-8200-AED85516459D}"/>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Some details --</a:t>
            </a:r>
            <a:endParaRPr lang="en-US" sz="2400" dirty="0"/>
          </a:p>
        </p:txBody>
      </p:sp>
      <p:pic>
        <p:nvPicPr>
          <p:cNvPr id="6" name="Picture 5">
            <a:extLst>
              <a:ext uri="{FF2B5EF4-FFF2-40B4-BE49-F238E27FC236}">
                <a16:creationId xmlns:a16="http://schemas.microsoft.com/office/drawing/2014/main" id="{2D85A668-9AC5-4ED2-A758-C3FD226E95EA}"/>
              </a:ext>
            </a:extLst>
          </p:cNvPr>
          <p:cNvPicPr>
            <a:picLocks noChangeAspect="1"/>
          </p:cNvPicPr>
          <p:nvPr/>
        </p:nvPicPr>
        <p:blipFill>
          <a:blip r:embed="rId3"/>
          <a:stretch>
            <a:fillRect/>
          </a:stretch>
        </p:blipFill>
        <p:spPr>
          <a:xfrm>
            <a:off x="1691639" y="1275395"/>
            <a:ext cx="1822297" cy="1822297"/>
          </a:xfrm>
          <a:prstGeom prst="rect">
            <a:avLst/>
          </a:prstGeom>
        </p:spPr>
      </p:pic>
      <p:pic>
        <p:nvPicPr>
          <p:cNvPr id="7" name="Picture 6">
            <a:extLst>
              <a:ext uri="{FF2B5EF4-FFF2-40B4-BE49-F238E27FC236}">
                <a16:creationId xmlns:a16="http://schemas.microsoft.com/office/drawing/2014/main" id="{456F3DDB-4987-48FB-88B8-FB3021F4869D}"/>
              </a:ext>
            </a:extLst>
          </p:cNvPr>
          <p:cNvPicPr>
            <a:picLocks noChangeAspect="1"/>
          </p:cNvPicPr>
          <p:nvPr/>
        </p:nvPicPr>
        <p:blipFill>
          <a:blip r:embed="rId2"/>
          <a:stretch>
            <a:fillRect/>
          </a:stretch>
        </p:blipFill>
        <p:spPr>
          <a:xfrm>
            <a:off x="3446222" y="1284287"/>
            <a:ext cx="1728317" cy="1728317"/>
          </a:xfrm>
          <a:prstGeom prst="rect">
            <a:avLst/>
          </a:prstGeom>
        </p:spPr>
      </p:pic>
      <p:pic>
        <p:nvPicPr>
          <p:cNvPr id="8" name="Picture 7">
            <a:extLst>
              <a:ext uri="{FF2B5EF4-FFF2-40B4-BE49-F238E27FC236}">
                <a16:creationId xmlns:a16="http://schemas.microsoft.com/office/drawing/2014/main" id="{53CA4BF2-B7C4-4A51-8D9C-1C158481E1B5}"/>
              </a:ext>
            </a:extLst>
          </p:cNvPr>
          <p:cNvPicPr>
            <a:picLocks noChangeAspect="1"/>
          </p:cNvPicPr>
          <p:nvPr/>
        </p:nvPicPr>
        <p:blipFill>
          <a:blip r:embed="rId4"/>
          <a:stretch>
            <a:fillRect/>
          </a:stretch>
        </p:blipFill>
        <p:spPr>
          <a:xfrm>
            <a:off x="5135321" y="1204279"/>
            <a:ext cx="1728317" cy="1728317"/>
          </a:xfrm>
          <a:prstGeom prst="rect">
            <a:avLst/>
          </a:prstGeom>
        </p:spPr>
      </p:pic>
      <p:pic>
        <p:nvPicPr>
          <p:cNvPr id="9" name="Picture 8">
            <a:extLst>
              <a:ext uri="{FF2B5EF4-FFF2-40B4-BE49-F238E27FC236}">
                <a16:creationId xmlns:a16="http://schemas.microsoft.com/office/drawing/2014/main" id="{5FEEAD41-B5A1-4F97-A212-0E89E04ED431}"/>
              </a:ext>
            </a:extLst>
          </p:cNvPr>
          <p:cNvPicPr>
            <a:picLocks noChangeAspect="1"/>
          </p:cNvPicPr>
          <p:nvPr/>
        </p:nvPicPr>
        <p:blipFill>
          <a:blip r:embed="rId5"/>
          <a:stretch>
            <a:fillRect/>
          </a:stretch>
        </p:blipFill>
        <p:spPr>
          <a:xfrm>
            <a:off x="-50800" y="1258886"/>
            <a:ext cx="1855317" cy="1855317"/>
          </a:xfrm>
          <a:prstGeom prst="rect">
            <a:avLst/>
          </a:prstGeom>
        </p:spPr>
      </p:pic>
      <p:pic>
        <p:nvPicPr>
          <p:cNvPr id="10" name="Picture 9">
            <a:extLst>
              <a:ext uri="{FF2B5EF4-FFF2-40B4-BE49-F238E27FC236}">
                <a16:creationId xmlns:a16="http://schemas.microsoft.com/office/drawing/2014/main" id="{1083198E-B677-4106-8056-D186A1505CBA}"/>
              </a:ext>
            </a:extLst>
          </p:cNvPr>
          <p:cNvPicPr>
            <a:picLocks noChangeAspect="1"/>
          </p:cNvPicPr>
          <p:nvPr/>
        </p:nvPicPr>
        <p:blipFill>
          <a:blip r:embed="rId6"/>
          <a:stretch>
            <a:fillRect/>
          </a:stretch>
        </p:blipFill>
        <p:spPr>
          <a:xfrm>
            <a:off x="6755284" y="1143000"/>
            <a:ext cx="1869603" cy="1869603"/>
          </a:xfrm>
          <a:prstGeom prst="rect">
            <a:avLst/>
          </a:prstGeom>
        </p:spPr>
      </p:pic>
      <p:sp>
        <p:nvSpPr>
          <p:cNvPr id="11" name="TextBox 10">
            <a:extLst>
              <a:ext uri="{FF2B5EF4-FFF2-40B4-BE49-F238E27FC236}">
                <a16:creationId xmlns:a16="http://schemas.microsoft.com/office/drawing/2014/main" id="{9F318134-D9EF-4662-8448-4E82534A797C}"/>
              </a:ext>
            </a:extLst>
          </p:cNvPr>
          <p:cNvSpPr txBox="1"/>
          <p:nvPr/>
        </p:nvSpPr>
        <p:spPr>
          <a:xfrm>
            <a:off x="228600" y="3163887"/>
            <a:ext cx="8686800" cy="461665"/>
          </a:xfrm>
          <a:prstGeom prst="rect">
            <a:avLst/>
          </a:prstGeom>
          <a:noFill/>
        </p:spPr>
        <p:txBody>
          <a:bodyPr wrap="square" rtlCol="0">
            <a:spAutoFit/>
          </a:bodyPr>
          <a:lstStyle/>
          <a:p>
            <a:r>
              <a:rPr lang="en-US" sz="2400" i="1" dirty="0" err="1">
                <a:latin typeface="+mj-lt"/>
              </a:rPr>
              <a:t>kd</a:t>
            </a:r>
            <a:r>
              <a:rPr lang="en-US" sz="2400" i="1" dirty="0">
                <a:latin typeface="+mj-lt"/>
              </a:rPr>
              <a:t>=</a:t>
            </a:r>
            <a:r>
              <a:rPr lang="en-US" sz="2400" i="1" dirty="0">
                <a:latin typeface="Symbol" panose="05050102010706020507" pitchFamily="18" charset="2"/>
              </a:rPr>
              <a:t>p                  2p                   3p                   4p                 5p</a:t>
            </a:r>
            <a:endParaRPr lang="en-US" sz="2400" i="1" dirty="0">
              <a:latin typeface="+mj-lt"/>
            </a:endParaRPr>
          </a:p>
        </p:txBody>
      </p:sp>
      <p:sp>
        <p:nvSpPr>
          <p:cNvPr id="13" name="TextBox 12">
            <a:extLst>
              <a:ext uri="{FF2B5EF4-FFF2-40B4-BE49-F238E27FC236}">
                <a16:creationId xmlns:a16="http://schemas.microsoft.com/office/drawing/2014/main" id="{09B5842C-1740-432F-890A-90AF254FBEAB}"/>
              </a:ext>
            </a:extLst>
          </p:cNvPr>
          <p:cNvSpPr txBox="1"/>
          <p:nvPr/>
        </p:nvSpPr>
        <p:spPr>
          <a:xfrm>
            <a:off x="25614" y="3921857"/>
            <a:ext cx="2590800" cy="2308324"/>
          </a:xfrm>
          <a:prstGeom prst="rect">
            <a:avLst/>
          </a:prstGeom>
          <a:noFill/>
        </p:spPr>
        <p:txBody>
          <a:bodyPr wrap="square" rtlCol="0">
            <a:spAutoFit/>
          </a:bodyPr>
          <a:lstStyle/>
          <a:p>
            <a:r>
              <a:rPr lang="en-US" sz="2400" dirty="0">
                <a:latin typeface="+mj-lt"/>
              </a:rPr>
              <a:t>Polar plot:</a:t>
            </a:r>
          </a:p>
          <a:p>
            <a:r>
              <a:rPr lang="en-US" sz="2400" dirty="0">
                <a:latin typeface="+mj-lt"/>
              </a:rPr>
              <a:t>Angle indicates values of theta</a:t>
            </a:r>
          </a:p>
          <a:p>
            <a:endParaRPr lang="en-US" sz="2400" dirty="0">
              <a:latin typeface="+mj-lt"/>
            </a:endParaRPr>
          </a:p>
          <a:p>
            <a:r>
              <a:rPr lang="en-US" sz="2400" dirty="0">
                <a:latin typeface="+mj-lt"/>
              </a:rPr>
              <a:t>Radius indicates value scaled to 1.</a:t>
            </a:r>
          </a:p>
        </p:txBody>
      </p:sp>
      <p:sp>
        <p:nvSpPr>
          <p:cNvPr id="14" name="Arc 13">
            <a:extLst>
              <a:ext uri="{FF2B5EF4-FFF2-40B4-BE49-F238E27FC236}">
                <a16:creationId xmlns:a16="http://schemas.microsoft.com/office/drawing/2014/main" id="{1A9B656B-C411-40CE-96B7-6FE3CF6B083A}"/>
              </a:ext>
            </a:extLst>
          </p:cNvPr>
          <p:cNvSpPr/>
          <p:nvPr/>
        </p:nvSpPr>
        <p:spPr>
          <a:xfrm rot="427668">
            <a:off x="5331181" y="4371548"/>
            <a:ext cx="615237" cy="1238805"/>
          </a:xfrm>
          <a:prstGeom prst="arc">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A347766-B547-4278-B963-FA4B7E161CF2}"/>
              </a:ext>
            </a:extLst>
          </p:cNvPr>
          <p:cNvSpPr txBox="1"/>
          <p:nvPr/>
        </p:nvSpPr>
        <p:spPr>
          <a:xfrm>
            <a:off x="5977427" y="4421832"/>
            <a:ext cx="533400" cy="584775"/>
          </a:xfrm>
          <a:prstGeom prst="rect">
            <a:avLst/>
          </a:prstGeom>
          <a:noFill/>
        </p:spPr>
        <p:txBody>
          <a:bodyPr wrap="square" rtlCol="0">
            <a:spAutoFit/>
          </a:bodyPr>
          <a:lstStyle/>
          <a:p>
            <a:r>
              <a:rPr lang="en-US" sz="3200" b="1" dirty="0">
                <a:latin typeface="Symbol" panose="05050102010706020507" pitchFamily="18" charset="2"/>
              </a:rPr>
              <a:t>q</a:t>
            </a:r>
          </a:p>
        </p:txBody>
      </p:sp>
    </p:spTree>
    <p:extLst>
      <p:ext uri="{BB962C8B-B14F-4D97-AF65-F5344CB8AC3E}">
        <p14:creationId xmlns:p14="http://schemas.microsoft.com/office/powerpoint/2010/main" val="34156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3E062-9674-4C1E-AB7F-777D98CA4591}"/>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A6914B6C-1912-4431-93F0-B092F81D96AA}"/>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C5838D91-316C-421B-8ED5-D0316D12571D}"/>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EC3EA298-38FC-47A4-9BA6-B982519F7876}"/>
              </a:ext>
            </a:extLst>
          </p:cNvPr>
          <p:cNvSpPr txBox="1"/>
          <p:nvPr/>
        </p:nvSpPr>
        <p:spPr>
          <a:xfrm>
            <a:off x="457200" y="381000"/>
            <a:ext cx="7848600" cy="1569660"/>
          </a:xfrm>
          <a:prstGeom prst="rect">
            <a:avLst/>
          </a:prstGeom>
          <a:noFill/>
        </p:spPr>
        <p:txBody>
          <a:bodyPr wrap="square" rtlCol="0">
            <a:spAutoFit/>
          </a:bodyPr>
          <a:lstStyle/>
          <a:p>
            <a:r>
              <a:rPr lang="en-US" sz="2400" dirty="0">
                <a:latin typeface="+mj-lt"/>
              </a:rPr>
              <a:t>Next time – we will consider the effects of multiple antennas (antenna arrays including interference effects) and radiation due to light scattering (from Chapter 10 of </a:t>
            </a:r>
            <a:r>
              <a:rPr lang="en-US" sz="2400">
                <a:latin typeface="+mj-lt"/>
              </a:rPr>
              <a:t>your textbook).</a:t>
            </a:r>
            <a:endParaRPr lang="en-US" sz="2400" dirty="0">
              <a:latin typeface="+mj-lt"/>
            </a:endParaRPr>
          </a:p>
        </p:txBody>
      </p:sp>
    </p:spTree>
    <p:extLst>
      <p:ext uri="{BB962C8B-B14F-4D97-AF65-F5344CB8AC3E}">
        <p14:creationId xmlns:p14="http://schemas.microsoft.com/office/powerpoint/2010/main" val="93374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C5904-FA69-AE7A-DA7F-B84269F50A99}"/>
              </a:ext>
            </a:extLst>
          </p:cNvPr>
          <p:cNvPicPr>
            <a:picLocks noChangeAspect="1"/>
          </p:cNvPicPr>
          <p:nvPr/>
        </p:nvPicPr>
        <p:blipFill>
          <a:blip r:embed="rId2"/>
          <a:stretch>
            <a:fillRect/>
          </a:stretch>
        </p:blipFill>
        <p:spPr>
          <a:xfrm>
            <a:off x="1053918" y="85569"/>
            <a:ext cx="7488125" cy="6467631"/>
          </a:xfrm>
          <a:prstGeom prst="rect">
            <a:avLst/>
          </a:prstGeom>
        </p:spPr>
      </p:pic>
      <p:sp>
        <p:nvSpPr>
          <p:cNvPr id="2" name="Date Placeholder 1">
            <a:extLst>
              <a:ext uri="{FF2B5EF4-FFF2-40B4-BE49-F238E27FC236}">
                <a16:creationId xmlns:a16="http://schemas.microsoft.com/office/drawing/2014/main" id="{0B626B25-DF38-1D50-8395-6D194385C973}"/>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1D78D65-744F-BB76-8861-BFCED4129673}"/>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8E3BC06A-CC8B-13E5-CB2E-AC818A72A203}"/>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6" name="Picture 5">
            <a:extLst>
              <a:ext uri="{FF2B5EF4-FFF2-40B4-BE49-F238E27FC236}">
                <a16:creationId xmlns:a16="http://schemas.microsoft.com/office/drawing/2014/main" id="{59DE955C-66FA-5892-FFFB-B25381A22D59}"/>
              </a:ext>
            </a:extLst>
          </p:cNvPr>
          <p:cNvPicPr>
            <a:picLocks noChangeAspect="1"/>
          </p:cNvPicPr>
          <p:nvPr/>
        </p:nvPicPr>
        <p:blipFill>
          <a:blip r:embed="rId3"/>
          <a:stretch>
            <a:fillRect/>
          </a:stretch>
        </p:blipFill>
        <p:spPr>
          <a:xfrm>
            <a:off x="7883" y="4670425"/>
            <a:ext cx="5661208" cy="1143000"/>
          </a:xfrm>
          <a:prstGeom prst="rect">
            <a:avLst/>
          </a:prstGeom>
        </p:spPr>
      </p:pic>
    </p:spTree>
    <p:extLst>
      <p:ext uri="{BB962C8B-B14F-4D97-AF65-F5344CB8AC3E}">
        <p14:creationId xmlns:p14="http://schemas.microsoft.com/office/powerpoint/2010/main" val="85593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DDA5C-03E2-6B18-1C82-955F91644F30}"/>
              </a:ext>
            </a:extLst>
          </p:cNvPr>
          <p:cNvPicPr>
            <a:picLocks noChangeAspect="1"/>
          </p:cNvPicPr>
          <p:nvPr/>
        </p:nvPicPr>
        <p:blipFill>
          <a:blip r:embed="rId3"/>
          <a:stretch>
            <a:fillRect/>
          </a:stretch>
        </p:blipFill>
        <p:spPr>
          <a:xfrm>
            <a:off x="1226" y="990600"/>
            <a:ext cx="9142774" cy="3997632"/>
          </a:xfrm>
          <a:prstGeom prst="rect">
            <a:avLst/>
          </a:prstGeom>
        </p:spPr>
      </p:pic>
      <p:sp>
        <p:nvSpPr>
          <p:cNvPr id="2" name="Date Placeholder 1"/>
          <p:cNvSpPr>
            <a:spLocks noGrp="1"/>
          </p:cNvSpPr>
          <p:nvPr>
            <p:ph type="dt" sz="half" idx="10"/>
          </p:nvPr>
        </p:nvSpPr>
        <p:spPr/>
        <p:txBody>
          <a:bodyPr/>
          <a:lstStyle/>
          <a:p>
            <a:r>
              <a:rPr lang="en-US"/>
              <a:t>03/15/2023</a:t>
            </a:r>
            <a:endParaRPr lang="en-US" dirty="0"/>
          </a:p>
        </p:txBody>
      </p:sp>
      <p:sp>
        <p:nvSpPr>
          <p:cNvPr id="3" name="Footer Placeholder 2"/>
          <p:cNvSpPr>
            <a:spLocks noGrp="1"/>
          </p:cNvSpPr>
          <p:nvPr>
            <p:ph type="ftr" sz="quarter" idx="11"/>
          </p:nvPr>
        </p:nvSpPr>
        <p:spPr/>
        <p:txBody>
          <a:bodyPr/>
          <a:lstStyle/>
          <a:p>
            <a:r>
              <a:rPr lang="en-US"/>
              <a:t>PHY 712  Spring 2023--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8" name="Rectangle 7"/>
          <p:cNvSpPr/>
          <p:nvPr/>
        </p:nvSpPr>
        <p:spPr>
          <a:xfrm>
            <a:off x="0" y="4114800"/>
            <a:ext cx="9142774" cy="381000"/>
          </a:xfrm>
          <a:prstGeom prst="rect">
            <a:avLst/>
          </a:prstGeom>
          <a:solidFill>
            <a:srgbClr val="DA32AA">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5C2FD-F8B7-027B-8D74-ABA389D5305E}"/>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3538F2E0-B7B5-4267-0A16-6C0EE388BBBE}"/>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585BD710-2864-124B-A691-693E5A5D1125}"/>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847D2B0A-D30C-07E5-4161-2DCDED655A65}"/>
              </a:ext>
            </a:extLst>
          </p:cNvPr>
          <p:cNvSpPr txBox="1"/>
          <p:nvPr/>
        </p:nvSpPr>
        <p:spPr>
          <a:xfrm>
            <a:off x="304800" y="304800"/>
            <a:ext cx="8382000" cy="4524315"/>
          </a:xfrm>
          <a:prstGeom prst="rect">
            <a:avLst/>
          </a:prstGeom>
          <a:noFill/>
        </p:spPr>
        <p:txBody>
          <a:bodyPr wrap="square" rtlCol="0">
            <a:spAutoFit/>
          </a:bodyPr>
          <a:lstStyle/>
          <a:p>
            <a:r>
              <a:rPr lang="en-US" sz="2400" dirty="0">
                <a:latin typeface="+mj-lt"/>
              </a:rPr>
              <a:t>Discussion:   Tentative plan for remainder of the course </a:t>
            </a:r>
          </a:p>
          <a:p>
            <a:endParaRPr lang="en-US" sz="2400" dirty="0">
              <a:latin typeface="+mj-lt"/>
            </a:endParaRPr>
          </a:p>
          <a:p>
            <a:r>
              <a:rPr lang="en-US" sz="2400" dirty="0">
                <a:latin typeface="+mj-lt"/>
              </a:rPr>
              <a:t>Week of March 20    -- JDJ #11 Special relativity</a:t>
            </a:r>
          </a:p>
          <a:p>
            <a:r>
              <a:rPr lang="en-US" sz="2400" dirty="0">
                <a:latin typeface="+mj-lt"/>
              </a:rPr>
              <a:t>Week of March 27    -- JDJ #14 especially </a:t>
            </a:r>
            <a:r>
              <a:rPr lang="en-US" sz="2400" dirty="0"/>
              <a:t>synchrotron</a:t>
            </a:r>
            <a:endParaRPr lang="en-US" sz="2400" dirty="0">
              <a:latin typeface="+mj-lt"/>
            </a:endParaRPr>
          </a:p>
          <a:p>
            <a:r>
              <a:rPr lang="en-US" sz="2400" dirty="0">
                <a:latin typeface="+mj-lt"/>
              </a:rPr>
              <a:t>Week of April 3         -- special topics  </a:t>
            </a:r>
          </a:p>
          <a:p>
            <a:r>
              <a:rPr lang="en-US" sz="2400" dirty="0">
                <a:latin typeface="+mj-lt"/>
              </a:rPr>
              <a:t>Week of April 10       -- special topics</a:t>
            </a:r>
          </a:p>
          <a:p>
            <a:r>
              <a:rPr lang="en-US" sz="2400" dirty="0">
                <a:latin typeface="+mj-lt"/>
              </a:rPr>
              <a:t>Week of April 17       -- review</a:t>
            </a:r>
          </a:p>
          <a:p>
            <a:r>
              <a:rPr lang="en-US" sz="2400" dirty="0">
                <a:latin typeface="+mj-lt"/>
              </a:rPr>
              <a:t>Week of April  24      -- presentations</a:t>
            </a:r>
          </a:p>
          <a:p>
            <a:r>
              <a:rPr lang="en-US" sz="2400" dirty="0">
                <a:latin typeface="+mj-lt"/>
              </a:rPr>
              <a:t>Week of May 1         -- final take home</a:t>
            </a:r>
          </a:p>
          <a:p>
            <a:endParaRPr lang="en-US" sz="2400" dirty="0">
              <a:latin typeface="+mj-lt"/>
            </a:endParaRPr>
          </a:p>
          <a:p>
            <a:endParaRPr lang="en-US" sz="2400" dirty="0">
              <a:latin typeface="+mj-lt"/>
            </a:endParaRPr>
          </a:p>
          <a:p>
            <a:r>
              <a:rPr lang="en-US" sz="2400" dirty="0">
                <a:latin typeface="+mj-lt"/>
              </a:rPr>
              <a:t>Final grades due May 9</a:t>
            </a:r>
          </a:p>
        </p:txBody>
      </p:sp>
    </p:spTree>
    <p:extLst>
      <p:ext uri="{BB962C8B-B14F-4D97-AF65-F5344CB8AC3E}">
        <p14:creationId xmlns:p14="http://schemas.microsoft.com/office/powerpoint/2010/main" val="137310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1EA49-79DE-1B02-ABBC-441360B7DA23}"/>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F2EBD3DF-E90B-1FA6-A40E-E3EF5B1A8BC5}"/>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44095756-467D-CF90-7C60-3E9A7D1F3845}"/>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CF6BD572-C0F6-8F8A-77B6-238D63D3D4AE}"/>
              </a:ext>
            </a:extLst>
          </p:cNvPr>
          <p:cNvSpPr txBox="1"/>
          <p:nvPr/>
        </p:nvSpPr>
        <p:spPr>
          <a:xfrm>
            <a:off x="304800" y="381000"/>
            <a:ext cx="8382000" cy="3416320"/>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a:t>
            </a:r>
            <a:r>
              <a:rPr lang="en-US" sz="2400" dirty="0" err="1">
                <a:latin typeface="+mj-lt"/>
              </a:rPr>
              <a:t>Arezoo</a:t>
            </a:r>
            <a:r>
              <a:rPr lang="en-US" sz="2400" dirty="0">
                <a:latin typeface="+mj-lt"/>
              </a:rPr>
              <a:t>:  </a:t>
            </a:r>
            <a:r>
              <a:rPr lang="en-US" sz="2400" dirty="0"/>
              <a:t>In slide 11, blue diagram and purple diagram are both exact results? What is the difference?</a:t>
            </a:r>
          </a:p>
          <a:p>
            <a:endParaRPr lang="en-US" sz="2400" dirty="0"/>
          </a:p>
          <a:p>
            <a:r>
              <a:rPr lang="en-US" sz="2400" dirty="0"/>
              <a:t>From </a:t>
            </a:r>
            <a:r>
              <a:rPr lang="en-US" sz="2400" dirty="0" err="1"/>
              <a:t>Banasree</a:t>
            </a:r>
            <a:r>
              <a:rPr lang="en-US" sz="2400" dirty="0"/>
              <a:t>:  </a:t>
            </a:r>
            <a:r>
              <a:rPr lang="en-US" sz="2400" b="0" i="0" dirty="0">
                <a:solidFill>
                  <a:srgbClr val="222222"/>
                </a:solidFill>
                <a:effectLst/>
                <a:latin typeface="Arial" panose="020B0604020202020204" pitchFamily="34" charset="0"/>
              </a:rPr>
              <a:t>I don’t understand what different values of </a:t>
            </a:r>
            <a:r>
              <a:rPr lang="en-US" sz="2400" b="0" i="0" dirty="0" err="1">
                <a:solidFill>
                  <a:srgbClr val="222222"/>
                </a:solidFill>
                <a:effectLst/>
                <a:latin typeface="Arial" panose="020B0604020202020204" pitchFamily="34" charset="0"/>
              </a:rPr>
              <a:t>kd</a:t>
            </a:r>
            <a:r>
              <a:rPr lang="en-US" sz="2400" b="0" i="0" dirty="0">
                <a:solidFill>
                  <a:srgbClr val="222222"/>
                </a:solidFill>
                <a:effectLst/>
                <a:latin typeface="Arial" panose="020B0604020202020204" pitchFamily="34" charset="0"/>
              </a:rPr>
              <a:t> in those graphs physically means for antenna.</a:t>
            </a:r>
            <a:endParaRPr lang="en-US" sz="2400" dirty="0"/>
          </a:p>
          <a:p>
            <a:br>
              <a:rPr lang="en-US" sz="2400" dirty="0"/>
            </a:br>
            <a:endParaRPr lang="en-US" sz="2400" dirty="0">
              <a:latin typeface="+mj-lt"/>
            </a:endParaRPr>
          </a:p>
        </p:txBody>
      </p:sp>
    </p:spTree>
    <p:extLst>
      <p:ext uri="{BB962C8B-B14F-4D97-AF65-F5344CB8AC3E}">
        <p14:creationId xmlns:p14="http://schemas.microsoft.com/office/powerpoint/2010/main" val="267009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FA950-29A0-B113-54FB-CA3D1D7821EC}"/>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967A6307-F73D-D5C0-B3E3-40761749067C}"/>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77004E84-DAE8-04DD-DF9B-160DA70DD6CE}"/>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8BCC6A5C-5A5F-4956-ED93-794AC4D31BFA}"/>
              </a:ext>
            </a:extLst>
          </p:cNvPr>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a:extLst>
              <a:ext uri="{FF2B5EF4-FFF2-40B4-BE49-F238E27FC236}">
                <a16:creationId xmlns:a16="http://schemas.microsoft.com/office/drawing/2014/main" id="{43CFBAA3-141B-7801-C6EB-DB0F4F1776F0}"/>
              </a:ext>
            </a:extLst>
          </p:cNvPr>
          <p:cNvGraphicFramePr>
            <a:graphicFrameLocks noChangeAspect="1"/>
          </p:cNvGraphicFramePr>
          <p:nvPr>
            <p:extLst>
              <p:ext uri="{D42A27DB-BD31-4B8C-83A1-F6EECF244321}">
                <p14:modId xmlns:p14="http://schemas.microsoft.com/office/powerpoint/2010/main" val="4216973200"/>
              </p:ext>
            </p:extLst>
          </p:nvPr>
        </p:nvGraphicFramePr>
        <p:xfrm>
          <a:off x="501650" y="404813"/>
          <a:ext cx="8248650" cy="2843212"/>
        </p:xfrm>
        <a:graphic>
          <a:graphicData uri="http://schemas.openxmlformats.org/presentationml/2006/ole">
            <mc:AlternateContent xmlns:mc="http://schemas.openxmlformats.org/markup-compatibility/2006">
              <mc:Choice xmlns:v="urn:schemas-microsoft-com:vml" Requires="v">
                <p:oleObj name="Equation" r:id="rId2" imgW="3619440" imgH="1244520" progId="Equation.DSMT4">
                  <p:embed/>
                </p:oleObj>
              </mc:Choice>
              <mc:Fallback>
                <p:oleObj name="Equation" r:id="rId2" imgW="3619440" imgH="1244520" progId="Equation.DSMT4">
                  <p:embed/>
                  <p:pic>
                    <p:nvPicPr>
                      <p:cNvPr id="6" name="Object 5"/>
                      <p:cNvPicPr>
                        <a:picLocks noChangeAspect="1" noChangeArrowheads="1"/>
                      </p:cNvPicPr>
                      <p:nvPr/>
                    </p:nvPicPr>
                    <p:blipFill>
                      <a:blip r:embed="rId3"/>
                      <a:srcRect/>
                      <a:stretch>
                        <a:fillRect/>
                      </a:stretch>
                    </p:blipFill>
                    <p:spPr bwMode="auto">
                      <a:xfrm>
                        <a:off x="501650" y="404813"/>
                        <a:ext cx="824865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E840E028-6FFA-D5AC-1DD1-A442A7F3FBDA}"/>
              </a:ext>
            </a:extLst>
          </p:cNvPr>
          <p:cNvGraphicFramePr>
            <a:graphicFrameLocks noChangeAspect="1"/>
          </p:cNvGraphicFramePr>
          <p:nvPr>
            <p:extLst>
              <p:ext uri="{D42A27DB-BD31-4B8C-83A1-F6EECF244321}">
                <p14:modId xmlns:p14="http://schemas.microsoft.com/office/powerpoint/2010/main" val="3784090413"/>
              </p:ext>
            </p:extLst>
          </p:nvPr>
        </p:nvGraphicFramePr>
        <p:xfrm>
          <a:off x="1487487" y="3338512"/>
          <a:ext cx="5903913" cy="2528888"/>
        </p:xfrm>
        <a:graphic>
          <a:graphicData uri="http://schemas.openxmlformats.org/presentationml/2006/ole">
            <mc:AlternateContent xmlns:mc="http://schemas.openxmlformats.org/markup-compatibility/2006">
              <mc:Choice xmlns:v="urn:schemas-microsoft-com:vml" Requires="v">
                <p:oleObj name="数式" r:id="rId4" imgW="2590560" imgH="1104840" progId="Equation.3">
                  <p:embed/>
                </p:oleObj>
              </mc:Choice>
              <mc:Fallback>
                <p:oleObj name="数式" r:id="rId4" imgW="2590560" imgH="1104840" progId="Equation.3">
                  <p:embed/>
                  <p:pic>
                    <p:nvPicPr>
                      <p:cNvPr id="8" name="Object 7"/>
                      <p:cNvPicPr>
                        <a:picLocks noChangeAspect="1" noChangeArrowheads="1"/>
                      </p:cNvPicPr>
                      <p:nvPr/>
                    </p:nvPicPr>
                    <p:blipFill>
                      <a:blip r:embed="rId5"/>
                      <a:srcRect/>
                      <a:stretch>
                        <a:fillRect/>
                      </a:stretch>
                    </p:blipFill>
                    <p:spPr bwMode="auto">
                      <a:xfrm>
                        <a:off x="1487487" y="3338512"/>
                        <a:ext cx="590391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2931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8B12D9-C664-ED02-F046-2BF6DB7E86B9}"/>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27E086D1-46B4-83C1-46A8-13F868B832B2}"/>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63E6925E-41CE-30DB-DA07-EFADFC644C1B}"/>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5AE7070E-D4A2-AD72-DF09-A535D0608561}"/>
              </a:ext>
            </a:extLst>
          </p:cNvPr>
          <p:cNvGraphicFramePr>
            <a:graphicFrameLocks noChangeAspect="1"/>
          </p:cNvGraphicFramePr>
          <p:nvPr>
            <p:extLst>
              <p:ext uri="{D42A27DB-BD31-4B8C-83A1-F6EECF244321}">
                <p14:modId xmlns:p14="http://schemas.microsoft.com/office/powerpoint/2010/main" val="980746670"/>
              </p:ext>
            </p:extLst>
          </p:nvPr>
        </p:nvGraphicFramePr>
        <p:xfrm>
          <a:off x="614363" y="1260474"/>
          <a:ext cx="7843837" cy="4987926"/>
        </p:xfrm>
        <a:graphic>
          <a:graphicData uri="http://schemas.openxmlformats.org/presentationml/2006/ole">
            <mc:AlternateContent xmlns:mc="http://schemas.openxmlformats.org/markup-compatibility/2006">
              <mc:Choice xmlns:v="urn:schemas-microsoft-com:vml" Requires="v">
                <p:oleObj name="数式" r:id="rId2" imgW="3441600" imgH="2184120" progId="Equation.3">
                  <p:embed/>
                </p:oleObj>
              </mc:Choice>
              <mc:Fallback>
                <p:oleObj name="数式" r:id="rId2" imgW="3441600" imgH="2184120" progId="Equation.3">
                  <p:embed/>
                  <p:pic>
                    <p:nvPicPr>
                      <p:cNvPr id="5" name="Object 4"/>
                      <p:cNvPicPr>
                        <a:picLocks noChangeAspect="1" noChangeArrowheads="1"/>
                      </p:cNvPicPr>
                      <p:nvPr/>
                    </p:nvPicPr>
                    <p:blipFill>
                      <a:blip r:embed="rId3"/>
                      <a:srcRect/>
                      <a:stretch>
                        <a:fillRect/>
                      </a:stretch>
                    </p:blipFill>
                    <p:spPr bwMode="auto">
                      <a:xfrm>
                        <a:off x="614363" y="1260474"/>
                        <a:ext cx="7843837" cy="498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225E6427-CF1B-42B8-C362-B128FA484A51}"/>
              </a:ext>
            </a:extLst>
          </p:cNvPr>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spTree>
    <p:extLst>
      <p:ext uri="{BB962C8B-B14F-4D97-AF65-F5344CB8AC3E}">
        <p14:creationId xmlns:p14="http://schemas.microsoft.com/office/powerpoint/2010/main" val="20617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B02C7-6EFD-4138-B975-1D4BE0951BF4}"/>
              </a:ext>
            </a:extLst>
          </p:cNvPr>
          <p:cNvSpPr>
            <a:spLocks noGrp="1"/>
          </p:cNvSpPr>
          <p:nvPr>
            <p:ph type="dt" sz="half" idx="10"/>
          </p:nvPr>
        </p:nvSpPr>
        <p:spPr/>
        <p:txBody>
          <a:bodyPr/>
          <a:lstStyle/>
          <a:p>
            <a:r>
              <a:rPr lang="en-US"/>
              <a:t>03/15/2023</a:t>
            </a:r>
            <a:endParaRPr lang="en-US" dirty="0"/>
          </a:p>
        </p:txBody>
      </p:sp>
      <p:sp>
        <p:nvSpPr>
          <p:cNvPr id="3" name="Footer Placeholder 2">
            <a:extLst>
              <a:ext uri="{FF2B5EF4-FFF2-40B4-BE49-F238E27FC236}">
                <a16:creationId xmlns:a16="http://schemas.microsoft.com/office/drawing/2014/main" id="{40BCE145-8EA3-4F0C-983D-E0D26E4F81FE}"/>
              </a:ext>
            </a:extLst>
          </p:cNvPr>
          <p:cNvSpPr>
            <a:spLocks noGrp="1"/>
          </p:cNvSpPr>
          <p:nvPr>
            <p:ph type="ftr" sz="quarter" idx="11"/>
          </p:nvPr>
        </p:nvSpPr>
        <p:spPr/>
        <p:txBody>
          <a:bodyPr/>
          <a:lstStyle/>
          <a:p>
            <a:r>
              <a:rPr lang="en-US"/>
              <a:t>PHY 712  Spring 2023-- Lecture 25</a:t>
            </a:r>
            <a:endParaRPr lang="en-US" dirty="0"/>
          </a:p>
        </p:txBody>
      </p:sp>
      <p:sp>
        <p:nvSpPr>
          <p:cNvPr id="4" name="Slide Number Placeholder 3">
            <a:extLst>
              <a:ext uri="{FF2B5EF4-FFF2-40B4-BE49-F238E27FC236}">
                <a16:creationId xmlns:a16="http://schemas.microsoft.com/office/drawing/2014/main" id="{1CDD1682-1BA5-424B-9C4C-9ED867740DA1}"/>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D903223C-0274-4C50-B5DE-E4A7AE57836D}"/>
              </a:ext>
            </a:extLst>
          </p:cNvPr>
          <p:cNvSpPr txBox="1"/>
          <p:nvPr/>
        </p:nvSpPr>
        <p:spPr>
          <a:xfrm>
            <a:off x="152400" y="96901"/>
            <a:ext cx="8382000" cy="830997"/>
          </a:xfrm>
          <a:prstGeom prst="rect">
            <a:avLst/>
          </a:prstGeom>
          <a:noFill/>
        </p:spPr>
        <p:txBody>
          <a:bodyPr wrap="square" rtlCol="0">
            <a:spAutoFit/>
          </a:bodyPr>
          <a:lstStyle/>
          <a:p>
            <a:r>
              <a:rPr lang="en-US" sz="2400" dirty="0">
                <a:latin typeface="+mj-lt"/>
              </a:rPr>
              <a:t>Important results from last time – EM waves from time harmonic sources – open isotropic boundaries</a:t>
            </a:r>
          </a:p>
        </p:txBody>
      </p:sp>
      <p:graphicFrame>
        <p:nvGraphicFramePr>
          <p:cNvPr id="6" name="Object 5">
            <a:extLst>
              <a:ext uri="{FF2B5EF4-FFF2-40B4-BE49-F238E27FC236}">
                <a16:creationId xmlns:a16="http://schemas.microsoft.com/office/drawing/2014/main" id="{4D2DC459-E1E2-45D4-8CB1-311C96EBDDB8}"/>
              </a:ext>
            </a:extLst>
          </p:cNvPr>
          <p:cNvGraphicFramePr>
            <a:graphicFrameLocks noChangeAspect="1"/>
          </p:cNvGraphicFramePr>
          <p:nvPr>
            <p:extLst>
              <p:ext uri="{D42A27DB-BD31-4B8C-83A1-F6EECF244321}">
                <p14:modId xmlns:p14="http://schemas.microsoft.com/office/powerpoint/2010/main" val="3161763135"/>
              </p:ext>
            </p:extLst>
          </p:nvPr>
        </p:nvGraphicFramePr>
        <p:xfrm>
          <a:off x="388601" y="919498"/>
          <a:ext cx="5471197" cy="2870998"/>
        </p:xfrm>
        <a:graphic>
          <a:graphicData uri="http://schemas.openxmlformats.org/presentationml/2006/ole">
            <mc:AlternateContent xmlns:mc="http://schemas.openxmlformats.org/markup-compatibility/2006">
              <mc:Choice xmlns:v="urn:schemas-microsoft-com:vml" Requires="v">
                <p:oleObj name="Equation" r:id="rId2" imgW="6606571" imgH="3466906" progId="Equation.DSMT4">
                  <p:embed/>
                </p:oleObj>
              </mc:Choice>
              <mc:Fallback>
                <p:oleObj name="Equation" r:id="rId2" imgW="6606571" imgH="3466906" progId="Equation.DSMT4">
                  <p:embed/>
                  <p:pic>
                    <p:nvPicPr>
                      <p:cNvPr id="0" name=""/>
                      <p:cNvPicPr/>
                      <p:nvPr/>
                    </p:nvPicPr>
                    <p:blipFill>
                      <a:blip r:embed="rId3"/>
                      <a:stretch>
                        <a:fillRect/>
                      </a:stretch>
                    </p:blipFill>
                    <p:spPr>
                      <a:xfrm>
                        <a:off x="388601" y="919498"/>
                        <a:ext cx="5471197" cy="287099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8DD328B-464B-41B6-AE04-7EC6B0B6C3E0}"/>
              </a:ext>
            </a:extLst>
          </p:cNvPr>
          <p:cNvGraphicFramePr>
            <a:graphicFrameLocks noChangeAspect="1"/>
          </p:cNvGraphicFramePr>
          <p:nvPr>
            <p:extLst>
              <p:ext uri="{D42A27DB-BD31-4B8C-83A1-F6EECF244321}">
                <p14:modId xmlns:p14="http://schemas.microsoft.com/office/powerpoint/2010/main" val="74843883"/>
              </p:ext>
            </p:extLst>
          </p:nvPr>
        </p:nvGraphicFramePr>
        <p:xfrm>
          <a:off x="388601" y="3281145"/>
          <a:ext cx="5859799" cy="3227287"/>
        </p:xfrm>
        <a:graphic>
          <a:graphicData uri="http://schemas.openxmlformats.org/presentationml/2006/ole">
            <mc:AlternateContent xmlns:mc="http://schemas.openxmlformats.org/markup-compatibility/2006">
              <mc:Choice xmlns:v="urn:schemas-microsoft-com:vml" Requires="v">
                <p:oleObj name="Equation" r:id="rId4" imgW="6240811" imgH="3436481" progId="Equation.DSMT4">
                  <p:embed/>
                </p:oleObj>
              </mc:Choice>
              <mc:Fallback>
                <p:oleObj name="Equation" r:id="rId4" imgW="6240811" imgH="3436481" progId="Equation.DSMT4">
                  <p:embed/>
                  <p:pic>
                    <p:nvPicPr>
                      <p:cNvPr id="0" name=""/>
                      <p:cNvPicPr/>
                      <p:nvPr/>
                    </p:nvPicPr>
                    <p:blipFill>
                      <a:blip r:embed="rId5"/>
                      <a:stretch>
                        <a:fillRect/>
                      </a:stretch>
                    </p:blipFill>
                    <p:spPr>
                      <a:xfrm>
                        <a:off x="388601" y="3281145"/>
                        <a:ext cx="5859799" cy="3227287"/>
                      </a:xfrm>
                      <a:prstGeom prst="rect">
                        <a:avLst/>
                      </a:prstGeom>
                    </p:spPr>
                  </p:pic>
                </p:oleObj>
              </mc:Fallback>
            </mc:AlternateContent>
          </a:graphicData>
        </a:graphic>
      </p:graphicFrame>
    </p:spTree>
    <p:extLst>
      <p:ext uri="{BB962C8B-B14F-4D97-AF65-F5344CB8AC3E}">
        <p14:creationId xmlns:p14="http://schemas.microsoft.com/office/powerpoint/2010/main" val="238100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20601</TotalTime>
  <Words>997</Words>
  <Application>Microsoft Office PowerPoint</Application>
  <PresentationFormat>On-screen Show (4:3)</PresentationFormat>
  <Paragraphs>194</Paragraphs>
  <Slides>27</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1168</cp:revision>
  <cp:lastPrinted>2019-03-20T02:44:31Z</cp:lastPrinted>
  <dcterms:created xsi:type="dcterms:W3CDTF">2012-01-10T18:32:24Z</dcterms:created>
  <dcterms:modified xsi:type="dcterms:W3CDTF">2023-03-15T14:56:27Z</dcterms:modified>
</cp:coreProperties>
</file>