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376" r:id="rId4"/>
    <p:sldId id="355" r:id="rId5"/>
    <p:sldId id="377" r:id="rId6"/>
    <p:sldId id="356" r:id="rId7"/>
    <p:sldId id="357" r:id="rId8"/>
    <p:sldId id="358" r:id="rId9"/>
    <p:sldId id="359" r:id="rId10"/>
    <p:sldId id="360" r:id="rId11"/>
    <p:sldId id="361" r:id="rId12"/>
    <p:sldId id="362" r:id="rId13"/>
    <p:sldId id="363" r:id="rId14"/>
    <p:sldId id="364" r:id="rId15"/>
    <p:sldId id="378" r:id="rId16"/>
    <p:sldId id="365" r:id="rId17"/>
    <p:sldId id="373" r:id="rId18"/>
    <p:sldId id="391" r:id="rId19"/>
    <p:sldId id="366" r:id="rId20"/>
    <p:sldId id="374" r:id="rId21"/>
    <p:sldId id="367" r:id="rId22"/>
    <p:sldId id="368" r:id="rId23"/>
    <p:sldId id="369" r:id="rId24"/>
    <p:sldId id="370" r:id="rId25"/>
    <p:sldId id="371" r:id="rId26"/>
    <p:sldId id="372" r:id="rId27"/>
    <p:sldId id="393"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7105" autoAdjust="0"/>
  </p:normalViewPr>
  <p:slideViewPr>
    <p:cSldViewPr>
      <p:cViewPr varScale="1">
        <p:scale>
          <a:sx n="64" d="100"/>
          <a:sy n="64" d="100"/>
        </p:scale>
        <p:origin x="1340" y="5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3/19/2023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3/19/2023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425179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236564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24938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755229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80842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33974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03/20/2023</a:t>
            </a:r>
            <a:endParaRPr lang="en-US" dirty="0"/>
          </a:p>
        </p:txBody>
      </p:sp>
      <p:sp>
        <p:nvSpPr>
          <p:cNvPr id="5" name="Footer Placeholder 4"/>
          <p:cNvSpPr>
            <a:spLocks noGrp="1"/>
          </p:cNvSpPr>
          <p:nvPr>
            <p:ph type="ftr" sz="quarter" idx="11"/>
          </p:nvPr>
        </p:nvSpPr>
        <p:spPr/>
        <p:txBody>
          <a:bodyPr/>
          <a:lstStyle/>
          <a:p>
            <a:r>
              <a:rPr lang="en-US"/>
              <a:t>PHY 712  Spring 2023 --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03/20/2023</a:t>
            </a:r>
            <a:endParaRPr lang="en-US" dirty="0"/>
          </a:p>
        </p:txBody>
      </p:sp>
      <p:sp>
        <p:nvSpPr>
          <p:cNvPr id="5" name="Footer Placeholder 4"/>
          <p:cNvSpPr>
            <a:spLocks noGrp="1"/>
          </p:cNvSpPr>
          <p:nvPr>
            <p:ph type="ftr" sz="quarter" idx="11"/>
          </p:nvPr>
        </p:nvSpPr>
        <p:spPr/>
        <p:txBody>
          <a:bodyPr/>
          <a:lstStyle/>
          <a:p>
            <a:r>
              <a:rPr lang="en-US"/>
              <a:t>PHY 712  Spring 2023 --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03/20/2023</a:t>
            </a:r>
            <a:endParaRPr lang="en-US" dirty="0"/>
          </a:p>
        </p:txBody>
      </p:sp>
      <p:sp>
        <p:nvSpPr>
          <p:cNvPr id="5" name="Footer Placeholder 4"/>
          <p:cNvSpPr>
            <a:spLocks noGrp="1"/>
          </p:cNvSpPr>
          <p:nvPr>
            <p:ph type="ftr" sz="quarter" idx="11"/>
          </p:nvPr>
        </p:nvSpPr>
        <p:spPr/>
        <p:txBody>
          <a:bodyPr/>
          <a:lstStyle/>
          <a:p>
            <a:r>
              <a:rPr lang="en-US"/>
              <a:t>PHY 712  Spring 2023 --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03/20/2023</a:t>
            </a:r>
            <a:endParaRPr lang="en-US" dirty="0"/>
          </a:p>
        </p:txBody>
      </p:sp>
      <p:sp>
        <p:nvSpPr>
          <p:cNvPr id="5" name="Footer Placeholder 4"/>
          <p:cNvSpPr>
            <a:spLocks noGrp="1"/>
          </p:cNvSpPr>
          <p:nvPr>
            <p:ph type="ftr" sz="quarter" idx="11"/>
          </p:nvPr>
        </p:nvSpPr>
        <p:spPr/>
        <p:txBody>
          <a:bodyPr/>
          <a:lstStyle/>
          <a:p>
            <a:r>
              <a:rPr lang="en-US"/>
              <a:t>PHY 712  Spring 2023 --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03/20/2023</a:t>
            </a:r>
            <a:endParaRPr lang="en-US" dirty="0"/>
          </a:p>
        </p:txBody>
      </p:sp>
      <p:sp>
        <p:nvSpPr>
          <p:cNvPr id="5" name="Footer Placeholder 4"/>
          <p:cNvSpPr>
            <a:spLocks noGrp="1"/>
          </p:cNvSpPr>
          <p:nvPr>
            <p:ph type="ftr" sz="quarter" idx="11"/>
          </p:nvPr>
        </p:nvSpPr>
        <p:spPr/>
        <p:txBody>
          <a:bodyPr/>
          <a:lstStyle/>
          <a:p>
            <a:r>
              <a:rPr lang="en-US"/>
              <a:t>PHY 712  Spring 2023 --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03/20/2023</a:t>
            </a:r>
            <a:endParaRPr lang="en-US" dirty="0"/>
          </a:p>
        </p:txBody>
      </p:sp>
      <p:sp>
        <p:nvSpPr>
          <p:cNvPr id="6" name="Footer Placeholder 5"/>
          <p:cNvSpPr>
            <a:spLocks noGrp="1"/>
          </p:cNvSpPr>
          <p:nvPr>
            <p:ph type="ftr" sz="quarter" idx="11"/>
          </p:nvPr>
        </p:nvSpPr>
        <p:spPr/>
        <p:txBody>
          <a:bodyPr/>
          <a:lstStyle/>
          <a:p>
            <a:r>
              <a:rPr lang="en-US"/>
              <a:t>PHY 712  Spring 2023 --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03/20/2023</a:t>
            </a:r>
            <a:endParaRPr lang="en-US" dirty="0"/>
          </a:p>
        </p:txBody>
      </p:sp>
      <p:sp>
        <p:nvSpPr>
          <p:cNvPr id="8" name="Footer Placeholder 7"/>
          <p:cNvSpPr>
            <a:spLocks noGrp="1"/>
          </p:cNvSpPr>
          <p:nvPr>
            <p:ph type="ftr" sz="quarter" idx="11"/>
          </p:nvPr>
        </p:nvSpPr>
        <p:spPr/>
        <p:txBody>
          <a:bodyPr/>
          <a:lstStyle/>
          <a:p>
            <a:r>
              <a:rPr lang="en-US"/>
              <a:t>PHY 712  Spring 2023 --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03/20/2023</a:t>
            </a:r>
            <a:endParaRPr lang="en-US" dirty="0"/>
          </a:p>
        </p:txBody>
      </p:sp>
      <p:sp>
        <p:nvSpPr>
          <p:cNvPr id="4" name="Footer Placeholder 3"/>
          <p:cNvSpPr>
            <a:spLocks noGrp="1"/>
          </p:cNvSpPr>
          <p:nvPr>
            <p:ph type="ftr" sz="quarter" idx="11"/>
          </p:nvPr>
        </p:nvSpPr>
        <p:spPr/>
        <p:txBody>
          <a:bodyPr/>
          <a:lstStyle/>
          <a:p>
            <a:r>
              <a:rPr lang="en-US"/>
              <a:t>PHY 712  Spring 2023 --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03/20/2023</a:t>
            </a:r>
            <a:endParaRPr lang="en-US" dirty="0"/>
          </a:p>
        </p:txBody>
      </p:sp>
      <p:sp>
        <p:nvSpPr>
          <p:cNvPr id="6" name="Footer Placeholder 5"/>
          <p:cNvSpPr>
            <a:spLocks noGrp="1"/>
          </p:cNvSpPr>
          <p:nvPr>
            <p:ph type="ftr" sz="quarter" idx="11"/>
          </p:nvPr>
        </p:nvSpPr>
        <p:spPr/>
        <p:txBody>
          <a:bodyPr/>
          <a:lstStyle/>
          <a:p>
            <a:r>
              <a:rPr lang="en-US"/>
              <a:t>PHY 712  Spring 2023 --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03/20/2023</a:t>
            </a:r>
            <a:endParaRPr lang="en-US" dirty="0"/>
          </a:p>
        </p:txBody>
      </p:sp>
      <p:sp>
        <p:nvSpPr>
          <p:cNvPr id="6" name="Footer Placeholder 5"/>
          <p:cNvSpPr>
            <a:spLocks noGrp="1"/>
          </p:cNvSpPr>
          <p:nvPr>
            <p:ph type="ftr" sz="quarter" idx="11"/>
          </p:nvPr>
        </p:nvSpPr>
        <p:spPr/>
        <p:txBody>
          <a:bodyPr/>
          <a:lstStyle/>
          <a:p>
            <a:r>
              <a:rPr lang="en-US"/>
              <a:t>PHY 712  Spring 2023 --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03/20/2023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9.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1.bin"/></Relationships>
</file>

<file path=ppt/slides/_rels/slide22.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3.bin"/><Relationship Id="rId4" Type="http://schemas.openxmlformats.org/officeDocument/2006/relationships/image" Target="../media/image34.wmf"/></Relationships>
</file>

<file path=ppt/slides/_rels/slide23.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2.bin"/><Relationship Id="rId4" Type="http://schemas.openxmlformats.org/officeDocument/2006/relationships/image" Target="../media/image4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4.bin"/><Relationship Id="rId4" Type="http://schemas.openxmlformats.org/officeDocument/2006/relationships/image" Target="../media/image45.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685800"/>
            <a:ext cx="8915400" cy="446276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a:t>
            </a:r>
            <a:r>
              <a:rPr lang="en-US" sz="3200" b="1"/>
              <a:t>MWF  in Olin 103</a:t>
            </a:r>
            <a:endParaRPr lang="en-US" sz="3200" b="1" dirty="0"/>
          </a:p>
          <a:p>
            <a:pPr algn="ctr"/>
            <a:endParaRPr lang="en-US" sz="3200" b="1" dirty="0"/>
          </a:p>
          <a:p>
            <a:pPr algn="ctr"/>
            <a:r>
              <a:rPr lang="en-US" sz="3200" b="1" dirty="0"/>
              <a:t>Discussion for Lecture 27:</a:t>
            </a:r>
            <a:r>
              <a:rPr lang="en-US" sz="2400" b="1" dirty="0">
                <a:solidFill>
                  <a:schemeClr val="folHlink"/>
                </a:solidFill>
              </a:rPr>
              <a:t>   </a:t>
            </a:r>
          </a:p>
          <a:p>
            <a:pPr algn="ctr"/>
            <a:endParaRPr lang="en-US" sz="2400" b="1" dirty="0">
              <a:solidFill>
                <a:schemeClr val="folHlink"/>
              </a:solidFill>
            </a:endParaRPr>
          </a:p>
          <a:p>
            <a:r>
              <a:rPr lang="en-US" sz="2400" b="1" dirty="0">
                <a:solidFill>
                  <a:schemeClr val="folHlink"/>
                </a:solidFill>
              </a:rPr>
              <a:t>    Start reading Chap. 11</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name="数式" r:id="rId3" imgW="5130720" imgH="2095200" progId="Equation.3">
                  <p:embed/>
                </p:oleObj>
              </mc:Choice>
              <mc:Fallback>
                <p:oleObj name="数式" r:id="rId3" imgW="5130720" imgH="2095200" progId="Equation.3">
                  <p:embed/>
                  <p:pic>
                    <p:nvPicPr>
                      <p:cNvPr id="0" name="Object 5"/>
                      <p:cNvPicPr>
                        <a:picLocks noChangeAspect="1" noChangeArrowheads="1"/>
                      </p:cNvPicPr>
                      <p:nvPr/>
                    </p:nvPicPr>
                    <p:blipFill>
                      <a:blip r:embed="rId4"/>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name="数式" r:id="rId5" imgW="3352680" imgH="457200" progId="Equation.3">
                  <p:embed/>
                </p:oleObj>
              </mc:Choice>
              <mc:Fallback>
                <p:oleObj name="数式" r:id="rId5" imgW="3352680" imgH="457200" progId="Equation.3">
                  <p:embed/>
                  <p:pic>
                    <p:nvPicPr>
                      <p:cNvPr id="0" name="Object 5"/>
                      <p:cNvPicPr>
                        <a:picLocks noChangeAspect="1" noChangeArrowheads="1"/>
                      </p:cNvPicPr>
                      <p:nvPr/>
                    </p:nvPicPr>
                    <p:blipFill>
                      <a:blip r:embed="rId6"/>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name="数式" r:id="rId3" imgW="3352680" imgH="457200" progId="Equation.3">
                  <p:embed/>
                </p:oleObj>
              </mc:Choice>
              <mc:Fallback>
                <p:oleObj name="数式" r:id="rId3" imgW="3352680" imgH="457200" progId="Equation.3">
                  <p:embed/>
                  <p:pic>
                    <p:nvPicPr>
                      <p:cNvPr id="0" name=""/>
                      <p:cNvPicPr>
                        <a:picLocks noChangeAspect="1" noChangeArrowheads="1"/>
                      </p:cNvPicPr>
                      <p:nvPr/>
                    </p:nvPicPr>
                    <p:blipFill>
                      <a:blip r:embed="rId4"/>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name="数式" r:id="rId5" imgW="3314520" imgH="965160" progId="Equation.3">
                  <p:embed/>
                </p:oleObj>
              </mc:Choice>
              <mc:Fallback>
                <p:oleObj name="数式" r:id="rId5" imgW="3314520" imgH="965160" progId="Equation.3">
                  <p:embed/>
                  <p:pic>
                    <p:nvPicPr>
                      <p:cNvPr id="0" name="Object 6"/>
                      <p:cNvPicPr>
                        <a:picLocks noChangeAspect="1" noChangeArrowheads="1"/>
                      </p:cNvPicPr>
                      <p:nvPr/>
                    </p:nvPicPr>
                    <p:blipFill>
                      <a:blip r:embed="rId6"/>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name="数式" r:id="rId7" imgW="2273040" imgH="1346040" progId="Equation.3">
                  <p:embed/>
                </p:oleObj>
              </mc:Choice>
              <mc:Fallback>
                <p:oleObj name="数式" r:id="rId7" imgW="2273040" imgH="1346040" progId="Equation.3">
                  <p:embed/>
                  <p:pic>
                    <p:nvPicPr>
                      <p:cNvPr id="0" name="Object 32"/>
                      <p:cNvPicPr>
                        <a:picLocks noChangeAspect="1" noChangeArrowheads="1"/>
                      </p:cNvPicPr>
                      <p:nvPr/>
                    </p:nvPicPr>
                    <p:blipFill>
                      <a:blip r:embed="rId8"/>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172863037"/>
              </p:ext>
            </p:extLst>
          </p:nvPr>
        </p:nvGraphicFramePr>
        <p:xfrm>
          <a:off x="1066800" y="1220638"/>
          <a:ext cx="7265987" cy="1611313"/>
        </p:xfrm>
        <a:graphic>
          <a:graphicData uri="http://schemas.openxmlformats.org/presentationml/2006/ole">
            <mc:AlternateContent xmlns:mc="http://schemas.openxmlformats.org/markup-compatibility/2006">
              <mc:Choice xmlns:v="urn:schemas-microsoft-com:vml" Requires="v">
                <p:oleObj name="Equation" r:id="rId3" imgW="2984400" imgH="660240" progId="Equation.DSMT4">
                  <p:embed/>
                </p:oleObj>
              </mc:Choice>
              <mc:Fallback>
                <p:oleObj name="Equation" r:id="rId3" imgW="2984400" imgH="660240" progId="Equation.DSMT4">
                  <p:embed/>
                  <p:pic>
                    <p:nvPicPr>
                      <p:cNvPr id="0" name="Object 33"/>
                      <p:cNvPicPr>
                        <a:picLocks noChangeAspect="1" noChangeArrowheads="1"/>
                      </p:cNvPicPr>
                      <p:nvPr/>
                    </p:nvPicPr>
                    <p:blipFill>
                      <a:blip r:embed="rId4"/>
                      <a:srcRect/>
                      <a:stretch>
                        <a:fillRect/>
                      </a:stretch>
                    </p:blipFill>
                    <p:spPr bwMode="auto">
                      <a:xfrm>
                        <a:off x="1066800" y="1220638"/>
                        <a:ext cx="7265987" cy="1611313"/>
                      </a:xfrm>
                      <a:prstGeom prst="rect">
                        <a:avLst/>
                      </a:prstGeom>
                      <a:noFill/>
                      <a:ln>
                        <a:noFill/>
                      </a:ln>
                    </p:spPr>
                  </p:pic>
                </p:oleObj>
              </mc:Fallback>
            </mc:AlternateContent>
          </a:graphicData>
        </a:graphic>
      </p:graphicFrame>
      <p:sp>
        <p:nvSpPr>
          <p:cNvPr id="7" name="TextBox 6"/>
          <p:cNvSpPr txBox="1"/>
          <p:nvPr/>
        </p:nvSpPr>
        <p:spPr>
          <a:xfrm>
            <a:off x="580231" y="4548335"/>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3067975429"/>
              </p:ext>
            </p:extLst>
          </p:nvPr>
        </p:nvGraphicFramePr>
        <p:xfrm>
          <a:off x="2209800" y="4904021"/>
          <a:ext cx="3946525" cy="1330325"/>
        </p:xfrm>
        <a:graphic>
          <a:graphicData uri="http://schemas.openxmlformats.org/presentationml/2006/ole">
            <mc:AlternateContent xmlns:mc="http://schemas.openxmlformats.org/markup-compatibility/2006">
              <mc:Choice xmlns:v="urn:schemas-microsoft-com:vml" Requires="v">
                <p:oleObj name="数式" r:id="rId5" imgW="1434960" imgH="482400" progId="Equation.3">
                  <p:embed/>
                </p:oleObj>
              </mc:Choice>
              <mc:Fallback>
                <p:oleObj name="数式" r:id="rId5" imgW="1434960" imgH="482400" progId="Equation.3">
                  <p:embed/>
                  <p:pic>
                    <p:nvPicPr>
                      <p:cNvPr id="0" name=""/>
                      <p:cNvPicPr>
                        <a:picLocks noChangeAspect="1" noChangeArrowheads="1"/>
                      </p:cNvPicPr>
                      <p:nvPr/>
                    </p:nvPicPr>
                    <p:blipFill>
                      <a:blip r:embed="rId6"/>
                      <a:srcRect/>
                      <a:stretch>
                        <a:fillRect/>
                      </a:stretch>
                    </p:blipFill>
                    <p:spPr bwMode="auto">
                      <a:xfrm>
                        <a:off x="2209800" y="4904021"/>
                        <a:ext cx="3946525" cy="1330325"/>
                      </a:xfrm>
                      <a:prstGeom prst="rect">
                        <a:avLst/>
                      </a:prstGeom>
                      <a:noFill/>
                      <a:ln>
                        <a:noFill/>
                      </a:ln>
                    </p:spPr>
                  </p:pic>
                </p:oleObj>
              </mc:Fallback>
            </mc:AlternateContent>
          </a:graphicData>
        </a:graphic>
      </p:graphicFrame>
      <p:sp>
        <p:nvSpPr>
          <p:cNvPr id="9" name="TextBox 8"/>
          <p:cNvSpPr txBox="1"/>
          <p:nvPr/>
        </p:nvSpPr>
        <p:spPr>
          <a:xfrm>
            <a:off x="1232693" y="3043460"/>
            <a:ext cx="7454107" cy="461665"/>
          </a:xfrm>
          <a:prstGeom prst="rect">
            <a:avLst/>
          </a:prstGeom>
          <a:noFill/>
        </p:spPr>
        <p:txBody>
          <a:bodyPr wrap="square" rtlCol="0">
            <a:spAutoFit/>
          </a:bodyPr>
          <a:lstStyle/>
          <a:p>
            <a:r>
              <a:rPr lang="en-US" sz="2400" dirty="0">
                <a:latin typeface="+mj-lt"/>
              </a:rPr>
              <a:t>(details concerning velocities in the  following slides.)</a:t>
            </a:r>
          </a:p>
        </p:txBody>
      </p:sp>
    </p:spTree>
    <p:extLst>
      <p:ext uri="{BB962C8B-B14F-4D97-AF65-F5344CB8AC3E}">
        <p14:creationId xmlns:p14="http://schemas.microsoft.com/office/powerpoint/2010/main" val="63553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name="数式" r:id="rId3" imgW="2590800" imgH="1079500" progId="Equation.3">
                  <p:embed/>
                </p:oleObj>
              </mc:Choice>
              <mc:Fallback>
                <p:oleObj name="数式" r:id="rId3" imgW="2590800" imgH="1079500"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name="数式" r:id="rId5" imgW="2590560" imgH="1091880" progId="Equation.3">
                  <p:embed/>
                </p:oleObj>
              </mc:Choice>
              <mc:Fallback>
                <p:oleObj name="数式" r:id="rId5" imgW="2590560" imgH="1091880" progId="Equation.3">
                  <p:embed/>
                  <p:pic>
                    <p:nvPicPr>
                      <p:cNvPr id="0" name=""/>
                      <p:cNvPicPr>
                        <a:picLocks noChangeAspect="1" noChangeArrowheads="1"/>
                      </p:cNvPicPr>
                      <p:nvPr/>
                    </p:nvPicPr>
                    <p:blipFill>
                      <a:blip r:embed="rId6"/>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name="数式" r:id="rId3" imgW="2590560" imgH="1091880" progId="Equation.3">
                  <p:embed/>
                </p:oleObj>
              </mc:Choice>
              <mc:Fallback>
                <p:oleObj name="数式" r:id="rId3" imgW="2590560" imgH="1091880" progId="Equation.3">
                  <p:embed/>
                  <p:pic>
                    <p:nvPicPr>
                      <p:cNvPr id="0" name=""/>
                      <p:cNvPicPr>
                        <a:picLocks noChangeAspect="1" noChangeArrowheads="1"/>
                      </p:cNvPicPr>
                      <p:nvPr/>
                    </p:nvPicPr>
                    <p:blipFill>
                      <a:blip r:embed="rId4"/>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name="数式" r:id="rId5" imgW="2654280" imgH="812520" progId="Equation.3">
                  <p:embed/>
                </p:oleObj>
              </mc:Choice>
              <mc:Fallback>
                <p:oleObj name="数式" r:id="rId5" imgW="2654280" imgH="812520" progId="Equation.3">
                  <p:embed/>
                  <p:pic>
                    <p:nvPicPr>
                      <p:cNvPr id="0" name="Object 7"/>
                      <p:cNvPicPr>
                        <a:picLocks noChangeAspect="1" noChangeArrowheads="1"/>
                      </p:cNvPicPr>
                      <p:nvPr/>
                    </p:nvPicPr>
                    <p:blipFill>
                      <a:blip r:embed="rId6"/>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name="数式" r:id="rId7" imgW="2489040" imgH="888840" progId="Equation.3">
                  <p:embed/>
                </p:oleObj>
              </mc:Choice>
              <mc:Fallback>
                <p:oleObj name="数式" r:id="rId7" imgW="2489040" imgH="888840" progId="Equation.3">
                  <p:embed/>
                  <p:pic>
                    <p:nvPicPr>
                      <p:cNvPr id="0" name="Object 7"/>
                      <p:cNvPicPr>
                        <a:picLocks noChangeAspect="1" noChangeArrowheads="1"/>
                      </p:cNvPicPr>
                      <p:nvPr/>
                    </p:nvPicPr>
                    <p:blipFill>
                      <a:blip r:embed="rId8"/>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2819212062"/>
              </p:ext>
            </p:extLst>
          </p:nvPr>
        </p:nvGraphicFramePr>
        <p:xfrm>
          <a:off x="173038" y="1066800"/>
          <a:ext cx="6434137" cy="3951288"/>
        </p:xfrm>
        <a:graphic>
          <a:graphicData uri="http://schemas.openxmlformats.org/presentationml/2006/ole">
            <mc:AlternateContent xmlns:mc="http://schemas.openxmlformats.org/markup-compatibility/2006">
              <mc:Choice xmlns:v="urn:schemas-microsoft-com:vml" Requires="v">
                <p:oleObj name="Equation" r:id="rId3" imgW="2336760" imgH="1434960" progId="Equation.DSMT4">
                  <p:embed/>
                </p:oleObj>
              </mc:Choice>
              <mc:Fallback>
                <p:oleObj name="Equation" r:id="rId3" imgW="2336760" imgH="1434960" progId="Equation.DSMT4">
                  <p:embed/>
                  <p:pic>
                    <p:nvPicPr>
                      <p:cNvPr id="10" name="Object 9"/>
                      <p:cNvPicPr>
                        <a:picLocks noChangeAspect="1" noChangeArrowheads="1"/>
                      </p:cNvPicPr>
                      <p:nvPr/>
                    </p:nvPicPr>
                    <p:blipFill>
                      <a:blip r:embed="rId4"/>
                      <a:srcRect/>
                      <a:stretch>
                        <a:fillRect/>
                      </a:stretch>
                    </p:blipFill>
                    <p:spPr bwMode="auto">
                      <a:xfrm>
                        <a:off x="173038" y="1066800"/>
                        <a:ext cx="6434137" cy="39512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spTree>
    <p:extLst>
      <p:ext uri="{BB962C8B-B14F-4D97-AF65-F5344CB8AC3E}">
        <p14:creationId xmlns:p14="http://schemas.microsoft.com/office/powerpoint/2010/main" val="23220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name="Equation" r:id="rId3" imgW="3886200" imgH="3098520" progId="Equation.DSMT4">
                  <p:embed/>
                </p:oleObj>
              </mc:Choice>
              <mc:Fallback>
                <p:oleObj name="Equation" r:id="rId3" imgW="3886200" imgH="3098520" progId="Equation.DSMT4">
                  <p:embed/>
                  <p:pic>
                    <p:nvPicPr>
                      <p:cNvPr id="0" name=""/>
                      <p:cNvPicPr>
                        <a:picLocks noChangeAspect="1" noChangeArrowheads="1"/>
                      </p:cNvPicPr>
                      <p:nvPr/>
                    </p:nvPicPr>
                    <p:blipFill>
                      <a:blip r:embed="rId4"/>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F328A-28D5-4503-942F-491BFB877103}"/>
              </a:ext>
            </a:extLst>
          </p:cNvPr>
          <p:cNvSpPr>
            <a:spLocks noGrp="1"/>
          </p:cNvSpPr>
          <p:nvPr>
            <p:ph type="dt" sz="half" idx="10"/>
          </p:nvPr>
        </p:nvSpPr>
        <p:spPr/>
        <p:txBody>
          <a:bodyPr/>
          <a:lstStyle/>
          <a:p>
            <a:r>
              <a:rPr lang="en-US"/>
              <a:t>03/20/2023</a:t>
            </a:r>
            <a:endParaRPr lang="en-US" dirty="0"/>
          </a:p>
        </p:txBody>
      </p:sp>
      <p:sp>
        <p:nvSpPr>
          <p:cNvPr id="3" name="Footer Placeholder 2">
            <a:extLst>
              <a:ext uri="{FF2B5EF4-FFF2-40B4-BE49-F238E27FC236}">
                <a16:creationId xmlns:a16="http://schemas.microsoft.com/office/drawing/2014/main" id="{678F8085-F1F6-495B-AA52-4EB5620466D7}"/>
              </a:ext>
            </a:extLst>
          </p:cNvPr>
          <p:cNvSpPr>
            <a:spLocks noGrp="1"/>
          </p:cNvSpPr>
          <p:nvPr>
            <p:ph type="ftr" sz="quarter" idx="11"/>
          </p:nvPr>
        </p:nvSpPr>
        <p:spPr/>
        <p:txBody>
          <a:bodyPr/>
          <a:lstStyle/>
          <a:p>
            <a:r>
              <a:rPr lang="en-US"/>
              <a:t>PHY 712  Spring 2023 -- Lecture 27</a:t>
            </a:r>
            <a:endParaRPr lang="en-US" dirty="0"/>
          </a:p>
        </p:txBody>
      </p:sp>
      <p:sp>
        <p:nvSpPr>
          <p:cNvPr id="4" name="Slide Number Placeholder 3">
            <a:extLst>
              <a:ext uri="{FF2B5EF4-FFF2-40B4-BE49-F238E27FC236}">
                <a16:creationId xmlns:a16="http://schemas.microsoft.com/office/drawing/2014/main" id="{DA816822-2CF4-48B5-8BFA-BBCB7F69046B}"/>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A39004FD-41B8-4CFF-AD0B-EAA0D6363193}"/>
              </a:ext>
            </a:extLst>
          </p:cNvPr>
          <p:cNvSpPr txBox="1"/>
          <p:nvPr/>
        </p:nvSpPr>
        <p:spPr>
          <a:xfrm>
            <a:off x="152400" y="381000"/>
            <a:ext cx="8839200" cy="1569660"/>
          </a:xfrm>
          <a:prstGeom prst="rect">
            <a:avLst/>
          </a:prstGeom>
          <a:noFill/>
        </p:spPr>
        <p:txBody>
          <a:bodyPr wrap="square" rtlCol="0">
            <a:spAutoFit/>
          </a:bodyPr>
          <a:lstStyle/>
          <a:p>
            <a:r>
              <a:rPr lang="en-US" sz="2400" dirty="0">
                <a:latin typeface="+mj-lt"/>
              </a:rPr>
              <a:t>Comment –</a:t>
            </a:r>
          </a:p>
          <a:p>
            <a:r>
              <a:rPr lang="en-US" sz="2400" dirty="0">
                <a:latin typeface="+mj-lt"/>
              </a:rPr>
              <a:t>The acceleration equations are obtained by taking the infinitesimal derivative of the velocity relationships and simplifying the expressions.  (See Jackson Problem  11.5.)</a:t>
            </a:r>
          </a:p>
        </p:txBody>
      </p:sp>
    </p:spTree>
    <p:extLst>
      <p:ext uri="{BB962C8B-B14F-4D97-AF65-F5344CB8AC3E}">
        <p14:creationId xmlns:p14="http://schemas.microsoft.com/office/powerpoint/2010/main" val="3326498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09600" y="150167"/>
            <a:ext cx="7239000" cy="461665"/>
          </a:xfrm>
          <a:prstGeom prst="rect">
            <a:avLst/>
          </a:prstGeom>
          <a:noFill/>
        </p:spPr>
        <p:txBody>
          <a:bodyPr wrap="square" rtlCol="0">
            <a:spAutoFit/>
          </a:bodyPr>
          <a:lstStyle/>
          <a:p>
            <a:r>
              <a:rPr lang="en-US" sz="2400" dirty="0">
                <a:latin typeface="+mj-lt"/>
              </a:rPr>
              <a:t>Velocity transformations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515823443"/>
              </p:ext>
            </p:extLst>
          </p:nvPr>
        </p:nvGraphicFramePr>
        <p:xfrm>
          <a:off x="374650" y="336550"/>
          <a:ext cx="8604250" cy="3781425"/>
        </p:xfrm>
        <a:graphic>
          <a:graphicData uri="http://schemas.openxmlformats.org/presentationml/2006/ole">
            <mc:AlternateContent xmlns:mc="http://schemas.openxmlformats.org/markup-compatibility/2006">
              <mc:Choice xmlns:v="urn:schemas-microsoft-com:vml" Requires="v">
                <p:oleObj name="Equation" r:id="rId3" imgW="7022880" imgH="3085920" progId="Equation.DSMT4">
                  <p:embed/>
                </p:oleObj>
              </mc:Choice>
              <mc:Fallback>
                <p:oleObj name="Equation" r:id="rId3" imgW="7022880" imgH="3085920" progId="Equation.DSMT4">
                  <p:embed/>
                  <p:pic>
                    <p:nvPicPr>
                      <p:cNvPr id="0" name=""/>
                      <p:cNvPicPr>
                        <a:picLocks noChangeAspect="1" noChangeArrowheads="1"/>
                      </p:cNvPicPr>
                      <p:nvPr/>
                    </p:nvPicPr>
                    <p:blipFill>
                      <a:blip r:embed="rId4"/>
                      <a:srcRect/>
                      <a:stretch>
                        <a:fillRect/>
                      </a:stretch>
                    </p:blipFill>
                    <p:spPr bwMode="auto">
                      <a:xfrm>
                        <a:off x="374650" y="336550"/>
                        <a:ext cx="8604250" cy="378142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name="Equation" r:id="rId5" imgW="2006280" imgH="1358640" progId="Equation.DSMT4">
                  <p:embed/>
                </p:oleObj>
              </mc:Choice>
              <mc:Fallback>
                <p:oleObj name="Equation" r:id="rId5" imgW="2006280" imgH="1358640" progId="Equation.DSMT4">
                  <p:embed/>
                  <p:pic>
                    <p:nvPicPr>
                      <p:cNvPr id="0" name=""/>
                      <p:cNvPicPr>
                        <a:picLocks noChangeAspect="1" noChangeArrowheads="1"/>
                      </p:cNvPicPr>
                      <p:nvPr/>
                    </p:nvPicPr>
                    <p:blipFill>
                      <a:blip r:embed="rId6"/>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61784F-2C0C-9722-88FD-19EE5C8E0138}"/>
              </a:ext>
            </a:extLst>
          </p:cNvPr>
          <p:cNvPicPr>
            <a:picLocks noChangeAspect="1"/>
          </p:cNvPicPr>
          <p:nvPr/>
        </p:nvPicPr>
        <p:blipFill>
          <a:blip r:embed="rId3"/>
          <a:stretch>
            <a:fillRect/>
          </a:stretch>
        </p:blipFill>
        <p:spPr>
          <a:xfrm>
            <a:off x="67838" y="457200"/>
            <a:ext cx="9070066" cy="2240625"/>
          </a:xfrm>
          <a:prstGeom prst="rect">
            <a:avLst/>
          </a:prstGeom>
        </p:spPr>
      </p:pic>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45171" y="1557634"/>
            <a:ext cx="8915400" cy="381000"/>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1581BD7F-899B-50F1-C853-1ADD4439C5F5}"/>
              </a:ext>
            </a:extLst>
          </p:cNvPr>
          <p:cNvPicPr>
            <a:picLocks noChangeAspect="1"/>
          </p:cNvPicPr>
          <p:nvPr/>
        </p:nvPicPr>
        <p:blipFill>
          <a:blip r:embed="rId4"/>
          <a:stretch>
            <a:fillRect/>
          </a:stretch>
        </p:blipFill>
        <p:spPr>
          <a:xfrm>
            <a:off x="25166" y="2895600"/>
            <a:ext cx="9093667" cy="35052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625053582"/>
              </p:ext>
            </p:extLst>
          </p:nvPr>
        </p:nvGraphicFramePr>
        <p:xfrm>
          <a:off x="517525" y="1117600"/>
          <a:ext cx="8199438" cy="4622800"/>
        </p:xfrm>
        <a:graphic>
          <a:graphicData uri="http://schemas.openxmlformats.org/presentationml/2006/ole">
            <mc:AlternateContent xmlns:mc="http://schemas.openxmlformats.org/markup-compatibility/2006">
              <mc:Choice xmlns:v="urn:schemas-microsoft-com:vml" Requires="v">
                <p:oleObj name="Equation" r:id="rId3" imgW="6692760" imgH="3771720" progId="Equation.DSMT4">
                  <p:embed/>
                </p:oleObj>
              </mc:Choice>
              <mc:Fallback>
                <p:oleObj name="Equation" r:id="rId3" imgW="6692760" imgH="3771720" progId="Equation.DSMT4">
                  <p:embed/>
                  <p:pic>
                    <p:nvPicPr>
                      <p:cNvPr id="0" name=""/>
                      <p:cNvPicPr>
                        <a:picLocks noChangeAspect="1" noChangeArrowheads="1"/>
                      </p:cNvPicPr>
                      <p:nvPr/>
                    </p:nvPicPr>
                    <p:blipFill>
                      <a:blip r:embed="rId4"/>
                      <a:srcRect/>
                      <a:stretch>
                        <a:fillRect/>
                      </a:stretch>
                    </p:blipFill>
                    <p:spPr bwMode="auto">
                      <a:xfrm>
                        <a:off x="517525" y="1117600"/>
                        <a:ext cx="8199438" cy="4622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name="数式" r:id="rId3" imgW="507960" imgH="939600" progId="Equation.3">
                  <p:embed/>
                </p:oleObj>
              </mc:Choice>
              <mc:Fallback>
                <p:oleObj name="数式" r:id="rId3" imgW="507960" imgH="939600" progId="Equation.3">
                  <p:embed/>
                  <p:pic>
                    <p:nvPicPr>
                      <p:cNvPr id="0" name=""/>
                      <p:cNvPicPr>
                        <a:picLocks noChangeAspect="1" noChangeArrowheads="1"/>
                      </p:cNvPicPr>
                      <p:nvPr/>
                    </p:nvPicPr>
                    <p:blipFill>
                      <a:blip r:embed="rId4"/>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94187321"/>
              </p:ext>
            </p:extLst>
          </p:nvPr>
        </p:nvGraphicFramePr>
        <p:xfrm>
          <a:off x="2666207" y="2485556"/>
          <a:ext cx="3789362" cy="1868487"/>
        </p:xfrm>
        <a:graphic>
          <a:graphicData uri="http://schemas.openxmlformats.org/presentationml/2006/ole">
            <mc:AlternateContent xmlns:mc="http://schemas.openxmlformats.org/markup-compatibility/2006">
              <mc:Choice xmlns:v="urn:schemas-microsoft-com:vml" Requires="v">
                <p:oleObj name="数式" r:id="rId5" imgW="1904760" imgH="939600" progId="Equation.3">
                  <p:embed/>
                </p:oleObj>
              </mc:Choice>
              <mc:Fallback>
                <p:oleObj name="数式" r:id="rId5" imgW="1904760" imgH="939600" progId="Equation.3">
                  <p:embed/>
                  <p:pic>
                    <p:nvPicPr>
                      <p:cNvPr id="0" name=""/>
                      <p:cNvPicPr>
                        <a:picLocks noChangeAspect="1" noChangeArrowheads="1"/>
                      </p:cNvPicPr>
                      <p:nvPr/>
                    </p:nvPicPr>
                    <p:blipFill>
                      <a:blip r:embed="rId6"/>
                      <a:srcRect/>
                      <a:stretch>
                        <a:fillRect/>
                      </a:stretch>
                    </p:blipFill>
                    <p:spPr bwMode="auto">
                      <a:xfrm>
                        <a:off x="2666207" y="2485556"/>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04800" y="1672961"/>
            <a:ext cx="7391400" cy="830997"/>
          </a:xfrm>
          <a:prstGeom prst="rect">
            <a:avLst/>
          </a:prstGeom>
          <a:noFill/>
        </p:spPr>
        <p:txBody>
          <a:bodyPr wrap="square" rtlCol="0">
            <a:spAutoFit/>
          </a:bodyPr>
          <a:lstStyle/>
          <a:p>
            <a:r>
              <a:rPr lang="en-US" sz="2400" dirty="0">
                <a:latin typeface="+mj-lt"/>
              </a:rPr>
              <a:t>Introduce the factor </a:t>
            </a:r>
            <a:r>
              <a:rPr lang="en-US" sz="2400" i="1" dirty="0">
                <a:latin typeface="+mj-lt"/>
              </a:rPr>
              <a:t>mc</a:t>
            </a:r>
            <a:r>
              <a:rPr lang="en-US" sz="2400" dirty="0">
                <a:latin typeface="+mj-lt"/>
              </a:rPr>
              <a:t> where </a:t>
            </a:r>
            <a:r>
              <a:rPr lang="en-US" sz="2400" i="1" dirty="0">
                <a:latin typeface="+mj-lt"/>
              </a:rPr>
              <a:t>m</a:t>
            </a:r>
            <a:r>
              <a:rPr lang="en-US" sz="2400" dirty="0">
                <a:latin typeface="+mj-lt"/>
              </a:rPr>
              <a:t> is the “rest” mass</a:t>
            </a:r>
            <a:r>
              <a:rPr lang="en-US" sz="2400" i="1" dirty="0">
                <a:latin typeface="+mj-lt"/>
              </a:rPr>
              <a:t> </a:t>
            </a:r>
            <a:r>
              <a:rPr lang="en-US" sz="2400" dirty="0">
                <a:latin typeface="+mj-lt"/>
              </a:rPr>
              <a:t>of the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17500" y="4298300"/>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name="数式" r:id="rId7" imgW="5041800" imgH="939600" progId="Equation.3">
                  <p:embed/>
                </p:oleObj>
              </mc:Choice>
              <mc:Fallback>
                <p:oleObj name="数式" r:id="rId7" imgW="5041800" imgH="939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a:extLst>
              <a:ext uri="{FF2B5EF4-FFF2-40B4-BE49-F238E27FC236}">
                <a16:creationId xmlns:a16="http://schemas.microsoft.com/office/drawing/2014/main" id="{401C2F71-452A-61E6-14F3-BACB52FFE1B7}"/>
              </a:ext>
            </a:extLst>
          </p:cNvPr>
          <p:cNvGraphicFramePr>
            <a:graphicFrameLocks noChangeAspect="1"/>
          </p:cNvGraphicFramePr>
          <p:nvPr>
            <p:extLst>
              <p:ext uri="{D42A27DB-BD31-4B8C-83A1-F6EECF244321}">
                <p14:modId xmlns:p14="http://schemas.microsoft.com/office/powerpoint/2010/main" val="3214386287"/>
              </p:ext>
            </p:extLst>
          </p:nvPr>
        </p:nvGraphicFramePr>
        <p:xfrm>
          <a:off x="6237288" y="206375"/>
          <a:ext cx="2095500" cy="685800"/>
        </p:xfrm>
        <a:graphic>
          <a:graphicData uri="http://schemas.openxmlformats.org/presentationml/2006/ole">
            <mc:AlternateContent xmlns:mc="http://schemas.openxmlformats.org/markup-compatibility/2006">
              <mc:Choice xmlns:v="urn:schemas-microsoft-com:vml" Requires="v">
                <p:oleObj name="Equation" r:id="rId9" imgW="2095200" imgH="685800" progId="Equation.DSMT4">
                  <p:embed/>
                </p:oleObj>
              </mc:Choice>
              <mc:Fallback>
                <p:oleObj name="Equation" r:id="rId9" imgW="2095200" imgH="685800" progId="Equation.DSMT4">
                  <p:embed/>
                  <p:pic>
                    <p:nvPicPr>
                      <p:cNvPr id="0" name=""/>
                      <p:cNvPicPr/>
                      <p:nvPr/>
                    </p:nvPicPr>
                    <p:blipFill>
                      <a:blip r:embed="rId10"/>
                      <a:stretch>
                        <a:fillRect/>
                      </a:stretch>
                    </p:blipFill>
                    <p:spPr>
                      <a:xfrm>
                        <a:off x="6237288" y="206375"/>
                        <a:ext cx="2095500" cy="685800"/>
                      </a:xfrm>
                      <a:prstGeom prst="rect">
                        <a:avLst/>
                      </a:prstGeom>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name="数式" r:id="rId3" imgW="4889160" imgH="558720" progId="Equation.3">
                  <p:embed/>
                </p:oleObj>
              </mc:Choice>
              <mc:Fallback>
                <p:oleObj name="数式" r:id="rId3" imgW="4889160" imgH="558720" progId="Equation.3">
                  <p:embed/>
                  <p:pic>
                    <p:nvPicPr>
                      <p:cNvPr id="0" name=""/>
                      <p:cNvPicPr>
                        <a:picLocks noChangeAspect="1" noChangeArrowheads="1"/>
                      </p:cNvPicPr>
                      <p:nvPr/>
                    </p:nvPicPr>
                    <p:blipFill>
                      <a:blip r:embed="rId4"/>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name="数式" r:id="rId5" imgW="1155600" imgH="939600" progId="Equation.3">
                  <p:embed/>
                </p:oleObj>
              </mc:Choice>
              <mc:Fallback>
                <p:oleObj name="数式" r:id="rId5" imgW="1155600" imgH="939600" progId="Equation.3">
                  <p:embed/>
                  <p:pic>
                    <p:nvPicPr>
                      <p:cNvPr id="0" name=""/>
                      <p:cNvPicPr>
                        <a:picLocks noChangeAspect="1" noChangeArrowheads="1"/>
                      </p:cNvPicPr>
                      <p:nvPr/>
                    </p:nvPicPr>
                    <p:blipFill>
                      <a:blip r:embed="rId6"/>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name="Equation" r:id="rId7" imgW="6045120" imgH="2298600" progId="Equation.DSMT4">
                  <p:embed/>
                </p:oleObj>
              </mc:Choice>
              <mc:Fallback>
                <p:oleObj name="Equation" r:id="rId7" imgW="6045120" imgH="2298600" progId="Equation.DSMT4">
                  <p:embed/>
                  <p:pic>
                    <p:nvPicPr>
                      <p:cNvPr id="0" name=""/>
                      <p:cNvPicPr>
                        <a:picLocks noChangeAspect="1" noChangeArrowheads="1"/>
                      </p:cNvPicPr>
                      <p:nvPr/>
                    </p:nvPicPr>
                    <p:blipFill>
                      <a:blip r:embed="rId8"/>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31142159"/>
              </p:ext>
            </p:extLst>
          </p:nvPr>
        </p:nvGraphicFramePr>
        <p:xfrm>
          <a:off x="838200" y="644525"/>
          <a:ext cx="2298700" cy="1868488"/>
        </p:xfrm>
        <a:graphic>
          <a:graphicData uri="http://schemas.openxmlformats.org/presentationml/2006/ole">
            <mc:AlternateContent xmlns:mc="http://schemas.openxmlformats.org/markup-compatibility/2006">
              <mc:Choice xmlns:v="urn:schemas-microsoft-com:vml" Requires="v">
                <p:oleObj name="数式" r:id="rId3" imgW="1155600" imgH="939600" progId="Equation.3">
                  <p:embed/>
                </p:oleObj>
              </mc:Choice>
              <mc:Fallback>
                <p:oleObj name="数式" r:id="rId3" imgW="1155600" imgH="93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44525"/>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name="数式" r:id="rId5" imgW="3060360" imgH="583920" progId="Equation.3">
                  <p:embed/>
                </p:oleObj>
              </mc:Choice>
              <mc:Fallback>
                <p:oleObj name="数式" r:id="rId5" imgW="3060360" imgH="583920" progId="Equation.3">
                  <p:embed/>
                  <p:pic>
                    <p:nvPicPr>
                      <p:cNvPr id="0" name=""/>
                      <p:cNvPicPr>
                        <a:picLocks noChangeAspect="1" noChangeArrowheads="1"/>
                      </p:cNvPicPr>
                      <p:nvPr/>
                    </p:nvPicPr>
                    <p:blipFill>
                      <a:blip r:embed="rId6"/>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name="数式" r:id="rId7" imgW="3822480" imgH="1371600" progId="Equation.3">
                  <p:embed/>
                </p:oleObj>
              </mc:Choice>
              <mc:Fallback>
                <p:oleObj name="数式" r:id="rId7" imgW="3822480" imgH="1371600" progId="Equation.3">
                  <p:embed/>
                  <p:pic>
                    <p:nvPicPr>
                      <p:cNvPr id="0" name=""/>
                      <p:cNvPicPr>
                        <a:picLocks noChangeAspect="1" noChangeArrowheads="1"/>
                      </p:cNvPicPr>
                      <p:nvPr/>
                    </p:nvPicPr>
                    <p:blipFill>
                      <a:blip r:embed="rId8"/>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0441BFCD-5FA9-49D7-EB52-6912AB30577D}"/>
              </a:ext>
            </a:extLst>
          </p:cNvPr>
          <p:cNvGraphicFramePr>
            <a:graphicFrameLocks noChangeAspect="1"/>
          </p:cNvGraphicFramePr>
          <p:nvPr>
            <p:extLst>
              <p:ext uri="{D42A27DB-BD31-4B8C-83A1-F6EECF244321}">
                <p14:modId xmlns:p14="http://schemas.microsoft.com/office/powerpoint/2010/main" val="3486517906"/>
              </p:ext>
            </p:extLst>
          </p:nvPr>
        </p:nvGraphicFramePr>
        <p:xfrm>
          <a:off x="5502275" y="1206500"/>
          <a:ext cx="2095500" cy="685800"/>
        </p:xfrm>
        <a:graphic>
          <a:graphicData uri="http://schemas.openxmlformats.org/presentationml/2006/ole">
            <mc:AlternateContent xmlns:mc="http://schemas.openxmlformats.org/markup-compatibility/2006">
              <mc:Choice xmlns:v="urn:schemas-microsoft-com:vml" Requires="v">
                <p:oleObj name="Equation" r:id="rId9" imgW="2095200" imgH="685800" progId="Equation.DSMT4">
                  <p:embed/>
                </p:oleObj>
              </mc:Choice>
              <mc:Fallback>
                <p:oleObj name="Equation" r:id="rId9" imgW="2095200" imgH="685800" progId="Equation.DSMT4">
                  <p:embed/>
                  <p:pic>
                    <p:nvPicPr>
                      <p:cNvPr id="0" name=""/>
                      <p:cNvPicPr/>
                      <p:nvPr/>
                    </p:nvPicPr>
                    <p:blipFill>
                      <a:blip r:embed="rId10"/>
                      <a:stretch>
                        <a:fillRect/>
                      </a:stretch>
                    </p:blipFill>
                    <p:spPr>
                      <a:xfrm>
                        <a:off x="5502275" y="1206500"/>
                        <a:ext cx="2095500" cy="685800"/>
                      </a:xfrm>
                      <a:prstGeom prst="rect">
                        <a:avLst/>
                      </a:prstGeom>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875453724"/>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name="Equation" r:id="rId3" imgW="3301920" imgH="2260440" progId="Equation.DSMT4">
                  <p:embed/>
                </p:oleObj>
              </mc:Choice>
              <mc:Fallback>
                <p:oleObj name="Equation" r:id="rId3" imgW="3301920" imgH="2260440" progId="Equation.DSMT4">
                  <p:embed/>
                  <p:pic>
                    <p:nvPicPr>
                      <p:cNvPr id="0" name=""/>
                      <p:cNvPicPr>
                        <a:picLocks noChangeAspect="1" noChangeArrowheads="1"/>
                      </p:cNvPicPr>
                      <p:nvPr/>
                    </p:nvPicPr>
                    <p:blipFill>
                      <a:blip r:embed="rId4"/>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name="数式" r:id="rId3" imgW="2743200" imgH="2819160" progId="Equation.3">
                  <p:embed/>
                </p:oleObj>
              </mc:Choice>
              <mc:Fallback>
                <p:oleObj name="数式" r:id="rId3" imgW="2743200" imgH="2819160" progId="Equation.3">
                  <p:embed/>
                  <p:pic>
                    <p:nvPicPr>
                      <p:cNvPr id="0" name=""/>
                      <p:cNvPicPr>
                        <a:picLocks noChangeAspect="1" noChangeArrowheads="1"/>
                      </p:cNvPicPr>
                      <p:nvPr/>
                    </p:nvPicPr>
                    <p:blipFill>
                      <a:blip r:embed="rId4"/>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name="数式" r:id="rId3" imgW="1663560" imgH="914400" progId="Equation.3">
                  <p:embed/>
                </p:oleObj>
              </mc:Choice>
              <mc:Fallback>
                <p:oleObj name="数式" r:id="rId3" imgW="1663560" imgH="914400" progId="Equation.3">
                  <p:embed/>
                  <p:pic>
                    <p:nvPicPr>
                      <p:cNvPr id="0" name=""/>
                      <p:cNvPicPr>
                        <a:picLocks noChangeAspect="1" noChangeArrowheads="1"/>
                      </p:cNvPicPr>
                      <p:nvPr/>
                    </p:nvPicPr>
                    <p:blipFill>
                      <a:blip r:embed="rId4"/>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name="数式" r:id="rId5" imgW="3136680" imgH="774360" progId="Equation.3">
                  <p:embed/>
                </p:oleObj>
              </mc:Choice>
              <mc:Fallback>
                <p:oleObj name="数式" r:id="rId5" imgW="3136680" imgH="774360" progId="Equation.3">
                  <p:embed/>
                  <p:pic>
                    <p:nvPicPr>
                      <p:cNvPr id="0" name=""/>
                      <p:cNvPicPr>
                        <a:picLocks noChangeAspect="1" noChangeArrowheads="1"/>
                      </p:cNvPicPr>
                      <p:nvPr/>
                    </p:nvPicPr>
                    <p:blipFill>
                      <a:blip r:embed="rId6"/>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03285-81BC-4758-BD68-BFF16F5C5B8D}"/>
              </a:ext>
            </a:extLst>
          </p:cNvPr>
          <p:cNvSpPr>
            <a:spLocks noGrp="1"/>
          </p:cNvSpPr>
          <p:nvPr>
            <p:ph type="dt" sz="half" idx="10"/>
          </p:nvPr>
        </p:nvSpPr>
        <p:spPr/>
        <p:txBody>
          <a:bodyPr/>
          <a:lstStyle/>
          <a:p>
            <a:r>
              <a:rPr lang="en-US"/>
              <a:t>03/20/2023</a:t>
            </a:r>
            <a:endParaRPr lang="en-US" dirty="0"/>
          </a:p>
        </p:txBody>
      </p:sp>
      <p:sp>
        <p:nvSpPr>
          <p:cNvPr id="3" name="Footer Placeholder 2">
            <a:extLst>
              <a:ext uri="{FF2B5EF4-FFF2-40B4-BE49-F238E27FC236}">
                <a16:creationId xmlns:a16="http://schemas.microsoft.com/office/drawing/2014/main" id="{98AEDF30-5B81-485B-80F0-0A77A128FF97}"/>
              </a:ext>
            </a:extLst>
          </p:cNvPr>
          <p:cNvSpPr>
            <a:spLocks noGrp="1"/>
          </p:cNvSpPr>
          <p:nvPr>
            <p:ph type="ftr" sz="quarter" idx="11"/>
          </p:nvPr>
        </p:nvSpPr>
        <p:spPr/>
        <p:txBody>
          <a:bodyPr/>
          <a:lstStyle/>
          <a:p>
            <a:r>
              <a:rPr lang="en-US"/>
              <a:t>PHY 712  Spring 2023 -- Lecture 27</a:t>
            </a:r>
            <a:endParaRPr lang="en-US" dirty="0"/>
          </a:p>
        </p:txBody>
      </p:sp>
      <p:sp>
        <p:nvSpPr>
          <p:cNvPr id="4" name="Slide Number Placeholder 3">
            <a:extLst>
              <a:ext uri="{FF2B5EF4-FFF2-40B4-BE49-F238E27FC236}">
                <a16:creationId xmlns:a16="http://schemas.microsoft.com/office/drawing/2014/main" id="{991E2958-546E-43BC-8045-E94BC2222765}"/>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a:extLst>
              <a:ext uri="{FF2B5EF4-FFF2-40B4-BE49-F238E27FC236}">
                <a16:creationId xmlns:a16="http://schemas.microsoft.com/office/drawing/2014/main" id="{B42E308A-D0DA-47A2-88AA-08FB959AE645}"/>
              </a:ext>
            </a:extLst>
          </p:cNvPr>
          <p:cNvGraphicFramePr>
            <a:graphicFrameLocks noChangeAspect="1"/>
          </p:cNvGraphicFramePr>
          <p:nvPr>
            <p:extLst>
              <p:ext uri="{D42A27DB-BD31-4B8C-83A1-F6EECF244321}">
                <p14:modId xmlns:p14="http://schemas.microsoft.com/office/powerpoint/2010/main" val="225293121"/>
              </p:ext>
            </p:extLst>
          </p:nvPr>
        </p:nvGraphicFramePr>
        <p:xfrm>
          <a:off x="1393825" y="909238"/>
          <a:ext cx="6226175" cy="1531937"/>
        </p:xfrm>
        <a:graphic>
          <a:graphicData uri="http://schemas.openxmlformats.org/presentationml/2006/ole">
            <mc:AlternateContent xmlns:mc="http://schemas.openxmlformats.org/markup-compatibility/2006">
              <mc:Choice xmlns:v="urn:schemas-microsoft-com:vml" Requires="v">
                <p:oleObj name="Equation" r:id="rId3" imgW="6225384" imgH="1531703" progId="Equation.DSMT4">
                  <p:embed/>
                </p:oleObj>
              </mc:Choice>
              <mc:Fallback>
                <p:oleObj name="Equation" r:id="rId3" imgW="6225384" imgH="1531703" progId="Equation.DSMT4">
                  <p:embed/>
                  <p:pic>
                    <p:nvPicPr>
                      <p:cNvPr id="6" name="Object 5">
                        <a:extLst>
                          <a:ext uri="{FF2B5EF4-FFF2-40B4-BE49-F238E27FC236}">
                            <a16:creationId xmlns:a16="http://schemas.microsoft.com/office/drawing/2014/main" id="{65AB59F1-B141-4A9C-8EEB-F034FD4413DB}"/>
                          </a:ext>
                        </a:extLst>
                      </p:cNvPr>
                      <p:cNvPicPr/>
                      <p:nvPr/>
                    </p:nvPicPr>
                    <p:blipFill>
                      <a:blip r:embed="rId4"/>
                      <a:stretch>
                        <a:fillRect/>
                      </a:stretch>
                    </p:blipFill>
                    <p:spPr>
                      <a:xfrm>
                        <a:off x="1393825" y="909238"/>
                        <a:ext cx="6226175" cy="15319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5F750EF-125C-4D65-9568-DABE7219A59C}"/>
              </a:ext>
            </a:extLst>
          </p:cNvPr>
          <p:cNvGraphicFramePr>
            <a:graphicFrameLocks noChangeAspect="1"/>
          </p:cNvGraphicFramePr>
          <p:nvPr>
            <p:extLst>
              <p:ext uri="{D42A27DB-BD31-4B8C-83A1-F6EECF244321}">
                <p14:modId xmlns:p14="http://schemas.microsoft.com/office/powerpoint/2010/main" val="651451518"/>
              </p:ext>
            </p:extLst>
          </p:nvPr>
        </p:nvGraphicFramePr>
        <p:xfrm>
          <a:off x="685800" y="2743200"/>
          <a:ext cx="7089775" cy="2978150"/>
        </p:xfrm>
        <a:graphic>
          <a:graphicData uri="http://schemas.openxmlformats.org/presentationml/2006/ole">
            <mc:AlternateContent xmlns:mc="http://schemas.openxmlformats.org/markup-compatibility/2006">
              <mc:Choice xmlns:v="urn:schemas-microsoft-com:vml" Requires="v">
                <p:oleObj name="Equation" r:id="rId5" imgW="3809880" imgH="1600200" progId="Equation.DSMT4">
                  <p:embed/>
                </p:oleObj>
              </mc:Choice>
              <mc:Fallback>
                <p:oleObj name="Equation" r:id="rId5" imgW="3809880" imgH="1600200" progId="Equation.DSMT4">
                  <p:embed/>
                  <p:pic>
                    <p:nvPicPr>
                      <p:cNvPr id="7" name="Object 6">
                        <a:extLst>
                          <a:ext uri="{FF2B5EF4-FFF2-40B4-BE49-F238E27FC236}">
                            <a16:creationId xmlns:a16="http://schemas.microsoft.com/office/drawing/2014/main" id="{E9C0CF98-8FF5-49C1-9D72-9BB1B71878A3}"/>
                          </a:ext>
                        </a:extLst>
                      </p:cNvPr>
                      <p:cNvPicPr/>
                      <p:nvPr/>
                    </p:nvPicPr>
                    <p:blipFill>
                      <a:blip r:embed="rId6"/>
                      <a:stretch>
                        <a:fillRect/>
                      </a:stretch>
                    </p:blipFill>
                    <p:spPr>
                      <a:xfrm>
                        <a:off x="685800" y="2743200"/>
                        <a:ext cx="7089775" cy="29781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36E5876-10E3-45B2-A9A5-CC96FBD7B102}"/>
              </a:ext>
            </a:extLst>
          </p:cNvPr>
          <p:cNvSpPr txBox="1"/>
          <p:nvPr/>
        </p:nvSpPr>
        <p:spPr>
          <a:xfrm>
            <a:off x="304800" y="304800"/>
            <a:ext cx="5181600" cy="461665"/>
          </a:xfrm>
          <a:prstGeom prst="rect">
            <a:avLst/>
          </a:prstGeom>
          <a:noFill/>
        </p:spPr>
        <p:txBody>
          <a:bodyPr wrap="square" rtlCol="0">
            <a:spAutoFit/>
          </a:bodyPr>
          <a:lstStyle/>
          <a:p>
            <a:r>
              <a:rPr lang="en-US" sz="2400" dirty="0">
                <a:latin typeface="+mj-lt"/>
              </a:rPr>
              <a:t>Summary of results --</a:t>
            </a:r>
          </a:p>
        </p:txBody>
      </p:sp>
    </p:spTree>
    <p:extLst>
      <p:ext uri="{BB962C8B-B14F-4D97-AF65-F5344CB8AC3E}">
        <p14:creationId xmlns:p14="http://schemas.microsoft.com/office/powerpoint/2010/main" val="113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E8D563-CA34-4FEC-8EBC-4F6A25DC4D71}"/>
              </a:ext>
            </a:extLst>
          </p:cNvPr>
          <p:cNvSpPr/>
          <p:nvPr/>
        </p:nvSpPr>
        <p:spPr>
          <a:xfrm>
            <a:off x="2895600" y="4419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8C2B5B0-D7E9-4489-BC32-6EE1B3E633B7}"/>
              </a:ext>
            </a:extLst>
          </p:cNvPr>
          <p:cNvSpPr/>
          <p:nvPr/>
        </p:nvSpPr>
        <p:spPr>
          <a:xfrm>
            <a:off x="6036468" y="4382947"/>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28644F0-0E41-A2E6-0515-0BE7547A4D75}"/>
              </a:ext>
            </a:extLst>
          </p:cNvPr>
          <p:cNvSpPr txBox="1"/>
          <p:nvPr/>
        </p:nvSpPr>
        <p:spPr>
          <a:xfrm>
            <a:off x="2819400" y="4364659"/>
            <a:ext cx="228600" cy="338554"/>
          </a:xfrm>
          <a:prstGeom prst="rect">
            <a:avLst/>
          </a:prstGeom>
          <a:noFill/>
        </p:spPr>
        <p:txBody>
          <a:bodyPr wrap="square" rtlCol="0">
            <a:spAutoFit/>
          </a:bodyPr>
          <a:lstStyle/>
          <a:p>
            <a:r>
              <a:rPr lang="en-US" sz="1600" dirty="0">
                <a:latin typeface="+mj-lt"/>
              </a:rPr>
              <a:t>2</a:t>
            </a:r>
          </a:p>
        </p:txBody>
      </p:sp>
      <p:sp>
        <p:nvSpPr>
          <p:cNvPr id="10" name="TextBox 9">
            <a:extLst>
              <a:ext uri="{FF2B5EF4-FFF2-40B4-BE49-F238E27FC236}">
                <a16:creationId xmlns:a16="http://schemas.microsoft.com/office/drawing/2014/main" id="{3C965A2A-AEB9-54E4-2883-80C0A543DD4E}"/>
              </a:ext>
            </a:extLst>
          </p:cNvPr>
          <p:cNvSpPr txBox="1"/>
          <p:nvPr/>
        </p:nvSpPr>
        <p:spPr>
          <a:xfrm>
            <a:off x="5981700" y="4379899"/>
            <a:ext cx="228600" cy="338554"/>
          </a:xfrm>
          <a:prstGeom prst="rect">
            <a:avLst/>
          </a:prstGeom>
          <a:noFill/>
        </p:spPr>
        <p:txBody>
          <a:bodyPr wrap="square" rtlCol="0">
            <a:spAutoFit/>
          </a:bodyPr>
          <a:lstStyle/>
          <a:p>
            <a:r>
              <a:rPr lang="en-US" sz="1600" dirty="0">
                <a:latin typeface="+mj-lt"/>
              </a:rPr>
              <a:t>2</a:t>
            </a:r>
          </a:p>
        </p:txBody>
      </p:sp>
    </p:spTree>
    <p:extLst>
      <p:ext uri="{BB962C8B-B14F-4D97-AF65-F5344CB8AC3E}">
        <p14:creationId xmlns:p14="http://schemas.microsoft.com/office/powerpoint/2010/main" val="205530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name="Equation" r:id="rId3" imgW="1295280" imgH="1485720" progId="Equation.DSMT4">
                  <p:embed/>
                </p:oleObj>
              </mc:Choice>
              <mc:Fallback>
                <p:oleObj name="Equation" r:id="rId3" imgW="1295280" imgH="1485720" progId="Equation.DSMT4">
                  <p:embed/>
                  <p:pic>
                    <p:nvPicPr>
                      <p:cNvPr id="0" name=""/>
                      <p:cNvPicPr/>
                      <p:nvPr/>
                    </p:nvPicPr>
                    <p:blipFill>
                      <a:blip r:embed="rId4"/>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name="Equation" r:id="rId5" imgW="1307880" imgH="1498320" progId="Equation.DSMT4">
                  <p:embed/>
                </p:oleObj>
              </mc:Choice>
              <mc:Fallback>
                <p:oleObj name="Equation" r:id="rId5" imgW="1307880" imgH="1498320" progId="Equation.DSMT4">
                  <p:embed/>
                  <p:pic>
                    <p:nvPicPr>
                      <p:cNvPr id="7" name="Object 6"/>
                      <p:cNvPicPr/>
                      <p:nvPr/>
                    </p:nvPicPr>
                    <p:blipFill>
                      <a:blip r:embed="rId6"/>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name="Equation" r:id="rId7" imgW="2539800" imgH="457200" progId="Equation.DSMT4">
                  <p:embed/>
                </p:oleObj>
              </mc:Choice>
              <mc:Fallback>
                <p:oleObj name="Equation" r:id="rId7" imgW="2539800" imgH="457200" progId="Equation.DSMT4">
                  <p:embed/>
                  <p:pic>
                    <p:nvPicPr>
                      <p:cNvPr id="0" name=""/>
                      <p:cNvPicPr/>
                      <p:nvPr/>
                    </p:nvPicPr>
                    <p:blipFill>
                      <a:blip r:embed="rId8"/>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457200"/>
            <a:ext cx="8077200" cy="2308324"/>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frames of reference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name="数式" r:id="rId3" imgW="1346040" imgH="1091880" progId="Equation.3">
                  <p:embed/>
                </p:oleObj>
              </mc:Choice>
              <mc:Fallback>
                <p:oleObj name="数式" r:id="rId3" imgW="1346040" imgH="1091880" progId="Equation.3">
                  <p:embed/>
                  <p:pic>
                    <p:nvPicPr>
                      <p:cNvPr id="0" name=""/>
                      <p:cNvPicPr/>
                      <p:nvPr/>
                    </p:nvPicPr>
                    <p:blipFill>
                      <a:blip r:embed="rId4"/>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name="数式" r:id="rId5" imgW="2590560" imgH="1079280" progId="Equation.3">
                  <p:embed/>
                </p:oleObj>
              </mc:Choice>
              <mc:Fallback>
                <p:oleObj name="数式" r:id="rId5" imgW="2590560" imgH="1079280" progId="Equation.3">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32422318"/>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name="Equation" r:id="rId3" imgW="3530520" imgH="2565360" progId="Equation.DSMT4">
                  <p:embed/>
                </p:oleObj>
              </mc:Choice>
              <mc:Fallback>
                <p:oleObj name="Equation" r:id="rId3" imgW="3530520" imgH="2565360" progId="Equation.DSMT4">
                  <p:embed/>
                  <p:pic>
                    <p:nvPicPr>
                      <p:cNvPr id="0" name="Object 27"/>
                      <p:cNvPicPr>
                        <a:picLocks noChangeAspect="1" noChangeArrowheads="1"/>
                      </p:cNvPicPr>
                      <p:nvPr/>
                    </p:nvPicPr>
                    <p:blipFill>
                      <a:blip r:embed="rId4"/>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name="Equation" r:id="rId5" imgW="1955520" imgH="672840" progId="Equation.DSMT4">
                  <p:embed/>
                </p:oleObj>
              </mc:Choice>
              <mc:Fallback>
                <p:oleObj name="Equation" r:id="rId5" imgW="1955520" imgH="672840" progId="Equation.DSMT4">
                  <p:embed/>
                  <p:pic>
                    <p:nvPicPr>
                      <p:cNvPr id="0" name=""/>
                      <p:cNvPicPr/>
                      <p:nvPr/>
                    </p:nvPicPr>
                    <p:blipFill>
                      <a:blip r:embed="rId6"/>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03/20/2023</a:t>
            </a:r>
            <a:endParaRPr lang="en-US" dirty="0"/>
          </a:p>
        </p:txBody>
      </p:sp>
      <p:sp>
        <p:nvSpPr>
          <p:cNvPr id="3" name="Footer Placeholder 2"/>
          <p:cNvSpPr>
            <a:spLocks noGrp="1"/>
          </p:cNvSpPr>
          <p:nvPr>
            <p:ph type="ftr" sz="quarter" idx="11"/>
          </p:nvPr>
        </p:nvSpPr>
        <p:spPr/>
        <p:txBody>
          <a:bodyPr/>
          <a:lstStyle/>
          <a:p>
            <a:r>
              <a:rPr lang="en-US"/>
              <a:t>PHY 712  Spring 2023 --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name="Equation" r:id="rId3" imgW="5283000" imgH="3047760" progId="Equation.DSMT4">
                  <p:embed/>
                </p:oleObj>
              </mc:Choice>
              <mc:Fallback>
                <p:oleObj name="Equation" r:id="rId3" imgW="5283000" imgH="3047760" progId="Equation.DSMT4">
                  <p:embed/>
                  <p:pic>
                    <p:nvPicPr>
                      <p:cNvPr id="0" name="Object 5"/>
                      <p:cNvPicPr>
                        <a:picLocks noChangeAspect="1" noChangeArrowheads="1"/>
                      </p:cNvPicPr>
                      <p:nvPr/>
                    </p:nvPicPr>
                    <p:blipFill>
                      <a:blip r:embed="rId4"/>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name="Equation" r:id="rId5" imgW="1955520" imgH="672840" progId="Equation.DSMT4">
                  <p:embed/>
                </p:oleObj>
              </mc:Choice>
              <mc:Fallback>
                <p:oleObj name="Equation" r:id="rId5" imgW="1955520" imgH="672840" progId="Equation.DSMT4">
                  <p:embed/>
                  <p:pic>
                    <p:nvPicPr>
                      <p:cNvPr id="0" name=""/>
                      <p:cNvPicPr/>
                      <p:nvPr/>
                    </p:nvPicPr>
                    <p:blipFill>
                      <a:blip r:embed="rId6"/>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name="Equation" r:id="rId7" imgW="1765080" imgH="685800" progId="Equation.DSMT4">
                  <p:embed/>
                </p:oleObj>
              </mc:Choice>
              <mc:Fallback>
                <p:oleObj name="Equation" r:id="rId7" imgW="1765080" imgH="685800" progId="Equation.DSMT4">
                  <p:embed/>
                  <p:pic>
                    <p:nvPicPr>
                      <p:cNvPr id="0" name=""/>
                      <p:cNvPicPr/>
                      <p:nvPr/>
                    </p:nvPicPr>
                    <p:blipFill>
                      <a:blip r:embed="rId8"/>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21005</TotalTime>
  <Words>1101</Words>
  <Application>Microsoft Office PowerPoint</Application>
  <PresentationFormat>On-screen Show (4:3)</PresentationFormat>
  <Paragraphs>203</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4"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1234</cp:revision>
  <cp:lastPrinted>2021-03-30T18:20:42Z</cp:lastPrinted>
  <dcterms:created xsi:type="dcterms:W3CDTF">2012-01-10T18:32:24Z</dcterms:created>
  <dcterms:modified xsi:type="dcterms:W3CDTF">2023-03-19T21:53:33Z</dcterms:modified>
</cp:coreProperties>
</file>