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96" r:id="rId2"/>
    <p:sldId id="382" r:id="rId3"/>
    <p:sldId id="398" r:id="rId4"/>
    <p:sldId id="356" r:id="rId5"/>
    <p:sldId id="357" r:id="rId6"/>
    <p:sldId id="394" r:id="rId7"/>
    <p:sldId id="358" r:id="rId8"/>
    <p:sldId id="359" r:id="rId9"/>
    <p:sldId id="360" r:id="rId10"/>
    <p:sldId id="361" r:id="rId11"/>
    <p:sldId id="362" r:id="rId12"/>
    <p:sldId id="363" r:id="rId13"/>
    <p:sldId id="395" r:id="rId14"/>
    <p:sldId id="396" r:id="rId15"/>
    <p:sldId id="383" r:id="rId16"/>
    <p:sldId id="364" r:id="rId17"/>
    <p:sldId id="365" r:id="rId18"/>
    <p:sldId id="381" r:id="rId19"/>
    <p:sldId id="367" r:id="rId20"/>
    <p:sldId id="368" r:id="rId21"/>
    <p:sldId id="369" r:id="rId22"/>
    <p:sldId id="388" r:id="rId23"/>
    <p:sldId id="389" r:id="rId24"/>
    <p:sldId id="390" r:id="rId25"/>
    <p:sldId id="370" r:id="rId26"/>
    <p:sldId id="371" r:id="rId27"/>
    <p:sldId id="372" r:id="rId28"/>
    <p:sldId id="397" r:id="rId29"/>
    <p:sldId id="373" r:id="rId30"/>
    <p:sldId id="384" r:id="rId31"/>
    <p:sldId id="374" r:id="rId32"/>
    <p:sldId id="375" r:id="rId33"/>
    <p:sldId id="376" r:id="rId34"/>
    <p:sldId id="377" r:id="rId35"/>
    <p:sldId id="378" r:id="rId36"/>
    <p:sldId id="379" r:id="rId37"/>
    <p:sldId id="380"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164" autoAdjust="0"/>
  </p:normalViewPr>
  <p:slideViewPr>
    <p:cSldViewPr>
      <p:cViewPr varScale="1">
        <p:scale>
          <a:sx n="66" d="100"/>
          <a:sy n="66" d="100"/>
        </p:scale>
        <p:origin x="1280" y="40"/>
      </p:cViewPr>
      <p:guideLst>
        <p:guide orient="horz" pos="2160"/>
        <p:guide pos="2880"/>
      </p:guideLst>
    </p:cSldViewPr>
  </p:slideViewPr>
  <p:notesTextViewPr>
    <p:cViewPr>
      <p:scale>
        <a:sx n="1" d="1"/>
        <a:sy n="1" d="1"/>
      </p:scale>
      <p:origin x="0" y="0"/>
    </p:cViewPr>
  </p:notesTextViewPr>
  <p:sorterViewPr>
    <p:cViewPr>
      <p:scale>
        <a:sx n="47" d="100"/>
        <a:sy n="47" d="100"/>
      </p:scale>
      <p:origin x="0" y="-109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3/27/2023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3/27/2023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3694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86993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3298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for this time asks you to estimate the power radiated by a particle moving in a circular trajectory.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6729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396941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6167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47479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37</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61267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97322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03/27/2023</a:t>
            </a:r>
            <a:endParaRPr lang="en-US" dirty="0"/>
          </a:p>
        </p:txBody>
      </p:sp>
      <p:sp>
        <p:nvSpPr>
          <p:cNvPr id="6" name="Footer Placeholder 5"/>
          <p:cNvSpPr>
            <a:spLocks noGrp="1"/>
          </p:cNvSpPr>
          <p:nvPr>
            <p:ph type="ftr" sz="quarter" idx="11"/>
          </p:nvPr>
        </p:nvSpPr>
        <p:spPr/>
        <p:txBody>
          <a:bodyPr/>
          <a:lstStyle/>
          <a:p>
            <a:r>
              <a:rPr lang="en-US"/>
              <a:t>PHY 712  Spring 2023 --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03/27/2023</a:t>
            </a:r>
            <a:endParaRPr lang="en-US" dirty="0"/>
          </a:p>
        </p:txBody>
      </p:sp>
      <p:sp>
        <p:nvSpPr>
          <p:cNvPr id="8" name="Footer Placeholder 7"/>
          <p:cNvSpPr>
            <a:spLocks noGrp="1"/>
          </p:cNvSpPr>
          <p:nvPr>
            <p:ph type="ftr" sz="quarter" idx="11"/>
          </p:nvPr>
        </p:nvSpPr>
        <p:spPr/>
        <p:txBody>
          <a:bodyPr/>
          <a:lstStyle/>
          <a:p>
            <a:r>
              <a:rPr lang="en-US"/>
              <a:t>PHY 712  Spring 2023 -- Lecture 30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03/27/2023</a:t>
            </a:r>
            <a:endParaRPr lang="en-US" dirty="0"/>
          </a:p>
        </p:txBody>
      </p:sp>
      <p:sp>
        <p:nvSpPr>
          <p:cNvPr id="4" name="Footer Placeholder 3"/>
          <p:cNvSpPr>
            <a:spLocks noGrp="1"/>
          </p:cNvSpPr>
          <p:nvPr>
            <p:ph type="ftr" sz="quarter" idx="11"/>
          </p:nvPr>
        </p:nvSpPr>
        <p:spPr/>
        <p:txBody>
          <a:bodyPr/>
          <a:lstStyle/>
          <a:p>
            <a:r>
              <a:rPr lang="en-US"/>
              <a:t>PHY 712  Spring 2023 -- Lecture 30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03/27/2023</a:t>
            </a:r>
            <a:endParaRPr lang="en-US" dirty="0"/>
          </a:p>
        </p:txBody>
      </p:sp>
      <p:sp>
        <p:nvSpPr>
          <p:cNvPr id="6" name="Footer Placeholder 5"/>
          <p:cNvSpPr>
            <a:spLocks noGrp="1"/>
          </p:cNvSpPr>
          <p:nvPr>
            <p:ph type="ftr" sz="quarter" idx="11"/>
          </p:nvPr>
        </p:nvSpPr>
        <p:spPr/>
        <p:txBody>
          <a:bodyPr/>
          <a:lstStyle/>
          <a:p>
            <a:r>
              <a:rPr lang="en-US"/>
              <a:t>PHY 712  Spring 2023 --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03/27/2023</a:t>
            </a:r>
            <a:endParaRPr lang="en-US" dirty="0"/>
          </a:p>
        </p:txBody>
      </p:sp>
      <p:sp>
        <p:nvSpPr>
          <p:cNvPr id="6" name="Footer Placeholder 5"/>
          <p:cNvSpPr>
            <a:spLocks noGrp="1"/>
          </p:cNvSpPr>
          <p:nvPr>
            <p:ph type="ftr" sz="quarter" idx="11"/>
          </p:nvPr>
        </p:nvSpPr>
        <p:spPr/>
        <p:txBody>
          <a:bodyPr/>
          <a:lstStyle/>
          <a:p>
            <a:r>
              <a:rPr lang="en-US"/>
              <a:t>PHY 712  Spring 2023 --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03/27/2023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27.png"/></Relationships>
</file>

<file path=ppt/slides/_rels/slide19.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4.bin"/><Relationship Id="rId4" Type="http://schemas.openxmlformats.org/officeDocument/2006/relationships/image" Target="../media/image29.wmf"/><Relationship Id="rId9"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1.bin"/><Relationship Id="rId4" Type="http://schemas.openxmlformats.org/officeDocument/2006/relationships/image" Target="../media/image3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hyperlink" Target="http://www-history.mcs.st-andrews.ac.uk/Biographies/Parseval.html" TargetMode="External"/><Relationship Id="rId4" Type="http://schemas.openxmlformats.org/officeDocument/2006/relationships/image" Target="../media/image40.wmf"/></Relationships>
</file>

<file path=ppt/slides/_rels/slide28.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34.bin"/><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3.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38.bin"/><Relationship Id="rId4" Type="http://schemas.openxmlformats.org/officeDocument/2006/relationships/image" Target="../media/image4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41.bin"/><Relationship Id="rId4" Type="http://schemas.openxmlformats.org/officeDocument/2006/relationships/image" Target="../media/image47.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3.bin"/><Relationship Id="rId4" Type="http://schemas.openxmlformats.org/officeDocument/2006/relationships/image" Target="../media/image49.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52.wmf"/><Relationship Id="rId5" Type="http://schemas.openxmlformats.org/officeDocument/2006/relationships/oleObject" Target="../embeddings/oleObject45.bin"/><Relationship Id="rId4" Type="http://schemas.openxmlformats.org/officeDocument/2006/relationships/image" Target="../media/image51.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53.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48.bin"/><Relationship Id="rId4" Type="http://schemas.openxmlformats.org/officeDocument/2006/relationships/image" Target="../media/image5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551289"/>
            <a:ext cx="9144000" cy="5755422"/>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PM  MWF  Olin 103</a:t>
            </a:r>
          </a:p>
          <a:p>
            <a:pPr algn="ctr"/>
            <a:endParaRPr lang="en-US" sz="3200" b="1" dirty="0"/>
          </a:p>
          <a:p>
            <a:pPr algn="ctr"/>
            <a:r>
              <a:rPr lang="en-US" sz="3200" b="1" dirty="0"/>
              <a:t>Notes for Lecture 30:</a:t>
            </a:r>
            <a:endParaRPr lang="en-US" sz="3200" b="1" dirty="0">
              <a:solidFill>
                <a:schemeClr val="folHlink"/>
              </a:solidFill>
            </a:endParaRPr>
          </a:p>
          <a:p>
            <a:pPr marL="457200" lvl="2" algn="ctr">
              <a:spcBef>
                <a:spcPct val="50000"/>
              </a:spcBef>
            </a:pPr>
            <a:r>
              <a:rPr lang="en-US" sz="3200" b="1" dirty="0">
                <a:solidFill>
                  <a:schemeClr val="folHlink"/>
                </a:solidFill>
              </a:rPr>
              <a:t>Start reading Chap. 14 – </a:t>
            </a:r>
          </a:p>
          <a:p>
            <a:pPr marL="457200" lvl="2" algn="ctr">
              <a:spcBef>
                <a:spcPct val="50000"/>
              </a:spcBef>
            </a:pPr>
            <a:r>
              <a:rPr lang="en-US" sz="3200" b="1" dirty="0">
                <a:solidFill>
                  <a:schemeClr val="folHlink"/>
                </a:solidFill>
              </a:rPr>
              <a:t>Radiation by moving charges</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Object 5"/>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Object 24"/>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name="Equation" r:id="rId3" imgW="2895480" imgH="799920" progId="Equation.DSMT4">
                  <p:embed/>
                </p:oleObj>
              </mc:Choice>
              <mc:Fallback>
                <p:oleObj name="Equation" r:id="rId3" imgW="2895480" imgH="799920" progId="Equation.DSMT4">
                  <p:embed/>
                  <p:pic>
                    <p:nvPicPr>
                      <p:cNvPr id="0" name="Object 5"/>
                      <p:cNvPicPr>
                        <a:picLocks noChangeAspect="1" noChangeArrowheads="1"/>
                      </p:cNvPicPr>
                      <p:nvPr/>
                    </p:nvPicPr>
                    <p:blipFill>
                      <a:blip r:embed="rId4"/>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09385625"/>
              </p:ext>
            </p:extLst>
          </p:nvPr>
        </p:nvGraphicFramePr>
        <p:xfrm>
          <a:off x="1347788" y="3756025"/>
          <a:ext cx="6450012" cy="1160463"/>
        </p:xfrm>
        <a:graphic>
          <a:graphicData uri="http://schemas.openxmlformats.org/presentationml/2006/ole">
            <mc:AlternateContent xmlns:mc="http://schemas.openxmlformats.org/markup-compatibility/2006">
              <mc:Choice xmlns:v="urn:schemas-microsoft-com:vml" Requires="v">
                <p:oleObj name="Equation" r:id="rId5" imgW="3670200" imgH="660240" progId="Equation.DSMT4">
                  <p:embed/>
                </p:oleObj>
              </mc:Choice>
              <mc:Fallback>
                <p:oleObj name="Equation" r:id="rId5" imgW="3670200" imgH="660240" progId="Equation.DSMT4">
                  <p:embed/>
                  <p:pic>
                    <p:nvPicPr>
                      <p:cNvPr id="0" name="Object 5"/>
                      <p:cNvPicPr>
                        <a:picLocks noChangeAspect="1" noChangeArrowheads="1"/>
                      </p:cNvPicPr>
                      <p:nvPr/>
                    </p:nvPicPr>
                    <p:blipFill>
                      <a:blip r:embed="rId6"/>
                      <a:srcRect/>
                      <a:stretch>
                        <a:fillRect/>
                      </a:stretch>
                    </p:blipFill>
                    <p:spPr bwMode="auto">
                      <a:xfrm>
                        <a:off x="1347788" y="3756025"/>
                        <a:ext cx="6450012"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name="Equation" r:id="rId7" imgW="2527200" imgH="799920" progId="Equation.DSMT4">
                  <p:embed/>
                </p:oleObj>
              </mc:Choice>
              <mc:Fallback>
                <p:oleObj name="Equation" r:id="rId7" imgW="2527200" imgH="799920" progId="Equation.DSMT4">
                  <p:embed/>
                  <p:pic>
                    <p:nvPicPr>
                      <p:cNvPr id="0" name="Object 5"/>
                      <p:cNvPicPr>
                        <a:picLocks noChangeAspect="1" noChangeArrowheads="1"/>
                      </p:cNvPicPr>
                      <p:nvPr/>
                    </p:nvPicPr>
                    <p:blipFill>
                      <a:blip r:embed="rId8"/>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9D109-929A-4AF0-90C2-360C3938A7E8}"/>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44590564-250B-42B2-BCA7-6E0779B3A0C3}"/>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5AC67C5D-461B-4E98-A44F-2DE6E4D30EF5}"/>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7212066-3461-446F-B56B-F2479B0B4D6A}"/>
              </a:ext>
            </a:extLst>
          </p:cNvPr>
          <p:cNvSpPr txBox="1"/>
          <p:nvPr/>
        </p:nvSpPr>
        <p:spPr>
          <a:xfrm>
            <a:off x="304800" y="381000"/>
            <a:ext cx="8686800" cy="830997"/>
          </a:xfrm>
          <a:prstGeom prst="rect">
            <a:avLst/>
          </a:prstGeom>
          <a:noFill/>
        </p:spPr>
        <p:txBody>
          <a:bodyPr wrap="square" rtlCol="0">
            <a:spAutoFit/>
          </a:bodyPr>
          <a:lstStyle/>
          <a:p>
            <a:r>
              <a:rPr lang="en-US" sz="2400" dirty="0">
                <a:latin typeface="+mj-lt"/>
              </a:rPr>
              <a:t>Some details –</a:t>
            </a:r>
          </a:p>
          <a:p>
            <a:endParaRPr lang="en-US" sz="2400" dirty="0">
              <a:latin typeface="+mj-lt"/>
            </a:endParaRPr>
          </a:p>
        </p:txBody>
      </p:sp>
      <p:graphicFrame>
        <p:nvGraphicFramePr>
          <p:cNvPr id="6" name="Object 5">
            <a:extLst>
              <a:ext uri="{FF2B5EF4-FFF2-40B4-BE49-F238E27FC236}">
                <a16:creationId xmlns:a16="http://schemas.microsoft.com/office/drawing/2014/main" id="{44409616-E553-44CA-81A7-762639A6DB91}"/>
              </a:ext>
            </a:extLst>
          </p:cNvPr>
          <p:cNvGraphicFramePr>
            <a:graphicFrameLocks noChangeAspect="1"/>
          </p:cNvGraphicFramePr>
          <p:nvPr>
            <p:extLst>
              <p:ext uri="{D42A27DB-BD31-4B8C-83A1-F6EECF244321}">
                <p14:modId xmlns:p14="http://schemas.microsoft.com/office/powerpoint/2010/main" val="533802892"/>
              </p:ext>
            </p:extLst>
          </p:nvPr>
        </p:nvGraphicFramePr>
        <p:xfrm>
          <a:off x="444205" y="1013444"/>
          <a:ext cx="8255590" cy="3951942"/>
        </p:xfrm>
        <a:graphic>
          <a:graphicData uri="http://schemas.openxmlformats.org/presentationml/2006/ole">
            <mc:AlternateContent xmlns:mc="http://schemas.openxmlformats.org/markup-compatibility/2006">
              <mc:Choice xmlns:v="urn:schemas-microsoft-com:vml" Requires="v">
                <p:oleObj name="Equation" r:id="rId3" imgW="3974760" imgH="1904760" progId="Equation.DSMT4">
                  <p:embed/>
                </p:oleObj>
              </mc:Choice>
              <mc:Fallback>
                <p:oleObj name="Equation" r:id="rId3" imgW="3974760" imgH="1904760" progId="Equation.DSMT4">
                  <p:embed/>
                  <p:pic>
                    <p:nvPicPr>
                      <p:cNvPr id="6" name="Object 5">
                        <a:extLst>
                          <a:ext uri="{FF2B5EF4-FFF2-40B4-BE49-F238E27FC236}">
                            <a16:creationId xmlns:a16="http://schemas.microsoft.com/office/drawing/2014/main" id="{44409616-E553-44CA-81A7-762639A6DB91}"/>
                          </a:ext>
                        </a:extLst>
                      </p:cNvPr>
                      <p:cNvPicPr>
                        <a:picLocks noChangeAspect="1" noChangeArrowheads="1"/>
                      </p:cNvPicPr>
                      <p:nvPr/>
                    </p:nvPicPr>
                    <p:blipFill>
                      <a:blip r:embed="rId4"/>
                      <a:srcRect/>
                      <a:stretch>
                        <a:fillRect/>
                      </a:stretch>
                    </p:blipFill>
                    <p:spPr bwMode="auto">
                      <a:xfrm>
                        <a:off x="444205" y="1013444"/>
                        <a:ext cx="8255590" cy="395194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1FA8EA83-DFF6-45B5-BEBF-9DAC4C6AFEEA}"/>
              </a:ext>
            </a:extLst>
          </p:cNvPr>
          <p:cNvGraphicFramePr>
            <a:graphicFrameLocks noChangeAspect="1"/>
          </p:cNvGraphicFramePr>
          <p:nvPr>
            <p:extLst>
              <p:ext uri="{D42A27DB-BD31-4B8C-83A1-F6EECF244321}">
                <p14:modId xmlns:p14="http://schemas.microsoft.com/office/powerpoint/2010/main" val="3486408301"/>
              </p:ext>
            </p:extLst>
          </p:nvPr>
        </p:nvGraphicFramePr>
        <p:xfrm>
          <a:off x="6019800" y="4105136"/>
          <a:ext cx="1352574" cy="1133238"/>
        </p:xfrm>
        <a:graphic>
          <a:graphicData uri="http://schemas.openxmlformats.org/presentationml/2006/ole">
            <mc:AlternateContent xmlns:mc="http://schemas.openxmlformats.org/markup-compatibility/2006">
              <mc:Choice xmlns:v="urn:schemas-microsoft-com:vml" Requires="v">
                <p:oleObj name="Equation" r:id="rId5" imgW="469800" imgH="393480" progId="Equation.DSMT4">
                  <p:embed/>
                </p:oleObj>
              </mc:Choice>
              <mc:Fallback>
                <p:oleObj name="Equation" r:id="rId5" imgW="469800" imgH="393480" progId="Equation.DSMT4">
                  <p:embed/>
                  <p:pic>
                    <p:nvPicPr>
                      <p:cNvPr id="7" name="Object 6">
                        <a:extLst>
                          <a:ext uri="{FF2B5EF4-FFF2-40B4-BE49-F238E27FC236}">
                            <a16:creationId xmlns:a16="http://schemas.microsoft.com/office/drawing/2014/main" id="{1FA8EA83-DFF6-45B5-BEBF-9DAC4C6AFEEA}"/>
                          </a:ext>
                        </a:extLst>
                      </p:cNvPr>
                      <p:cNvPicPr/>
                      <p:nvPr/>
                    </p:nvPicPr>
                    <p:blipFill>
                      <a:blip r:embed="rId6"/>
                      <a:stretch>
                        <a:fillRect/>
                      </a:stretch>
                    </p:blipFill>
                    <p:spPr>
                      <a:xfrm>
                        <a:off x="6019800" y="4105136"/>
                        <a:ext cx="1352574" cy="113323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A6849110-96C1-4692-8CFC-A9BC12EDDFEC}"/>
              </a:ext>
            </a:extLst>
          </p:cNvPr>
          <p:cNvSpPr/>
          <p:nvPr/>
        </p:nvSpPr>
        <p:spPr>
          <a:xfrm>
            <a:off x="3166680" y="3967226"/>
            <a:ext cx="1587205" cy="12350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656E40A-078E-4A21-92BC-598424A380F2}"/>
              </a:ext>
            </a:extLst>
          </p:cNvPr>
          <p:cNvCxnSpPr/>
          <p:nvPr/>
        </p:nvCxnSpPr>
        <p:spPr>
          <a:xfrm>
            <a:off x="4753885" y="4495800"/>
            <a:ext cx="1138243" cy="0"/>
          </a:xfrm>
          <a:prstGeom prst="straightConnector1">
            <a:avLst/>
          </a:prstGeom>
          <a:ln w="57150">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24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A458A-1997-49FC-93A2-48B2F7C73B61}"/>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4F799F3E-491B-4E6A-8DBE-7955DF6A27C4}"/>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C18E8E68-C8CF-4288-9479-09C4BAC8A035}"/>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0DEEC2F8-9F72-4451-BC23-9C1021A7E451}"/>
              </a:ext>
            </a:extLst>
          </p:cNvPr>
          <p:cNvGraphicFramePr>
            <a:graphicFrameLocks noChangeAspect="1"/>
          </p:cNvGraphicFramePr>
          <p:nvPr/>
        </p:nvGraphicFramePr>
        <p:xfrm>
          <a:off x="914400" y="990600"/>
          <a:ext cx="6373101" cy="3443287"/>
        </p:xfrm>
        <a:graphic>
          <a:graphicData uri="http://schemas.openxmlformats.org/presentationml/2006/ole">
            <mc:AlternateContent xmlns:mc="http://schemas.openxmlformats.org/markup-compatibility/2006">
              <mc:Choice xmlns:v="urn:schemas-microsoft-com:vml" Requires="v">
                <p:oleObj name="Equation" r:id="rId3" imgW="2679480" imgH="1447560" progId="Equation.DSMT4">
                  <p:embed/>
                </p:oleObj>
              </mc:Choice>
              <mc:Fallback>
                <p:oleObj name="Equation" r:id="rId3" imgW="2679480" imgH="1447560" progId="Equation.DSMT4">
                  <p:embed/>
                  <p:pic>
                    <p:nvPicPr>
                      <p:cNvPr id="5" name="Object 4">
                        <a:extLst>
                          <a:ext uri="{FF2B5EF4-FFF2-40B4-BE49-F238E27FC236}">
                            <a16:creationId xmlns:a16="http://schemas.microsoft.com/office/drawing/2014/main" id="{0DEEC2F8-9F72-4451-BC23-9C1021A7E451}"/>
                          </a:ext>
                        </a:extLst>
                      </p:cNvPr>
                      <p:cNvPicPr/>
                      <p:nvPr/>
                    </p:nvPicPr>
                    <p:blipFill>
                      <a:blip r:embed="rId4"/>
                      <a:stretch>
                        <a:fillRect/>
                      </a:stretch>
                    </p:blipFill>
                    <p:spPr>
                      <a:xfrm>
                        <a:off x="914400" y="990600"/>
                        <a:ext cx="6373101" cy="34432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AD1B3A3-909A-4A61-BEF6-4F30B81A3AEF}"/>
              </a:ext>
            </a:extLst>
          </p:cNvPr>
          <p:cNvSpPr txBox="1"/>
          <p:nvPr/>
        </p:nvSpPr>
        <p:spPr>
          <a:xfrm>
            <a:off x="304800" y="304800"/>
            <a:ext cx="7239000" cy="461665"/>
          </a:xfrm>
          <a:prstGeom prst="rect">
            <a:avLst/>
          </a:prstGeom>
          <a:noFill/>
        </p:spPr>
        <p:txBody>
          <a:bodyPr wrap="square" rtlCol="0">
            <a:spAutoFit/>
          </a:bodyPr>
          <a:lstStyle/>
          <a:p>
            <a:r>
              <a:rPr lang="en-US" sz="2400" dirty="0">
                <a:latin typeface="+mj-lt"/>
              </a:rPr>
              <a:t>More comments</a:t>
            </a:r>
          </a:p>
        </p:txBody>
      </p:sp>
      <p:graphicFrame>
        <p:nvGraphicFramePr>
          <p:cNvPr id="7" name="Object 6">
            <a:extLst>
              <a:ext uri="{FF2B5EF4-FFF2-40B4-BE49-F238E27FC236}">
                <a16:creationId xmlns:a16="http://schemas.microsoft.com/office/drawing/2014/main" id="{297459EF-FA9B-4D10-8AFA-065101890FA1}"/>
              </a:ext>
            </a:extLst>
          </p:cNvPr>
          <p:cNvGraphicFramePr>
            <a:graphicFrameLocks noChangeAspect="1"/>
          </p:cNvGraphicFramePr>
          <p:nvPr>
            <p:extLst>
              <p:ext uri="{D42A27DB-BD31-4B8C-83A1-F6EECF244321}">
                <p14:modId xmlns:p14="http://schemas.microsoft.com/office/powerpoint/2010/main" val="575570996"/>
              </p:ext>
            </p:extLst>
          </p:nvPr>
        </p:nvGraphicFramePr>
        <p:xfrm>
          <a:off x="2362200" y="4561342"/>
          <a:ext cx="5699125" cy="1798637"/>
        </p:xfrm>
        <a:graphic>
          <a:graphicData uri="http://schemas.openxmlformats.org/presentationml/2006/ole">
            <mc:AlternateContent xmlns:mc="http://schemas.openxmlformats.org/markup-compatibility/2006">
              <mc:Choice xmlns:v="urn:schemas-microsoft-com:vml" Requires="v">
                <p:oleObj name="Equation" r:id="rId5" imgW="5699884" imgH="1798542" progId="Equation.DSMT4">
                  <p:embed/>
                </p:oleObj>
              </mc:Choice>
              <mc:Fallback>
                <p:oleObj name="Equation" r:id="rId5" imgW="5699884" imgH="1798542" progId="Equation.DSMT4">
                  <p:embed/>
                  <p:pic>
                    <p:nvPicPr>
                      <p:cNvPr id="0" name=""/>
                      <p:cNvPicPr/>
                      <p:nvPr/>
                    </p:nvPicPr>
                    <p:blipFill>
                      <a:blip r:embed="rId6"/>
                      <a:stretch>
                        <a:fillRect/>
                      </a:stretch>
                    </p:blipFill>
                    <p:spPr>
                      <a:xfrm>
                        <a:off x="2362200" y="4561342"/>
                        <a:ext cx="5699125" cy="1798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31B4E8-40AF-4DA1-8638-917D9E0EF634}"/>
              </a:ext>
            </a:extLst>
          </p:cNvPr>
          <p:cNvSpPr txBox="1"/>
          <p:nvPr/>
        </p:nvSpPr>
        <p:spPr>
          <a:xfrm>
            <a:off x="914400" y="5181600"/>
            <a:ext cx="9906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99434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name="Equation" r:id="rId3" imgW="2527200" imgH="799920" progId="Equation.DSMT4">
                  <p:embed/>
                </p:oleObj>
              </mc:Choice>
              <mc:Fallback>
                <p:oleObj name="Equation" r:id="rId3" imgW="2527200" imgH="799920" progId="Equation.DSMT4">
                  <p:embed/>
                  <p:pic>
                    <p:nvPicPr>
                      <p:cNvPr id="0" name=""/>
                      <p:cNvPicPr>
                        <a:picLocks noChangeAspect="1" noChangeArrowheads="1"/>
                      </p:cNvPicPr>
                      <p:nvPr/>
                    </p:nvPicPr>
                    <p:blipFill>
                      <a:blip r:embed="rId4"/>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name="数式" r:id="rId5" imgW="545760" imgH="228600" progId="Equation.3">
                  <p:embed/>
                </p:oleObj>
              </mc:Choice>
              <mc:Fallback>
                <p:oleObj name="数式" r:id="rId5" imgW="545760" imgH="228600" progId="Equation.3">
                  <p:embed/>
                  <p:pic>
                    <p:nvPicPr>
                      <p:cNvPr id="0" name="Object 8"/>
                      <p:cNvPicPr>
                        <a:picLocks noChangeAspect="1" noChangeArrowheads="1"/>
                      </p:cNvPicPr>
                      <p:nvPr/>
                    </p:nvPicPr>
                    <p:blipFill>
                      <a:blip r:embed="rId6"/>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name="Equation" r:id="rId7" imgW="3708360" imgH="749160" progId="Equation.DSMT4">
                  <p:embed/>
                </p:oleObj>
              </mc:Choice>
              <mc:Fallback>
                <p:oleObj name="Equation" r:id="rId7" imgW="3708360" imgH="749160" progId="Equation.DSMT4">
                  <p:embed/>
                  <p:pic>
                    <p:nvPicPr>
                      <p:cNvPr id="0" name="Object 8"/>
                      <p:cNvPicPr>
                        <a:picLocks noChangeAspect="1" noChangeArrowheads="1"/>
                      </p:cNvPicPr>
                      <p:nvPr/>
                    </p:nvPicPr>
                    <p:blipFill>
                      <a:blip r:embed="rId8"/>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name="Equation" r:id="rId4" imgW="3708360" imgH="749160" progId="Equation.DSMT4">
                  <p:embed/>
                </p:oleObj>
              </mc:Choice>
              <mc:Fallback>
                <p:oleObj name="Equation" r:id="rId4" imgW="3708360" imgH="749160" progId="Equation.DSMT4">
                  <p:embed/>
                  <p:pic>
                    <p:nvPicPr>
                      <p:cNvPr id="0" name="Object 11"/>
                      <p:cNvPicPr>
                        <a:picLocks noChangeAspect="1" noChangeArrowheads="1"/>
                      </p:cNvPicPr>
                      <p:nvPr/>
                    </p:nvPicPr>
                    <p:blipFill>
                      <a:blip r:embed="rId5"/>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3"/>
          <a:stretch>
            <a:fillRect/>
          </a:stretch>
        </p:blipFill>
        <p:spPr>
          <a:xfrm>
            <a:off x="228600" y="1788815"/>
            <a:ext cx="3810000" cy="3810000"/>
          </a:xfrm>
          <a:prstGeom prst="rect">
            <a:avLst/>
          </a:prstGeom>
        </p:spPr>
      </p:pic>
      <p:pic>
        <p:nvPicPr>
          <p:cNvPr id="7" name="Picture 6"/>
          <p:cNvPicPr>
            <a:picLocks noChangeAspect="1"/>
          </p:cNvPicPr>
          <p:nvPr/>
        </p:nvPicPr>
        <p:blipFill>
          <a:blip r:embed="rId4"/>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name="Equation" r:id="rId5" imgW="3708360" imgH="749160" progId="Equation.DSMT4">
                  <p:embed/>
                </p:oleObj>
              </mc:Choice>
              <mc:Fallback>
                <p:oleObj name="Equation" r:id="rId5" imgW="3708360" imgH="749160" progId="Equation.DSMT4">
                  <p:embed/>
                  <p:pic>
                    <p:nvPicPr>
                      <p:cNvPr id="0" name=""/>
                      <p:cNvPicPr>
                        <a:picLocks noChangeAspect="1" noChangeArrowheads="1"/>
                      </p:cNvPicPr>
                      <p:nvPr/>
                    </p:nvPicPr>
                    <p:blipFill>
                      <a:blip r:embed="rId6"/>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
        <p:nvSpPr>
          <p:cNvPr id="13" name="TextBox 12">
            <a:extLst>
              <a:ext uri="{FF2B5EF4-FFF2-40B4-BE49-F238E27FC236}">
                <a16:creationId xmlns:a16="http://schemas.microsoft.com/office/drawing/2014/main" id="{44F7A938-60EA-4A56-8386-D386C23501DE}"/>
              </a:ext>
            </a:extLst>
          </p:cNvPr>
          <p:cNvSpPr txBox="1"/>
          <p:nvPr/>
        </p:nvSpPr>
        <p:spPr>
          <a:xfrm>
            <a:off x="457200" y="5638800"/>
            <a:ext cx="7772400" cy="830997"/>
          </a:xfrm>
          <a:prstGeom prst="rect">
            <a:avLst/>
          </a:prstGeom>
          <a:noFill/>
        </p:spPr>
        <p:txBody>
          <a:bodyPr wrap="square" rtlCol="0">
            <a:spAutoFit/>
          </a:bodyPr>
          <a:lstStyle/>
          <a:p>
            <a:r>
              <a:rPr lang="en-US" sz="2400" dirty="0">
                <a:latin typeface="+mj-lt"/>
              </a:rPr>
              <a:t>Note – two separate plots are introduced in order to see the drastic change of scale at values of </a:t>
            </a:r>
            <a:r>
              <a:rPr lang="en-US" sz="2400" dirty="0">
                <a:latin typeface="Symbol" panose="05050102010706020507" pitchFamily="18" charset="2"/>
              </a:rPr>
              <a:t>b</a:t>
            </a:r>
            <a:r>
              <a:rPr lang="en-US" sz="2400" dirty="0">
                <a:latin typeface="+mj-lt"/>
              </a:rPr>
              <a:t> close to 1.</a:t>
            </a:r>
          </a:p>
        </p:txBody>
      </p:sp>
    </p:spTree>
    <p:extLst>
      <p:ext uri="{BB962C8B-B14F-4D97-AF65-F5344CB8AC3E}">
        <p14:creationId xmlns:p14="http://schemas.microsoft.com/office/powerpoint/2010/main" val="2964097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344651637"/>
              </p:ext>
            </p:extLst>
          </p:nvPr>
        </p:nvGraphicFramePr>
        <p:xfrm>
          <a:off x="280988" y="504825"/>
          <a:ext cx="8639175" cy="2808288"/>
        </p:xfrm>
        <a:graphic>
          <a:graphicData uri="http://schemas.openxmlformats.org/presentationml/2006/ole">
            <mc:AlternateContent xmlns:mc="http://schemas.openxmlformats.org/markup-compatibility/2006">
              <mc:Choice xmlns:v="urn:schemas-microsoft-com:vml" Requires="v">
                <p:oleObj name="Equation" r:id="rId3" imgW="3822480" imgH="1244520" progId="Equation.DSMT4">
                  <p:embed/>
                </p:oleObj>
              </mc:Choice>
              <mc:Fallback>
                <p:oleObj name="Equation" r:id="rId3" imgW="3822480" imgH="1244520" progId="Equation.DSMT4">
                  <p:embed/>
                  <p:pic>
                    <p:nvPicPr>
                      <p:cNvPr id="0" name="Object 11"/>
                      <p:cNvPicPr>
                        <a:picLocks noChangeAspect="1" noChangeArrowheads="1"/>
                      </p:cNvPicPr>
                      <p:nvPr/>
                    </p:nvPicPr>
                    <p:blipFill>
                      <a:blip r:embed="rId4"/>
                      <a:srcRect/>
                      <a:stretch>
                        <a:fillRect/>
                      </a:stretch>
                    </p:blipFill>
                    <p:spPr bwMode="auto">
                      <a:xfrm>
                        <a:off x="280988" y="504825"/>
                        <a:ext cx="86391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48588576"/>
              </p:ext>
            </p:extLst>
          </p:nvPr>
        </p:nvGraphicFramePr>
        <p:xfrm>
          <a:off x="149819" y="3678930"/>
          <a:ext cx="1327150" cy="770534"/>
        </p:xfrm>
        <a:graphic>
          <a:graphicData uri="http://schemas.openxmlformats.org/presentationml/2006/ole">
            <mc:AlternateContent xmlns:mc="http://schemas.openxmlformats.org/markup-compatibility/2006">
              <mc:Choice xmlns:v="urn:schemas-microsoft-com:vml" Requires="v">
                <p:oleObj name="Equation" r:id="rId5" imgW="876240" imgH="507960" progId="Equation.DSMT4">
                  <p:embed/>
                </p:oleObj>
              </mc:Choice>
              <mc:Fallback>
                <p:oleObj name="Equation" r:id="rId5" imgW="876240" imgH="507960" progId="Equation.DSMT4">
                  <p:embed/>
                  <p:pic>
                    <p:nvPicPr>
                      <p:cNvPr id="0" name="Object 5"/>
                      <p:cNvPicPr>
                        <a:picLocks noChangeAspect="1" noChangeArrowheads="1"/>
                      </p:cNvPicPr>
                      <p:nvPr/>
                    </p:nvPicPr>
                    <p:blipFill>
                      <a:blip r:embed="rId6"/>
                      <a:srcRect/>
                      <a:stretch>
                        <a:fillRect/>
                      </a:stretch>
                    </p:blipFill>
                    <p:spPr bwMode="auto">
                      <a:xfrm>
                        <a:off x="149819" y="3678930"/>
                        <a:ext cx="1327150" cy="770534"/>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9537509"/>
              </p:ext>
            </p:extLst>
          </p:nvPr>
        </p:nvGraphicFramePr>
        <p:xfrm>
          <a:off x="4700386" y="6123781"/>
          <a:ext cx="1089025" cy="458788"/>
        </p:xfrm>
        <a:graphic>
          <a:graphicData uri="http://schemas.openxmlformats.org/presentationml/2006/ole">
            <mc:AlternateContent xmlns:mc="http://schemas.openxmlformats.org/markup-compatibility/2006">
              <mc:Choice xmlns:v="urn:schemas-microsoft-com:vml" Requires="v">
                <p:oleObj name="Equation" r:id="rId7" imgW="482400" imgH="203040" progId="Equation.DSMT4">
                  <p:embed/>
                </p:oleObj>
              </mc:Choice>
              <mc:Fallback>
                <p:oleObj name="Equation" r:id="rId7" imgW="482400" imgH="203040" progId="Equation.DSMT4">
                  <p:embed/>
                  <p:pic>
                    <p:nvPicPr>
                      <p:cNvPr id="0" name="Object 6"/>
                      <p:cNvPicPr>
                        <a:picLocks noChangeAspect="1" noChangeArrowheads="1"/>
                      </p:cNvPicPr>
                      <p:nvPr/>
                    </p:nvPicPr>
                    <p:blipFill>
                      <a:blip r:embed="rId8"/>
                      <a:srcRect/>
                      <a:stretch>
                        <a:fillRect/>
                      </a:stretch>
                    </p:blipFill>
                    <p:spPr bwMode="auto">
                      <a:xfrm>
                        <a:off x="4700386" y="6123781"/>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Picture 9">
            <a:extLst>
              <a:ext uri="{FF2B5EF4-FFF2-40B4-BE49-F238E27FC236}">
                <a16:creationId xmlns:a16="http://schemas.microsoft.com/office/drawing/2014/main" id="{2BAB6443-804D-1D0C-9654-498DED526DCB}"/>
              </a:ext>
            </a:extLst>
          </p:cNvPr>
          <p:cNvPicPr>
            <a:picLocks noChangeAspect="1"/>
          </p:cNvPicPr>
          <p:nvPr/>
        </p:nvPicPr>
        <p:blipFill>
          <a:blip r:embed="rId9"/>
          <a:stretch>
            <a:fillRect/>
          </a:stretch>
        </p:blipFill>
        <p:spPr>
          <a:xfrm>
            <a:off x="1345799" y="3280098"/>
            <a:ext cx="7798201" cy="2876698"/>
          </a:xfrm>
          <a:prstGeom prst="rect">
            <a:avLst/>
          </a:prstGeom>
        </p:spPr>
      </p:pic>
    </p:spTree>
    <p:extLst>
      <p:ext uri="{BB962C8B-B14F-4D97-AF65-F5344CB8AC3E}">
        <p14:creationId xmlns:p14="http://schemas.microsoft.com/office/powerpoint/2010/main" val="217391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789BD7-2C52-6027-F361-B7572733308D}"/>
              </a:ext>
            </a:extLst>
          </p:cNvPr>
          <p:cNvPicPr>
            <a:picLocks noChangeAspect="1"/>
          </p:cNvPicPr>
          <p:nvPr/>
        </p:nvPicPr>
        <p:blipFill>
          <a:blip r:embed="rId3"/>
          <a:stretch>
            <a:fillRect/>
          </a:stretch>
        </p:blipFill>
        <p:spPr>
          <a:xfrm>
            <a:off x="229842" y="136525"/>
            <a:ext cx="8947044" cy="2447981"/>
          </a:xfrm>
          <a:prstGeom prst="rect">
            <a:avLst/>
          </a:prstGeom>
        </p:spPr>
      </p:pic>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p:cNvSpPr/>
          <p:nvPr/>
        </p:nvSpPr>
        <p:spPr>
          <a:xfrm>
            <a:off x="228600" y="1752600"/>
            <a:ext cx="8818164" cy="3048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2950FEF-FA3C-7072-0134-7000C86699B5}"/>
              </a:ext>
            </a:extLst>
          </p:cNvPr>
          <p:cNvPicPr>
            <a:picLocks noChangeAspect="1"/>
          </p:cNvPicPr>
          <p:nvPr/>
        </p:nvPicPr>
        <p:blipFill>
          <a:blip r:embed="rId4"/>
          <a:stretch>
            <a:fillRect/>
          </a:stretch>
        </p:blipFill>
        <p:spPr>
          <a:xfrm>
            <a:off x="152400" y="2954350"/>
            <a:ext cx="8693597" cy="3032156"/>
          </a:xfrm>
          <a:prstGeom prst="rect">
            <a:avLst/>
          </a:prstGeom>
        </p:spPr>
      </p:pic>
    </p:spTree>
    <p:extLst>
      <p:ext uri="{BB962C8B-B14F-4D97-AF65-F5344CB8AC3E}">
        <p14:creationId xmlns:p14="http://schemas.microsoft.com/office/powerpoint/2010/main" val="4043041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68803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name="Equation" r:id="rId3" imgW="3708360" imgH="1244520" progId="Equation.DSMT4">
                  <p:embed/>
                </p:oleObj>
              </mc:Choice>
              <mc:Fallback>
                <p:oleObj name="Equation" r:id="rId3" imgW="3708360" imgH="1244520" progId="Equation.DSMT4">
                  <p:embed/>
                  <p:pic>
                    <p:nvPicPr>
                      <p:cNvPr id="0" name=""/>
                      <p:cNvPicPr>
                        <a:picLocks noChangeAspect="1" noChangeArrowheads="1"/>
                      </p:cNvPicPr>
                      <p:nvPr/>
                    </p:nvPicPr>
                    <p:blipFill>
                      <a:blip r:embed="rId4"/>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9944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766464929"/>
              </p:ext>
            </p:extLst>
          </p:nvPr>
        </p:nvGraphicFramePr>
        <p:xfrm>
          <a:off x="1801813" y="2119313"/>
          <a:ext cx="7288212" cy="4387850"/>
        </p:xfrm>
        <a:graphic>
          <a:graphicData uri="http://schemas.openxmlformats.org/presentationml/2006/ole">
            <mc:AlternateContent xmlns:mc="http://schemas.openxmlformats.org/markup-compatibility/2006">
              <mc:Choice xmlns:v="urn:schemas-microsoft-com:vml" Requires="v">
                <p:oleObj name="Equation" r:id="rId3" imgW="3225600" imgH="1942920" progId="Equation.DSMT4">
                  <p:embed/>
                </p:oleObj>
              </mc:Choice>
              <mc:Fallback>
                <p:oleObj name="Equation" r:id="rId3" imgW="3225600" imgH="1942920" progId="Equation.DSMT4">
                  <p:embed/>
                  <p:pic>
                    <p:nvPicPr>
                      <p:cNvPr id="0" name=""/>
                      <p:cNvPicPr>
                        <a:picLocks noChangeAspect="1" noChangeArrowheads="1"/>
                      </p:cNvPicPr>
                      <p:nvPr/>
                    </p:nvPicPr>
                    <p:blipFill>
                      <a:blip r:embed="rId4"/>
                      <a:srcRect/>
                      <a:stretch>
                        <a:fillRect/>
                      </a:stretch>
                    </p:blipFill>
                    <p:spPr bwMode="auto">
                      <a:xfrm>
                        <a:off x="1801813" y="2119313"/>
                        <a:ext cx="728821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3292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DD471-F3EF-46D3-B1EC-929CE42FBB46}"/>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C8A2091B-2068-450B-BE9C-22CFBBB9AAD5}"/>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180CAA90-3A1D-4D81-BBD8-BDF4C2AA782B}"/>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7E714936-32EC-468C-9267-E99765FFD555}"/>
              </a:ext>
            </a:extLst>
          </p:cNvPr>
          <p:cNvSpPr txBox="1"/>
          <p:nvPr/>
        </p:nvSpPr>
        <p:spPr>
          <a:xfrm>
            <a:off x="118269" y="59778"/>
            <a:ext cx="8305800" cy="830997"/>
          </a:xfrm>
          <a:prstGeom prst="rect">
            <a:avLst/>
          </a:prstGeom>
          <a:noFill/>
        </p:spPr>
        <p:txBody>
          <a:bodyPr wrap="square" rtlCol="0">
            <a:spAutoFit/>
          </a:bodyPr>
          <a:lstStyle/>
          <a:p>
            <a:r>
              <a:rPr lang="en-US" sz="2400" dirty="0">
                <a:latin typeface="+mj-lt"/>
              </a:rPr>
              <a:t>Summary of results  --</a:t>
            </a:r>
            <a:r>
              <a:rPr lang="en-US" sz="2400" dirty="0"/>
              <a:t>For linear acceleration --</a:t>
            </a:r>
          </a:p>
          <a:p>
            <a:endParaRPr lang="en-US" sz="2400" dirty="0">
              <a:latin typeface="+mj-lt"/>
            </a:endParaRPr>
          </a:p>
        </p:txBody>
      </p:sp>
      <p:grpSp>
        <p:nvGrpSpPr>
          <p:cNvPr id="7" name="Group 6">
            <a:extLst>
              <a:ext uri="{FF2B5EF4-FFF2-40B4-BE49-F238E27FC236}">
                <a16:creationId xmlns:a16="http://schemas.microsoft.com/office/drawing/2014/main" id="{F435381C-C79B-43E8-842E-36F22934D92E}"/>
              </a:ext>
            </a:extLst>
          </p:cNvPr>
          <p:cNvGrpSpPr/>
          <p:nvPr/>
        </p:nvGrpSpPr>
        <p:grpSpPr>
          <a:xfrm>
            <a:off x="228600" y="1981199"/>
            <a:ext cx="5867400" cy="2819401"/>
            <a:chOff x="685800" y="688031"/>
            <a:chExt cx="5867400" cy="2819401"/>
          </a:xfrm>
        </p:grpSpPr>
        <p:sp>
          <p:nvSpPr>
            <p:cNvPr id="8" name="TextBox 7">
              <a:extLst>
                <a:ext uri="{FF2B5EF4-FFF2-40B4-BE49-F238E27FC236}">
                  <a16:creationId xmlns:a16="http://schemas.microsoft.com/office/drawing/2014/main" id="{B03E9899-22BC-4597-A581-1367A156C140}"/>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9" name="Group 8">
              <a:extLst>
                <a:ext uri="{FF2B5EF4-FFF2-40B4-BE49-F238E27FC236}">
                  <a16:creationId xmlns:a16="http://schemas.microsoft.com/office/drawing/2014/main" id="{9D71591C-A9AB-464A-B039-4A8B4EE432E7}"/>
                </a:ext>
              </a:extLst>
            </p:cNvPr>
            <p:cNvGrpSpPr/>
            <p:nvPr/>
          </p:nvGrpSpPr>
          <p:grpSpPr>
            <a:xfrm>
              <a:off x="685800" y="688031"/>
              <a:ext cx="5867400" cy="2819401"/>
              <a:chOff x="685800" y="688031"/>
              <a:chExt cx="5867400" cy="2819401"/>
            </a:xfrm>
          </p:grpSpPr>
          <p:cxnSp>
            <p:nvCxnSpPr>
              <p:cNvPr id="10" name="Straight Arrow Connector 9">
                <a:extLst>
                  <a:ext uri="{FF2B5EF4-FFF2-40B4-BE49-F238E27FC236}">
                    <a16:creationId xmlns:a16="http://schemas.microsoft.com/office/drawing/2014/main" id="{C6208468-6806-4AF3-9552-6F6C4CBCE61A}"/>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0C3BD11-0C10-4136-B615-B314E15D0C55}"/>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C3D34-544D-43FC-8820-D0CA274299CD}"/>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1">
                <a:extLst>
                  <a:ext uri="{FF2B5EF4-FFF2-40B4-BE49-F238E27FC236}">
                    <a16:creationId xmlns:a16="http://schemas.microsoft.com/office/drawing/2014/main" id="{347DDA72-EA24-44CA-9EDC-2144C41E6F96}"/>
                  </a:ext>
                </a:extLst>
              </p:cNvPr>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2">
                <a:extLst>
                  <a:ext uri="{FF2B5EF4-FFF2-40B4-BE49-F238E27FC236}">
                    <a16:creationId xmlns:a16="http://schemas.microsoft.com/office/drawing/2014/main" id="{C1B46356-5F01-4EFE-ACDD-AB6F30838354}"/>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198C054-D6D7-4659-8889-FE19DD8CBB34}"/>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a:extLst>
                  <a:ext uri="{FF2B5EF4-FFF2-40B4-BE49-F238E27FC236}">
                    <a16:creationId xmlns:a16="http://schemas.microsoft.com/office/drawing/2014/main" id="{C852DD10-E0FD-40BF-832B-1F5B96D9FEC4}"/>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a:extLst>
                  <a:ext uri="{FF2B5EF4-FFF2-40B4-BE49-F238E27FC236}">
                    <a16:creationId xmlns:a16="http://schemas.microsoft.com/office/drawing/2014/main" id="{CB61DAEF-4BC8-437F-A467-7F1EDE47E89E}"/>
                  </a:ext>
                </a:extLst>
              </p:cNvPr>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a:extLst>
                  <a:ext uri="{FF2B5EF4-FFF2-40B4-BE49-F238E27FC236}">
                    <a16:creationId xmlns:a16="http://schemas.microsoft.com/office/drawing/2014/main" id="{ED244DD7-A91F-4B2B-849D-CC0EB9B74BDB}"/>
                  </a:ext>
                </a:extLst>
              </p:cNvPr>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a:extLst>
                  <a:ext uri="{FF2B5EF4-FFF2-40B4-BE49-F238E27FC236}">
                    <a16:creationId xmlns:a16="http://schemas.microsoft.com/office/drawing/2014/main" id="{496399C4-2A23-45E5-A23B-F9F0E146AF90}"/>
                  </a:ext>
                </a:extLst>
              </p:cNvPr>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a:extLst>
                  <a:ext uri="{FF2B5EF4-FFF2-40B4-BE49-F238E27FC236}">
                    <a16:creationId xmlns:a16="http://schemas.microsoft.com/office/drawing/2014/main" id="{30D437A5-BA33-4F7B-B38D-62FB41F40899}"/>
                  </a:ext>
                </a:extLst>
              </p:cNvPr>
              <p:cNvCxnSpPr>
                <a:stCxn id="14"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FA14181-9CD8-46C0-BA82-A71D341F63D6}"/>
                  </a:ext>
                </a:extLst>
              </p:cNvPr>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2" name="TextBox 21">
                <a:extLst>
                  <a:ext uri="{FF2B5EF4-FFF2-40B4-BE49-F238E27FC236}">
                    <a16:creationId xmlns:a16="http://schemas.microsoft.com/office/drawing/2014/main" id="{DF07CE08-D011-414F-B52F-D9CD30BFE764}"/>
                  </a:ext>
                </a:extLst>
              </p:cNvPr>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3" name="Object 22">
            <a:extLst>
              <a:ext uri="{FF2B5EF4-FFF2-40B4-BE49-F238E27FC236}">
                <a16:creationId xmlns:a16="http://schemas.microsoft.com/office/drawing/2014/main" id="{E3DB4826-12B4-4908-BFF5-A47DDE9786D6}"/>
              </a:ext>
            </a:extLst>
          </p:cNvPr>
          <p:cNvGraphicFramePr>
            <a:graphicFrameLocks noChangeAspect="1"/>
          </p:cNvGraphicFramePr>
          <p:nvPr>
            <p:extLst>
              <p:ext uri="{D42A27DB-BD31-4B8C-83A1-F6EECF244321}">
                <p14:modId xmlns:p14="http://schemas.microsoft.com/office/powerpoint/2010/main" val="165366817"/>
              </p:ext>
            </p:extLst>
          </p:nvPr>
        </p:nvGraphicFramePr>
        <p:xfrm>
          <a:off x="152400" y="4799013"/>
          <a:ext cx="8237538" cy="1690687"/>
        </p:xfrm>
        <a:graphic>
          <a:graphicData uri="http://schemas.openxmlformats.org/presentationml/2006/ole">
            <mc:AlternateContent xmlns:mc="http://schemas.openxmlformats.org/markup-compatibility/2006">
              <mc:Choice xmlns:v="urn:schemas-microsoft-com:vml" Requires="v">
                <p:oleObj name="Equation" r:id="rId3" imgW="3644640" imgH="749160" progId="Equation.DSMT4">
                  <p:embed/>
                </p:oleObj>
              </mc:Choice>
              <mc:Fallback>
                <p:oleObj name="Equation" r:id="rId3" imgW="3644640" imgH="749160" progId="Equation.DSMT4">
                  <p:embed/>
                  <p:pic>
                    <p:nvPicPr>
                      <p:cNvPr id="22" name="Object 21"/>
                      <p:cNvPicPr>
                        <a:picLocks noChangeAspect="1" noChangeArrowheads="1"/>
                      </p:cNvPicPr>
                      <p:nvPr/>
                    </p:nvPicPr>
                    <p:blipFill>
                      <a:blip r:embed="rId4"/>
                      <a:srcRect/>
                      <a:stretch>
                        <a:fillRect/>
                      </a:stretch>
                    </p:blipFill>
                    <p:spPr bwMode="auto">
                      <a:xfrm>
                        <a:off x="152400" y="4799013"/>
                        <a:ext cx="8237538"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5342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CD350-86E9-47D4-8438-3B3D3EC7D7E1}"/>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ED986B5C-A908-4A7C-BA3B-ADBC8341ED16}"/>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10271915-0126-425E-BE1A-FCDCA27AE39C}"/>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E8CB230C-EAB8-4F5C-9EE5-1577CB295F4E}"/>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6" name="Group 5">
            <a:extLst>
              <a:ext uri="{FF2B5EF4-FFF2-40B4-BE49-F238E27FC236}">
                <a16:creationId xmlns:a16="http://schemas.microsoft.com/office/drawing/2014/main" id="{A36851FD-DE7E-4FE0-A715-4A41C31AEE29}"/>
              </a:ext>
            </a:extLst>
          </p:cNvPr>
          <p:cNvGrpSpPr/>
          <p:nvPr/>
        </p:nvGrpSpPr>
        <p:grpSpPr>
          <a:xfrm>
            <a:off x="685800" y="688031"/>
            <a:ext cx="2971800" cy="2819401"/>
            <a:chOff x="685800" y="688031"/>
            <a:chExt cx="2971800" cy="2819401"/>
          </a:xfrm>
        </p:grpSpPr>
        <p:cxnSp>
          <p:nvCxnSpPr>
            <p:cNvPr id="7" name="Straight Arrow Connector 6">
              <a:extLst>
                <a:ext uri="{FF2B5EF4-FFF2-40B4-BE49-F238E27FC236}">
                  <a16:creationId xmlns:a16="http://schemas.microsoft.com/office/drawing/2014/main" id="{64E68D60-8A00-4E64-8121-68B9B853536C}"/>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8FAA378-CA4E-4F5A-97E7-FF4715063F7B}"/>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7142D6-1E96-4A85-8B72-FE4CA59CC548}"/>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ight Arrow 11">
              <a:extLst>
                <a:ext uri="{FF2B5EF4-FFF2-40B4-BE49-F238E27FC236}">
                  <a16:creationId xmlns:a16="http://schemas.microsoft.com/office/drawing/2014/main" id="{4F74FDBA-A2E8-49F2-83C0-0E9873005B3C}"/>
                </a:ext>
              </a:extLst>
            </p:cNvPr>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B3253F9-E989-4FE4-AC2A-20ECC539C6DF}"/>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A180A85-C690-4BE3-AA63-64B64157ED22}"/>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3" name="TextBox 12">
              <a:extLst>
                <a:ext uri="{FF2B5EF4-FFF2-40B4-BE49-F238E27FC236}">
                  <a16:creationId xmlns:a16="http://schemas.microsoft.com/office/drawing/2014/main" id="{8CB0539B-C626-434D-890D-7FECD4FFC2AF}"/>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672D0F9A-B207-4794-8D55-B9E034306256}"/>
                </a:ext>
              </a:extLst>
            </p:cNvPr>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5" name="TextBox 14">
              <a:extLst>
                <a:ext uri="{FF2B5EF4-FFF2-40B4-BE49-F238E27FC236}">
                  <a16:creationId xmlns:a16="http://schemas.microsoft.com/office/drawing/2014/main" id="{6CC9E5BC-499B-4EDE-A31C-B1CAF520B908}"/>
                </a:ext>
              </a:extLst>
            </p:cNvPr>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6" name="TextBox 15">
              <a:extLst>
                <a:ext uri="{FF2B5EF4-FFF2-40B4-BE49-F238E27FC236}">
                  <a16:creationId xmlns:a16="http://schemas.microsoft.com/office/drawing/2014/main" id="{02068F7F-5F06-44A0-9089-91730329EE63}"/>
                </a:ext>
              </a:extLst>
            </p:cNvPr>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7" name="Straight Arrow Connector 16">
              <a:extLst>
                <a:ext uri="{FF2B5EF4-FFF2-40B4-BE49-F238E27FC236}">
                  <a16:creationId xmlns:a16="http://schemas.microsoft.com/office/drawing/2014/main" id="{77BE6415-5A12-4DB4-900A-C7BA7E09DA75}"/>
                </a:ext>
              </a:extLst>
            </p:cNvPr>
            <p:cNvCxnSpPr>
              <a:stCxn id="11"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981495-2E2D-4AF7-A136-04400386641E}"/>
                </a:ext>
              </a:extLst>
            </p:cNvPr>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19" name="TextBox 18">
              <a:extLst>
                <a:ext uri="{FF2B5EF4-FFF2-40B4-BE49-F238E27FC236}">
                  <a16:creationId xmlns:a16="http://schemas.microsoft.com/office/drawing/2014/main" id="{9BEAD216-C8EE-4069-8EE0-3FC0CC959405}"/>
                </a:ext>
              </a:extLst>
            </p:cNvPr>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20" name="Arc 19">
            <a:extLst>
              <a:ext uri="{FF2B5EF4-FFF2-40B4-BE49-F238E27FC236}">
                <a16:creationId xmlns:a16="http://schemas.microsoft.com/office/drawing/2014/main" id="{7DDB495D-476A-4B44-9A6A-BCEA04A9549A}"/>
              </a:ext>
            </a:extLst>
          </p:cNvPr>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D12D04C-789C-4B66-B919-635ECD05322B}"/>
              </a:ext>
            </a:extLst>
          </p:cNvPr>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2" name="Straight Connector 21">
            <a:extLst>
              <a:ext uri="{FF2B5EF4-FFF2-40B4-BE49-F238E27FC236}">
                <a16:creationId xmlns:a16="http://schemas.microsoft.com/office/drawing/2014/main" id="{9CA1B5CA-71E9-4E15-AB29-5A81E6A62963}"/>
              </a:ext>
            </a:extLst>
          </p:cNvPr>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D5491E3-FAA5-4599-9C0E-3ECD8DD0D93E}"/>
              </a:ext>
            </a:extLst>
          </p:cNvPr>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24" name="Object 23">
            <a:extLst>
              <a:ext uri="{FF2B5EF4-FFF2-40B4-BE49-F238E27FC236}">
                <a16:creationId xmlns:a16="http://schemas.microsoft.com/office/drawing/2014/main" id="{76FECA89-F842-4C88-8AC8-2B0C1E9EF817}"/>
              </a:ext>
            </a:extLst>
          </p:cNvPr>
          <p:cNvGraphicFramePr>
            <a:graphicFrameLocks noChangeAspect="1"/>
          </p:cNvGraphicFramePr>
          <p:nvPr>
            <p:extLst>
              <p:ext uri="{D42A27DB-BD31-4B8C-83A1-F6EECF244321}">
                <p14:modId xmlns:p14="http://schemas.microsoft.com/office/powerpoint/2010/main" val="236224009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31" name="Object 30"/>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735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312427-5FB5-436F-AF2F-F00BE1A4A209}"/>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2426A7BF-8965-4F2F-8BE5-AF41BB91BB54}"/>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B2B00F1F-3AE2-4812-943F-5BFCB65C48EC}"/>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B73AED04-E22A-4CAA-9D31-18870844AA70}"/>
              </a:ext>
            </a:extLst>
          </p:cNvPr>
          <p:cNvSpPr txBox="1"/>
          <p:nvPr/>
        </p:nvSpPr>
        <p:spPr>
          <a:xfrm>
            <a:off x="457200" y="228600"/>
            <a:ext cx="7543800" cy="3046988"/>
          </a:xfrm>
          <a:prstGeom prst="rect">
            <a:avLst/>
          </a:prstGeom>
          <a:noFill/>
        </p:spPr>
        <p:txBody>
          <a:bodyPr wrap="square" rtlCol="0">
            <a:spAutoFit/>
          </a:bodyPr>
          <a:lstStyle/>
          <a:p>
            <a:r>
              <a:rPr lang="en-US" sz="2400" dirty="0">
                <a:latin typeface="+mj-lt"/>
              </a:rPr>
              <a:t>Angular integrals for the two cases –</a:t>
            </a:r>
          </a:p>
          <a:p>
            <a:endParaRPr lang="en-US" sz="2400" dirty="0">
              <a:latin typeface="+mj-lt"/>
            </a:endParaRPr>
          </a:p>
          <a:p>
            <a:r>
              <a:rPr lang="en-US" sz="2400" dirty="0">
                <a:latin typeface="+mj-lt"/>
              </a:rPr>
              <a:t>Linear acceleration</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Circular acceleration</a:t>
            </a:r>
          </a:p>
        </p:txBody>
      </p:sp>
      <p:graphicFrame>
        <p:nvGraphicFramePr>
          <p:cNvPr id="6" name="Object 5">
            <a:extLst>
              <a:ext uri="{FF2B5EF4-FFF2-40B4-BE49-F238E27FC236}">
                <a16:creationId xmlns:a16="http://schemas.microsoft.com/office/drawing/2014/main" id="{31B4282B-4FAE-492B-9861-9E3FE8223A0E}"/>
              </a:ext>
            </a:extLst>
          </p:cNvPr>
          <p:cNvGraphicFramePr>
            <a:graphicFrameLocks noChangeAspect="1"/>
          </p:cNvGraphicFramePr>
          <p:nvPr>
            <p:extLst>
              <p:ext uri="{D42A27DB-BD31-4B8C-83A1-F6EECF244321}">
                <p14:modId xmlns:p14="http://schemas.microsoft.com/office/powerpoint/2010/main" val="1006136856"/>
              </p:ext>
            </p:extLst>
          </p:nvPr>
        </p:nvGraphicFramePr>
        <p:xfrm>
          <a:off x="762000" y="1524000"/>
          <a:ext cx="8167687" cy="996626"/>
        </p:xfrm>
        <a:graphic>
          <a:graphicData uri="http://schemas.openxmlformats.org/presentationml/2006/ole">
            <mc:AlternateContent xmlns:mc="http://schemas.openxmlformats.org/markup-compatibility/2006">
              <mc:Choice xmlns:v="urn:schemas-microsoft-com:vml" Requires="v">
                <p:oleObj name="Equation" r:id="rId3" imgW="3949560" imgH="482400" progId="Equation.DSMT4">
                  <p:embed/>
                </p:oleObj>
              </mc:Choice>
              <mc:Fallback>
                <p:oleObj name="Equation" r:id="rId3" imgW="3949560" imgH="482400" progId="Equation.DSMT4">
                  <p:embed/>
                  <p:pic>
                    <p:nvPicPr>
                      <p:cNvPr id="6" name="Object 5"/>
                      <p:cNvPicPr>
                        <a:picLocks noChangeAspect="1" noChangeArrowheads="1"/>
                      </p:cNvPicPr>
                      <p:nvPr/>
                    </p:nvPicPr>
                    <p:blipFill>
                      <a:blip r:embed="rId4"/>
                      <a:srcRect/>
                      <a:stretch>
                        <a:fillRect/>
                      </a:stretch>
                    </p:blipFill>
                    <p:spPr bwMode="auto">
                      <a:xfrm>
                        <a:off x="762000" y="1524000"/>
                        <a:ext cx="8167687" cy="996626"/>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2B5063AA-2852-4951-A95E-AE4AEECBE2D3}"/>
              </a:ext>
            </a:extLst>
          </p:cNvPr>
          <p:cNvGraphicFramePr>
            <a:graphicFrameLocks noChangeAspect="1"/>
          </p:cNvGraphicFramePr>
          <p:nvPr>
            <p:extLst>
              <p:ext uri="{D42A27DB-BD31-4B8C-83A1-F6EECF244321}">
                <p14:modId xmlns:p14="http://schemas.microsoft.com/office/powerpoint/2010/main" val="2066808299"/>
              </p:ext>
            </p:extLst>
          </p:nvPr>
        </p:nvGraphicFramePr>
        <p:xfrm>
          <a:off x="215900" y="3582413"/>
          <a:ext cx="8928100" cy="1798637"/>
        </p:xfrm>
        <a:graphic>
          <a:graphicData uri="http://schemas.openxmlformats.org/presentationml/2006/ole">
            <mc:AlternateContent xmlns:mc="http://schemas.openxmlformats.org/markup-compatibility/2006">
              <mc:Choice xmlns:v="urn:schemas-microsoft-com:vml" Requires="v">
                <p:oleObj name="Equation" r:id="rId5" imgW="4787640" imgH="965160" progId="Equation.DSMT4">
                  <p:embed/>
                </p:oleObj>
              </mc:Choice>
              <mc:Fallback>
                <p:oleObj name="Equation" r:id="rId5" imgW="4787640" imgH="965160" progId="Equation.DSMT4">
                  <p:embed/>
                  <p:pic>
                    <p:nvPicPr>
                      <p:cNvPr id="31" name="Object 30"/>
                      <p:cNvPicPr>
                        <a:picLocks noChangeAspect="1" noChangeArrowheads="1"/>
                      </p:cNvPicPr>
                      <p:nvPr/>
                    </p:nvPicPr>
                    <p:blipFill>
                      <a:blip r:embed="rId6"/>
                      <a:srcRect/>
                      <a:stretch>
                        <a:fillRect/>
                      </a:stretch>
                    </p:blipFill>
                    <p:spPr bwMode="auto">
                      <a:xfrm>
                        <a:off x="215900" y="3582413"/>
                        <a:ext cx="8928100" cy="17986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8784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0" name="Object 22"/>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81000" y="-33428"/>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533309298"/>
              </p:ext>
            </p:extLst>
          </p:nvPr>
        </p:nvGraphicFramePr>
        <p:xfrm>
          <a:off x="609600" y="685800"/>
          <a:ext cx="7518400" cy="5789612"/>
        </p:xfrm>
        <a:graphic>
          <a:graphicData uri="http://schemas.openxmlformats.org/presentationml/2006/ole">
            <mc:AlternateContent xmlns:mc="http://schemas.openxmlformats.org/markup-compatibility/2006">
              <mc:Choice xmlns:v="urn:schemas-microsoft-com:vml" Requires="v">
                <p:oleObj name="Equation" r:id="rId3" imgW="3327120" imgH="2565360" progId="Equation.DSMT4">
                  <p:embed/>
                </p:oleObj>
              </mc:Choice>
              <mc:Fallback>
                <p:oleObj name="Equation" r:id="rId3" imgW="3327120" imgH="2565360" progId="Equation.DSMT4">
                  <p:embed/>
                  <p:pic>
                    <p:nvPicPr>
                      <p:cNvPr id="0" name=""/>
                      <p:cNvPicPr>
                        <a:picLocks noChangeAspect="1" noChangeArrowheads="1"/>
                      </p:cNvPicPr>
                      <p:nvPr/>
                    </p:nvPicPr>
                    <p:blipFill>
                      <a:blip r:embed="rId4"/>
                      <a:srcRect/>
                      <a:stretch>
                        <a:fillRect/>
                      </a:stretch>
                    </p:blipFill>
                    <p:spPr bwMode="auto">
                      <a:xfrm>
                        <a:off x="609600" y="685800"/>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Arrow: Left 6">
            <a:extLst>
              <a:ext uri="{FF2B5EF4-FFF2-40B4-BE49-F238E27FC236}">
                <a16:creationId xmlns:a16="http://schemas.microsoft.com/office/drawing/2014/main" id="{4D351F3A-51C1-06D3-A28E-5FC22D780EB4}"/>
              </a:ext>
            </a:extLst>
          </p:cNvPr>
          <p:cNvSpPr/>
          <p:nvPr/>
        </p:nvSpPr>
        <p:spPr>
          <a:xfrm>
            <a:off x="6781800" y="1752600"/>
            <a:ext cx="228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7D7CEE-516A-DBCF-A6C2-80FEBF27FE16}"/>
              </a:ext>
            </a:extLst>
          </p:cNvPr>
          <p:cNvSpPr txBox="1"/>
          <p:nvPr/>
        </p:nvSpPr>
        <p:spPr>
          <a:xfrm>
            <a:off x="7010400" y="1337101"/>
            <a:ext cx="1981200" cy="830997"/>
          </a:xfrm>
          <a:prstGeom prst="rect">
            <a:avLst/>
          </a:prstGeom>
          <a:noFill/>
        </p:spPr>
        <p:txBody>
          <a:bodyPr wrap="square" rtlCol="0">
            <a:spAutoFit/>
          </a:bodyPr>
          <a:lstStyle/>
          <a:p>
            <a:r>
              <a:rPr lang="en-US" sz="1600" dirty="0">
                <a:latin typeface="+mj-lt"/>
              </a:rPr>
              <a:t>Note:  Here we are finding power </a:t>
            </a:r>
            <a:r>
              <a:rPr lang="en-US" sz="1600" dirty="0" err="1">
                <a:latin typeface="+mj-lt"/>
              </a:rPr>
              <a:t>wrt</a:t>
            </a:r>
            <a:r>
              <a:rPr lang="en-US" sz="1600" dirty="0">
                <a:latin typeface="+mj-lt"/>
              </a:rPr>
              <a:t> to the field time frame.</a:t>
            </a:r>
          </a:p>
        </p:txBody>
      </p:sp>
    </p:spTree>
    <p:extLst>
      <p:ext uri="{BB962C8B-B14F-4D97-AF65-F5344CB8AC3E}">
        <p14:creationId xmlns:p14="http://schemas.microsoft.com/office/powerpoint/2010/main" val="1359999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name="数式" r:id="rId3" imgW="3581280" imgH="1396800" progId="Equation.3">
                  <p:embed/>
                </p:oleObj>
              </mc:Choice>
              <mc:Fallback>
                <p:oleObj name="数式" r:id="rId3" imgW="3581280" imgH="1396800" progId="Equation.3">
                  <p:embed/>
                  <p:pic>
                    <p:nvPicPr>
                      <p:cNvPr id="0" name=""/>
                      <p:cNvPicPr>
                        <a:picLocks noChangeAspect="1" noChangeArrowheads="1"/>
                      </p:cNvPicPr>
                      <p:nvPr/>
                    </p:nvPicPr>
                    <p:blipFill>
                      <a:blip r:embed="rId4"/>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5"/>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CCFEBE-1C8C-EE67-91C1-6CF91082895C}"/>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BF0DD4A2-D66E-5C7D-D827-55AD9C21D05B}"/>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C0020D03-5CBF-3004-6267-0244E944FCE8}"/>
              </a:ext>
            </a:extLst>
          </p:cNvPr>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a:extLst>
              <a:ext uri="{FF2B5EF4-FFF2-40B4-BE49-F238E27FC236}">
                <a16:creationId xmlns:a16="http://schemas.microsoft.com/office/drawing/2014/main" id="{ABC5A765-7462-695C-BB54-0FFFE95C63FF}"/>
              </a:ext>
            </a:extLst>
          </p:cNvPr>
          <p:cNvGraphicFramePr>
            <a:graphicFrameLocks noChangeAspect="1"/>
          </p:cNvGraphicFramePr>
          <p:nvPr>
            <p:extLst>
              <p:ext uri="{D42A27DB-BD31-4B8C-83A1-F6EECF244321}">
                <p14:modId xmlns:p14="http://schemas.microsoft.com/office/powerpoint/2010/main" val="3356988065"/>
              </p:ext>
            </p:extLst>
          </p:nvPr>
        </p:nvGraphicFramePr>
        <p:xfrm>
          <a:off x="417897" y="1296292"/>
          <a:ext cx="8686800" cy="4337745"/>
        </p:xfrm>
        <a:graphic>
          <a:graphicData uri="http://schemas.openxmlformats.org/presentationml/2006/ole">
            <mc:AlternateContent xmlns:mc="http://schemas.openxmlformats.org/markup-compatibility/2006">
              <mc:Choice xmlns:v="urn:schemas-microsoft-com:vml" Requires="v">
                <p:oleObj name="Equation" r:id="rId2" imgW="4317840" imgH="2158920" progId="Equation.DSMT4">
                  <p:embed/>
                </p:oleObj>
              </mc:Choice>
              <mc:Fallback>
                <p:oleObj name="Equation" r:id="rId2" imgW="4317840" imgH="2158920" progId="Equation.DSMT4">
                  <p:embed/>
                  <p:pic>
                    <p:nvPicPr>
                      <p:cNvPr id="6" name="Object 5"/>
                      <p:cNvPicPr>
                        <a:picLocks noChangeAspect="1" noChangeArrowheads="1"/>
                      </p:cNvPicPr>
                      <p:nvPr/>
                    </p:nvPicPr>
                    <p:blipFill>
                      <a:blip r:embed="rId3"/>
                      <a:srcRect/>
                      <a:stretch>
                        <a:fillRect/>
                      </a:stretch>
                    </p:blipFill>
                    <p:spPr bwMode="auto">
                      <a:xfrm>
                        <a:off x="417897" y="1296292"/>
                        <a:ext cx="8686800" cy="433774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7BDC427-A151-CCAA-C65B-8A2EF757387F}"/>
              </a:ext>
            </a:extLst>
          </p:cNvPr>
          <p:cNvSpPr txBox="1"/>
          <p:nvPr/>
        </p:nvSpPr>
        <p:spPr>
          <a:xfrm>
            <a:off x="381000" y="381000"/>
            <a:ext cx="7924800" cy="457200"/>
          </a:xfrm>
          <a:prstGeom prst="rect">
            <a:avLst/>
          </a:prstGeom>
          <a:noFill/>
        </p:spPr>
        <p:txBody>
          <a:bodyPr wrap="square" rtlCol="0">
            <a:spAutoFit/>
          </a:bodyPr>
          <a:lstStyle/>
          <a:p>
            <a:r>
              <a:rPr lang="en-US" sz="2400" dirty="0">
                <a:latin typeface="+mj-lt"/>
              </a:rPr>
              <a:t>Checking:</a:t>
            </a:r>
          </a:p>
        </p:txBody>
      </p:sp>
    </p:spTree>
    <p:extLst>
      <p:ext uri="{BB962C8B-B14F-4D97-AF65-F5344CB8AC3E}">
        <p14:creationId xmlns:p14="http://schemas.microsoft.com/office/powerpoint/2010/main" val="917256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96922798"/>
              </p:ext>
            </p:extLst>
          </p:nvPr>
        </p:nvGraphicFramePr>
        <p:xfrm>
          <a:off x="217488" y="1438920"/>
          <a:ext cx="8697912" cy="4244975"/>
        </p:xfrm>
        <a:graphic>
          <a:graphicData uri="http://schemas.openxmlformats.org/presentationml/2006/ole">
            <mc:AlternateContent xmlns:mc="http://schemas.openxmlformats.org/markup-compatibility/2006">
              <mc:Choice xmlns:v="urn:schemas-microsoft-com:vml" Requires="v">
                <p:oleObj name="Equation" r:id="rId3" imgW="3848040" imgH="1879560" progId="Equation.DSMT4">
                  <p:embed/>
                </p:oleObj>
              </mc:Choice>
              <mc:Fallback>
                <p:oleObj name="Equation" r:id="rId3" imgW="3848040" imgH="1879560" progId="Equation.DSMT4">
                  <p:embed/>
                  <p:pic>
                    <p:nvPicPr>
                      <p:cNvPr id="0" name=""/>
                      <p:cNvPicPr>
                        <a:picLocks noChangeAspect="1" noChangeArrowheads="1"/>
                      </p:cNvPicPr>
                      <p:nvPr/>
                    </p:nvPicPr>
                    <p:blipFill>
                      <a:blip r:embed="rId4"/>
                      <a:srcRect/>
                      <a:stretch>
                        <a:fillRect/>
                      </a:stretch>
                    </p:blipFill>
                    <p:spPr bwMode="auto">
                      <a:xfrm>
                        <a:off x="217488" y="1438920"/>
                        <a:ext cx="8697912"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77558E-B182-B102-0B2C-7D90F250F559}"/>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247EA3C9-B5EB-B4B3-A30B-E5F07645EDA3}"/>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EBFB636B-E597-6A49-0717-76111A16E74A}"/>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0DE02F4-6BC4-5068-3B3E-FE8CFBECAABA}"/>
              </a:ext>
            </a:extLst>
          </p:cNvPr>
          <p:cNvSpPr txBox="1"/>
          <p:nvPr/>
        </p:nvSpPr>
        <p:spPr>
          <a:xfrm>
            <a:off x="304800" y="228600"/>
            <a:ext cx="8305800" cy="1938992"/>
          </a:xfrm>
          <a:prstGeom prst="rect">
            <a:avLst/>
          </a:prstGeom>
          <a:noFill/>
        </p:spPr>
        <p:txBody>
          <a:bodyPr wrap="square" rtlCol="0">
            <a:spAutoFit/>
          </a:bodyPr>
          <a:lstStyle/>
          <a:p>
            <a:r>
              <a:rPr lang="en-US" sz="2400" dirty="0">
                <a:latin typeface="+mj-lt"/>
              </a:rPr>
              <a:t>Your questions –</a:t>
            </a:r>
          </a:p>
          <a:p>
            <a:endParaRPr lang="en-US" sz="2400" dirty="0">
              <a:latin typeface="+mj-lt"/>
            </a:endParaRPr>
          </a:p>
          <a:p>
            <a:r>
              <a:rPr lang="en-US" sz="2400" dirty="0">
                <a:latin typeface="+mj-lt"/>
              </a:rPr>
              <a:t>From </a:t>
            </a:r>
            <a:r>
              <a:rPr lang="en-US" sz="2400" dirty="0" err="1">
                <a:latin typeface="+mj-lt"/>
              </a:rPr>
              <a:t>Banasree</a:t>
            </a:r>
            <a:r>
              <a:rPr lang="en-US" sz="2400" dirty="0">
                <a:latin typeface="+mj-lt"/>
              </a:rPr>
              <a:t>:  </a:t>
            </a:r>
            <a:r>
              <a:rPr lang="en-US" sz="2400" b="0" i="0" dirty="0">
                <a:solidFill>
                  <a:srgbClr val="222222"/>
                </a:solidFill>
                <a:effectLst/>
                <a:latin typeface="Arial" panose="020B0604020202020204" pitchFamily="34" charset="0"/>
              </a:rPr>
              <a:t>It seems power in the first case for </a:t>
            </a:r>
            <a:r>
              <a:rPr lang="en-US" sz="2400" b="0" i="0" dirty="0" err="1">
                <a:solidFill>
                  <a:srgbClr val="222222"/>
                </a:solidFill>
                <a:effectLst/>
                <a:latin typeface="Arial" panose="020B0604020202020204" pitchFamily="34" charset="0"/>
              </a:rPr>
              <a:t>t_r</a:t>
            </a:r>
            <a:r>
              <a:rPr lang="en-US" sz="2400" b="0" i="0" dirty="0">
                <a:solidFill>
                  <a:srgbClr val="222222"/>
                </a:solidFill>
                <a:effectLst/>
                <a:latin typeface="Arial" panose="020B0604020202020204" pitchFamily="34" charset="0"/>
              </a:rPr>
              <a:t> is related to spectral intensity. Why is that ? Then why we are calculating the second one?</a:t>
            </a:r>
            <a:endParaRPr lang="en-US" sz="2400" dirty="0">
              <a:latin typeface="+mj-lt"/>
            </a:endParaRPr>
          </a:p>
        </p:txBody>
      </p:sp>
    </p:spTree>
    <p:extLst>
      <p:ext uri="{BB962C8B-B14F-4D97-AF65-F5344CB8AC3E}">
        <p14:creationId xmlns:p14="http://schemas.microsoft.com/office/powerpoint/2010/main" val="68191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name="Equation" r:id="rId3" imgW="2222280" imgH="419040" progId="Equation.DSMT4">
                  <p:embed/>
                </p:oleObj>
              </mc:Choice>
              <mc:Fallback>
                <p:oleObj name="Equation" r:id="rId3" imgW="2222280" imgH="419040" progId="Equation.DSMT4">
                  <p:embed/>
                  <p:pic>
                    <p:nvPicPr>
                      <p:cNvPr id="0" name=""/>
                      <p:cNvPicPr/>
                      <p:nvPr/>
                    </p:nvPicPr>
                    <p:blipFill>
                      <a:blip r:embed="rId4"/>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name="Equation" r:id="rId3" imgW="3504960" imgH="939600" progId="Equation.DSMT4">
                  <p:embed/>
                </p:oleObj>
              </mc:Choice>
              <mc:Fallback>
                <p:oleObj name="Equation" r:id="rId3" imgW="3504960" imgH="939600" progId="Equation.DSMT4">
                  <p:embed/>
                  <p:pic>
                    <p:nvPicPr>
                      <p:cNvPr id="0" name=""/>
                      <p:cNvPicPr>
                        <a:picLocks noChangeAspect="1" noChangeArrowheads="1"/>
                      </p:cNvPicPr>
                      <p:nvPr/>
                    </p:nvPicPr>
                    <p:blipFill>
                      <a:blip r:embed="rId4"/>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name="Equation" r:id="rId5" imgW="3111480" imgH="1447560" progId="Equation.DSMT4">
                  <p:embed/>
                </p:oleObj>
              </mc:Choice>
              <mc:Fallback>
                <p:oleObj name="Equation" r:id="rId5" imgW="3111480" imgH="1447560" progId="Equation.DSMT4">
                  <p:embed/>
                  <p:pic>
                    <p:nvPicPr>
                      <p:cNvPr id="0" name=""/>
                      <p:cNvPicPr>
                        <a:picLocks noChangeAspect="1" noChangeArrowheads="1"/>
                      </p:cNvPicPr>
                      <p:nvPr/>
                    </p:nvPicPr>
                    <p:blipFill>
                      <a:blip r:embed="rId6"/>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name="数式" r:id="rId3" imgW="3530520" imgH="2666880" progId="Equation.3">
                  <p:embed/>
                </p:oleObj>
              </mc:Choice>
              <mc:Fallback>
                <p:oleObj name="数式" r:id="rId3" imgW="3530520" imgH="2666880" progId="Equation.3">
                  <p:embed/>
                  <p:pic>
                    <p:nvPicPr>
                      <p:cNvPr id="0" name=""/>
                      <p:cNvPicPr>
                        <a:picLocks noChangeAspect="1" noChangeArrowheads="1"/>
                      </p:cNvPicPr>
                      <p:nvPr/>
                    </p:nvPicPr>
                    <p:blipFill>
                      <a:blip r:embed="rId4"/>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name="数式" r:id="rId3" imgW="3263760" imgH="863280" progId="Equation.3">
                  <p:embed/>
                </p:oleObj>
              </mc:Choice>
              <mc:Fallback>
                <p:oleObj name="数式" r:id="rId3" imgW="3263760" imgH="863280" progId="Equation.3">
                  <p:embed/>
                  <p:pic>
                    <p:nvPicPr>
                      <p:cNvPr id="0" name=""/>
                      <p:cNvPicPr>
                        <a:picLocks noChangeAspect="1" noChangeArrowheads="1"/>
                      </p:cNvPicPr>
                      <p:nvPr/>
                    </p:nvPicPr>
                    <p:blipFill>
                      <a:blip r:embed="rId4"/>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2313795"/>
              </p:ext>
            </p:extLst>
          </p:nvPr>
        </p:nvGraphicFramePr>
        <p:xfrm>
          <a:off x="222250" y="2898775"/>
          <a:ext cx="8699500" cy="2555875"/>
        </p:xfrm>
        <a:graphic>
          <a:graphicData uri="http://schemas.openxmlformats.org/presentationml/2006/ole">
            <mc:AlternateContent xmlns:mc="http://schemas.openxmlformats.org/markup-compatibility/2006">
              <mc:Choice xmlns:v="urn:schemas-microsoft-com:vml" Requires="v">
                <p:oleObj name="Equation" r:id="rId5" imgW="3848040" imgH="1130040" progId="Equation.DSMT4">
                  <p:embed/>
                </p:oleObj>
              </mc:Choice>
              <mc:Fallback>
                <p:oleObj name="Equation" r:id="rId5" imgW="3848040" imgH="1130040" progId="Equation.DSMT4">
                  <p:embed/>
                  <p:pic>
                    <p:nvPicPr>
                      <p:cNvPr id="0" name=""/>
                      <p:cNvPicPr>
                        <a:picLocks noChangeAspect="1" noChangeArrowheads="1"/>
                      </p:cNvPicPr>
                      <p:nvPr/>
                    </p:nvPicPr>
                    <p:blipFill>
                      <a:blip r:embed="rId6"/>
                      <a:srcRect/>
                      <a:stretch>
                        <a:fillRect/>
                      </a:stretch>
                    </p:blipFill>
                    <p:spPr bwMode="auto">
                      <a:xfrm>
                        <a:off x="222250" y="2898775"/>
                        <a:ext cx="86995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name="Equation" r:id="rId3" imgW="3809880" imgH="1854000" progId="Equation.DSMT4">
                  <p:embed/>
                </p:oleObj>
              </mc:Choice>
              <mc:Fallback>
                <p:oleObj name="Equation" r:id="rId3" imgW="3809880" imgH="1854000" progId="Equation.DSMT4">
                  <p:embed/>
                  <p:pic>
                    <p:nvPicPr>
                      <p:cNvPr id="0" name=""/>
                      <p:cNvPicPr>
                        <a:picLocks noChangeAspect="1" noChangeArrowheads="1"/>
                      </p:cNvPicPr>
                      <p:nvPr/>
                    </p:nvPicPr>
                    <p:blipFill>
                      <a:blip r:embed="rId4"/>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name="Equation" r:id="rId5" imgW="3517560" imgH="965160" progId="Equation.DSMT4">
                  <p:embed/>
                </p:oleObj>
              </mc:Choice>
              <mc:Fallback>
                <p:oleObj name="Equation" r:id="rId5" imgW="3517560" imgH="965160" progId="Equation.DSMT4">
                  <p:embed/>
                  <p:pic>
                    <p:nvPicPr>
                      <p:cNvPr id="0" name=""/>
                      <p:cNvPicPr>
                        <a:picLocks noChangeAspect="1" noChangeArrowheads="1"/>
                      </p:cNvPicPr>
                      <p:nvPr/>
                    </p:nvPicPr>
                    <p:blipFill>
                      <a:blip r:embed="rId6"/>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name="Equation" r:id="rId3" imgW="3517560" imgH="736560" progId="Equation.DSMT4">
                  <p:embed/>
                </p:oleObj>
              </mc:Choice>
              <mc:Fallback>
                <p:oleObj name="Equation" r:id="rId3" imgW="3517560" imgH="736560" progId="Equation.DSMT4">
                  <p:embed/>
                  <p:pic>
                    <p:nvPicPr>
                      <p:cNvPr id="0" name=""/>
                      <p:cNvPicPr>
                        <a:picLocks noChangeAspect="1" noChangeArrowheads="1"/>
                      </p:cNvPicPr>
                      <p:nvPr/>
                    </p:nvPicPr>
                    <p:blipFill>
                      <a:blip r:embed="rId4"/>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name="Equation" r:id="rId5" imgW="4101840" imgH="2209680" progId="Equation.DSMT4">
                  <p:embed/>
                </p:oleObj>
              </mc:Choice>
              <mc:Fallback>
                <p:oleObj name="Equation" r:id="rId5" imgW="4101840" imgH="2209680" progId="Equation.DSMT4">
                  <p:embed/>
                  <p:pic>
                    <p:nvPicPr>
                      <p:cNvPr id="0" name=""/>
                      <p:cNvPicPr>
                        <a:picLocks noChangeAspect="1" noChangeArrowheads="1"/>
                      </p:cNvPicPr>
                      <p:nvPr/>
                    </p:nvPicPr>
                    <p:blipFill>
                      <a:blip r:embed="rId6"/>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54054477"/>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name="Equation" r:id="rId3" imgW="3416040" imgH="1269720" progId="Equation.DSMT4">
                  <p:embed/>
                </p:oleObj>
              </mc:Choice>
              <mc:Fallback>
                <p:oleObj name="Equation" r:id="rId3" imgW="3416040" imgH="1269720" progId="Equation.DSMT4">
                  <p:embed/>
                  <p:pic>
                    <p:nvPicPr>
                      <p:cNvPr id="0" name=""/>
                      <p:cNvPicPr>
                        <a:picLocks noChangeAspect="1" noChangeArrowheads="1"/>
                      </p:cNvPicPr>
                      <p:nvPr/>
                    </p:nvPicPr>
                    <p:blipFill>
                      <a:blip r:embed="rId4"/>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37</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name="Equation" r:id="rId3" imgW="3708360" imgH="1193760" progId="Equation.DSMT4">
                  <p:embed/>
                </p:oleObj>
              </mc:Choice>
              <mc:Fallback>
                <p:oleObj name="Equation" r:id="rId3" imgW="3708360" imgH="1193760" progId="Equation.DSMT4">
                  <p:embed/>
                  <p:pic>
                    <p:nvPicPr>
                      <p:cNvPr id="0" name=""/>
                      <p:cNvPicPr>
                        <a:picLocks noChangeAspect="1" noChangeArrowheads="1"/>
                      </p:cNvPicPr>
                      <p:nvPr/>
                    </p:nvPicPr>
                    <p:blipFill>
                      <a:blip r:embed="rId4"/>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name="Equation" r:id="rId5" imgW="2108160" imgH="977760" progId="Equation.DSMT4">
                  <p:embed/>
                </p:oleObj>
              </mc:Choice>
              <mc:Fallback>
                <p:oleObj name="Equation" r:id="rId5" imgW="2108160" imgH="977760" progId="Equation.DSMT4">
                  <p:embed/>
                  <p:pic>
                    <p:nvPicPr>
                      <p:cNvPr id="0" name=""/>
                      <p:cNvPicPr>
                        <a:picLocks noChangeAspect="1" noChangeArrowheads="1"/>
                      </p:cNvPicPr>
                      <p:nvPr/>
                    </p:nvPicPr>
                    <p:blipFill>
                      <a:blip r:embed="rId6"/>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2146372213"/>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name="Equation" r:id="rId3" imgW="3009600" imgH="1180800" progId="Equation.DSMT4">
                  <p:embed/>
                </p:oleObj>
              </mc:Choice>
              <mc:Fallback>
                <p:oleObj name="Equation" r:id="rId3" imgW="3009600" imgH="1180800" progId="Equation.DSMT4">
                  <p:embed/>
                  <p:pic>
                    <p:nvPicPr>
                      <p:cNvPr id="0" name=""/>
                      <p:cNvPicPr/>
                      <p:nvPr/>
                    </p:nvPicPr>
                    <p:blipFill>
                      <a:blip r:embed="rId4"/>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Object 9"/>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798E8A-A8C1-45D8-B3FD-4B5D56C480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289918" y="45371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a:extLst>
              <a:ext uri="{FF2B5EF4-FFF2-40B4-BE49-F238E27FC236}">
                <a16:creationId xmlns:a16="http://schemas.microsoft.com/office/drawing/2014/main" id="{4208A18A-E119-4BC8-A4C5-265F5829F261}"/>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668A594E-CFE2-4FE3-8A31-5C3A53263E1E}"/>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54754455-F209-4086-8CDE-CCD40544AB7C}"/>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1F153875-6080-4436-A56B-BAA587C60571}"/>
              </a:ext>
            </a:extLst>
          </p:cNvPr>
          <p:cNvSpPr txBox="1"/>
          <p:nvPr/>
        </p:nvSpPr>
        <p:spPr>
          <a:xfrm>
            <a:off x="457200" y="171450"/>
            <a:ext cx="7924800" cy="461665"/>
          </a:xfrm>
          <a:prstGeom prst="rect">
            <a:avLst/>
          </a:prstGeom>
          <a:noFill/>
        </p:spPr>
        <p:txBody>
          <a:bodyPr wrap="square" rtlCol="0">
            <a:spAutoFit/>
          </a:bodyPr>
          <a:lstStyle/>
          <a:p>
            <a:r>
              <a:rPr lang="en-US" sz="2400" dirty="0">
                <a:latin typeface="+mj-lt"/>
              </a:rPr>
              <a:t>Comment --</a:t>
            </a:r>
          </a:p>
        </p:txBody>
      </p:sp>
      <p:sp>
        <p:nvSpPr>
          <p:cNvPr id="7" name="TextBox 6">
            <a:extLst>
              <a:ext uri="{FF2B5EF4-FFF2-40B4-BE49-F238E27FC236}">
                <a16:creationId xmlns:a16="http://schemas.microsoft.com/office/drawing/2014/main" id="{FFA1A4A1-752C-4674-892E-7F252E16ED9B}"/>
              </a:ext>
            </a:extLst>
          </p:cNvPr>
          <p:cNvSpPr txBox="1"/>
          <p:nvPr/>
        </p:nvSpPr>
        <p:spPr>
          <a:xfrm>
            <a:off x="297359" y="4038600"/>
            <a:ext cx="8846641" cy="1692771"/>
          </a:xfrm>
          <a:prstGeom prst="rect">
            <a:avLst/>
          </a:prstGeom>
          <a:noFill/>
        </p:spPr>
        <p:txBody>
          <a:bodyPr wrap="square" rtlCol="0">
            <a:spAutoFit/>
          </a:bodyPr>
          <a:lstStyle/>
          <a:p>
            <a:r>
              <a:rPr lang="en-US" sz="2400" dirty="0">
                <a:latin typeface="+mj-lt"/>
              </a:rPr>
              <a:t>Note that (21)   can be demonstrated by evaluating </a:t>
            </a:r>
            <a:r>
              <a:rPr lang="en-US" sz="2400" b="1" i="1" dirty="0">
                <a:latin typeface="+mj-lt"/>
              </a:rPr>
              <a:t>R x E(</a:t>
            </a:r>
            <a:r>
              <a:rPr lang="en-US" sz="2400" b="1" i="1" dirty="0" err="1">
                <a:latin typeface="+mj-lt"/>
              </a:rPr>
              <a:t>r,</a:t>
            </a:r>
            <a:r>
              <a:rPr lang="en-US" sz="2400" i="1" dirty="0" err="1">
                <a:latin typeface="+mj-lt"/>
              </a:rPr>
              <a:t>t</a:t>
            </a:r>
            <a:r>
              <a:rPr lang="en-US" sz="2400" b="1" i="1" dirty="0">
                <a:latin typeface="+mj-lt"/>
              </a:rPr>
              <a:t>)</a:t>
            </a:r>
          </a:p>
          <a:p>
            <a:endParaRPr lang="en-US" sz="2400" b="1" i="1" dirty="0">
              <a:latin typeface="+mj-lt"/>
            </a:endParaRPr>
          </a:p>
          <a:p>
            <a:r>
              <a:rPr lang="en-US" sz="2400" dirty="0">
                <a:latin typeface="+mj-lt"/>
              </a:rPr>
              <a:t>Other helpful identities:         </a:t>
            </a:r>
            <a:r>
              <a:rPr lang="en-US" sz="2400" b="1" i="1" dirty="0">
                <a:latin typeface="+mj-lt"/>
              </a:rPr>
              <a:t>ax(</a:t>
            </a:r>
            <a:r>
              <a:rPr lang="en-US" sz="2400" b="1" i="1" dirty="0" err="1">
                <a:latin typeface="+mj-lt"/>
              </a:rPr>
              <a:t>bxc</a:t>
            </a:r>
            <a:r>
              <a:rPr lang="en-US" sz="2400" b="1" i="1" dirty="0">
                <a:latin typeface="+mj-lt"/>
              </a:rPr>
              <a:t>)=b(</a:t>
            </a:r>
            <a:r>
              <a:rPr lang="en-US" sz="2400" b="1" i="1" dirty="0" err="1">
                <a:latin typeface="+mj-lt"/>
              </a:rPr>
              <a:t>a</a:t>
            </a:r>
            <a:r>
              <a:rPr lang="en-US" sz="3200" b="1" dirty="0" err="1">
                <a:latin typeface="Symbol" panose="05050102010706020507" pitchFamily="18" charset="2"/>
              </a:rPr>
              <a:t>×</a:t>
            </a:r>
            <a:r>
              <a:rPr lang="en-US" sz="2400" b="1" i="1" dirty="0" err="1">
                <a:latin typeface="+mj-lt"/>
              </a:rPr>
              <a:t>c</a:t>
            </a:r>
            <a:r>
              <a:rPr lang="en-US" sz="2400" b="1" i="1" dirty="0">
                <a:latin typeface="+mj-lt"/>
              </a:rPr>
              <a:t>)-c(</a:t>
            </a:r>
            <a:r>
              <a:rPr lang="en-US" sz="2400" b="1" i="1" dirty="0" err="1">
                <a:latin typeface="+mj-lt"/>
              </a:rPr>
              <a:t>a</a:t>
            </a:r>
            <a:r>
              <a:rPr lang="en-US" sz="2400" b="1" dirty="0" err="1">
                <a:latin typeface="Symbol" panose="05050102010706020507" pitchFamily="18" charset="2"/>
              </a:rPr>
              <a:t>×</a:t>
            </a:r>
            <a:r>
              <a:rPr lang="en-US" sz="2400" b="1" i="1" dirty="0" err="1">
                <a:latin typeface="+mj-lt"/>
              </a:rPr>
              <a:t>b</a:t>
            </a:r>
            <a:r>
              <a:rPr lang="en-US" sz="2400" b="1" i="1" dirty="0">
                <a:latin typeface="+mj-lt"/>
              </a:rPr>
              <a:t>)</a:t>
            </a:r>
          </a:p>
          <a:p>
            <a:r>
              <a:rPr lang="en-US" sz="2400" b="1" i="1" dirty="0">
                <a:latin typeface="+mj-lt"/>
              </a:rPr>
              <a:t>                                              a</a:t>
            </a:r>
            <a:r>
              <a:rPr lang="en-US" sz="2400" b="1" i="1" dirty="0">
                <a:latin typeface="Symbol" panose="05050102010706020507" pitchFamily="18" charset="2"/>
              </a:rPr>
              <a:t>×(</a:t>
            </a:r>
            <a:r>
              <a:rPr lang="en-US" sz="2400" b="1" i="1" dirty="0" err="1"/>
              <a:t>bxc</a:t>
            </a:r>
            <a:r>
              <a:rPr lang="en-US" sz="2400" b="1" i="1" dirty="0"/>
              <a:t>)</a:t>
            </a:r>
            <a:r>
              <a:rPr lang="en-US" sz="2400" b="1" i="1" dirty="0">
                <a:latin typeface="+mj-lt"/>
              </a:rPr>
              <a:t> = </a:t>
            </a:r>
            <a:r>
              <a:rPr lang="en-US" sz="2400" b="1" i="1" dirty="0"/>
              <a:t>b</a:t>
            </a:r>
            <a:r>
              <a:rPr lang="en-US" sz="2400" b="1" i="1" dirty="0">
                <a:latin typeface="Symbol" panose="05050102010706020507" pitchFamily="18" charset="2"/>
              </a:rPr>
              <a:t>×(</a:t>
            </a:r>
            <a:r>
              <a:rPr lang="en-US" sz="2400" b="1" i="1" dirty="0" err="1"/>
              <a:t>cxa</a:t>
            </a:r>
            <a:r>
              <a:rPr lang="en-US" sz="2400" b="1" i="1" dirty="0"/>
              <a:t>) = c</a:t>
            </a:r>
            <a:r>
              <a:rPr lang="en-US" sz="2400" b="1" i="1" dirty="0">
                <a:latin typeface="Symbol" panose="05050102010706020507" pitchFamily="18" charset="2"/>
              </a:rPr>
              <a:t>×(</a:t>
            </a:r>
            <a:r>
              <a:rPr lang="en-US" sz="2400" b="1" i="1" dirty="0" err="1"/>
              <a:t>axb</a:t>
            </a:r>
            <a:r>
              <a:rPr lang="en-US" sz="2400" b="1" i="1" dirty="0"/>
              <a:t>) </a:t>
            </a:r>
            <a:endParaRPr lang="en-US" sz="2400" b="1" i="1" dirty="0">
              <a:latin typeface="+mj-lt"/>
            </a:endParaRPr>
          </a:p>
        </p:txBody>
      </p:sp>
    </p:spTree>
    <p:extLst>
      <p:ext uri="{BB962C8B-B14F-4D97-AF65-F5344CB8AC3E}">
        <p14:creationId xmlns:p14="http://schemas.microsoft.com/office/powerpoint/2010/main" val="281197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4102729873"/>
              </p:ext>
            </p:extLst>
          </p:nvPr>
        </p:nvGraphicFramePr>
        <p:xfrm>
          <a:off x="789940" y="1315721"/>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Object 5"/>
                      <p:cNvPicPr>
                        <a:picLocks noChangeAspect="1" noChangeArrowheads="1"/>
                      </p:cNvPicPr>
                      <p:nvPr/>
                    </p:nvPicPr>
                    <p:blipFill>
                      <a:blip r:embed="rId4"/>
                      <a:srcRect/>
                      <a:stretch>
                        <a:fillRect/>
                      </a:stretch>
                    </p:blipFill>
                    <p:spPr bwMode="auto">
                      <a:xfrm>
                        <a:off x="789940" y="1315721"/>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5613462"/>
              </p:ext>
            </p:extLst>
          </p:nvPr>
        </p:nvGraphicFramePr>
        <p:xfrm>
          <a:off x="805180" y="3733800"/>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Object 5"/>
                      <p:cNvPicPr>
                        <a:picLocks noChangeAspect="1" noChangeArrowheads="1"/>
                      </p:cNvPicPr>
                      <p:nvPr/>
                    </p:nvPicPr>
                    <p:blipFill>
                      <a:blip r:embed="rId6"/>
                      <a:srcRect/>
                      <a:stretch>
                        <a:fillRect/>
                      </a:stretch>
                    </p:blipFill>
                    <p:spPr bwMode="auto">
                      <a:xfrm>
                        <a:off x="805180" y="3733800"/>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F92351E1-A1FF-4BDB-A927-A6F07220922E}"/>
              </a:ext>
            </a:extLst>
          </p:cNvPr>
          <p:cNvSpPr txBox="1"/>
          <p:nvPr/>
        </p:nvSpPr>
        <p:spPr>
          <a:xfrm>
            <a:off x="4572000" y="2470288"/>
            <a:ext cx="4572000" cy="1200329"/>
          </a:xfrm>
          <a:prstGeom prst="rect">
            <a:avLst/>
          </a:prstGeom>
          <a:noFill/>
        </p:spPr>
        <p:txBody>
          <a:bodyPr wrap="square" rtlCol="0">
            <a:spAutoFit/>
          </a:bodyPr>
          <a:lstStyle/>
          <a:p>
            <a:r>
              <a:rPr lang="en-US" sz="2400" b="1" dirty="0">
                <a:solidFill>
                  <a:srgbClr val="FF0000"/>
                </a:solidFill>
                <a:latin typeface="+mj-lt"/>
              </a:rPr>
              <a:t>Note that all of the variables on the right hand side of the equations depend on </a:t>
            </a:r>
            <a:r>
              <a:rPr lang="en-US" sz="2400" b="1" i="1" dirty="0">
                <a:solidFill>
                  <a:srgbClr val="FF0000"/>
                </a:solidFill>
                <a:latin typeface="+mj-lt"/>
              </a:rPr>
              <a:t>t</a:t>
            </a:r>
            <a:r>
              <a:rPr lang="en-US" sz="2400" b="1" i="1" baseline="-25000" dirty="0">
                <a:solidFill>
                  <a:srgbClr val="FF0000"/>
                </a:solidFill>
                <a:latin typeface="+mj-lt"/>
              </a:rPr>
              <a:t>r</a:t>
            </a:r>
            <a:r>
              <a:rPr lang="en-US" sz="2400" b="1" dirty="0">
                <a:solidFill>
                  <a:srgbClr val="FF0000"/>
                </a:solidFill>
                <a:latin typeface="+mj-lt"/>
              </a:rPr>
              <a:t> .</a:t>
            </a:r>
          </a:p>
        </p:txBody>
      </p:sp>
    </p:spTree>
    <p:extLst>
      <p:ext uri="{BB962C8B-B14F-4D97-AF65-F5344CB8AC3E}">
        <p14:creationId xmlns:p14="http://schemas.microsoft.com/office/powerpoint/2010/main" val="133712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476121331"/>
              </p:ext>
            </p:extLst>
          </p:nvPr>
        </p:nvGraphicFramePr>
        <p:xfrm>
          <a:off x="80963" y="781050"/>
          <a:ext cx="9128125" cy="4471988"/>
        </p:xfrm>
        <a:graphic>
          <a:graphicData uri="http://schemas.openxmlformats.org/presentationml/2006/ole">
            <mc:AlternateContent xmlns:mc="http://schemas.openxmlformats.org/markup-compatibility/2006">
              <mc:Choice xmlns:v="urn:schemas-microsoft-com:vml" Requires="v">
                <p:oleObj name="Equation" r:id="rId3" imgW="4038480" imgH="1981080" progId="Equation.DSMT4">
                  <p:embed/>
                </p:oleObj>
              </mc:Choice>
              <mc:Fallback>
                <p:oleObj name="Equation" r:id="rId3" imgW="4038480" imgH="1981080" progId="Equation.DSMT4">
                  <p:embed/>
                  <p:pic>
                    <p:nvPicPr>
                      <p:cNvPr id="0" name="Object 6"/>
                      <p:cNvPicPr>
                        <a:picLocks noChangeAspect="1" noChangeArrowheads="1"/>
                      </p:cNvPicPr>
                      <p:nvPr/>
                    </p:nvPicPr>
                    <p:blipFill>
                      <a:blip r:embed="rId4"/>
                      <a:srcRect/>
                      <a:stretch>
                        <a:fillRect/>
                      </a:stretch>
                    </p:blipFill>
                    <p:spPr bwMode="auto">
                      <a:xfrm>
                        <a:off x="80963" y="781050"/>
                        <a:ext cx="9128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226010"/>
              </p:ext>
            </p:extLst>
          </p:nvPr>
        </p:nvGraphicFramePr>
        <p:xfrm>
          <a:off x="879475" y="5265896"/>
          <a:ext cx="7807325" cy="1089025"/>
        </p:xfrm>
        <a:graphic>
          <a:graphicData uri="http://schemas.openxmlformats.org/presentationml/2006/ole">
            <mc:AlternateContent xmlns:mc="http://schemas.openxmlformats.org/markup-compatibility/2006">
              <mc:Choice xmlns:v="urn:schemas-microsoft-com:vml" Requires="v">
                <p:oleObj name="Equation" r:id="rId5" imgW="3454200" imgH="482400" progId="Equation.DSMT4">
                  <p:embed/>
                </p:oleObj>
              </mc:Choice>
              <mc:Fallback>
                <p:oleObj name="Equation" r:id="rId5" imgW="3454200" imgH="482400" progId="Equation.DSMT4">
                  <p:embed/>
                  <p:pic>
                    <p:nvPicPr>
                      <p:cNvPr id="0" name="Object 5"/>
                      <p:cNvPicPr>
                        <a:picLocks noChangeAspect="1" noChangeArrowheads="1"/>
                      </p:cNvPicPr>
                      <p:nvPr/>
                    </p:nvPicPr>
                    <p:blipFill>
                      <a:blip r:embed="rId6"/>
                      <a:srcRect/>
                      <a:stretch>
                        <a:fillRect/>
                      </a:stretch>
                    </p:blipFill>
                    <p:spPr bwMode="auto">
                      <a:xfrm>
                        <a:off x="879475" y="5265896"/>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name="Equation" r:id="rId3" imgW="3365280" imgH="2057400" progId="Equation.DSMT4">
                  <p:embed/>
                </p:oleObj>
              </mc:Choice>
              <mc:Fallback>
                <p:oleObj name="Equation" r:id="rId3" imgW="3365280" imgH="2057400" progId="Equation.DSMT4">
                  <p:embed/>
                  <p:pic>
                    <p:nvPicPr>
                      <p:cNvPr id="0" name="Object 5"/>
                      <p:cNvPicPr>
                        <a:picLocks noChangeAspect="1" noChangeArrowheads="1"/>
                      </p:cNvPicPr>
                      <p:nvPr/>
                    </p:nvPicPr>
                    <p:blipFill>
                      <a:blip r:embed="rId4"/>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22065</TotalTime>
  <Words>1696</Words>
  <Application>Microsoft Office PowerPoint</Application>
  <PresentationFormat>On-screen Show (4:3)</PresentationFormat>
  <Paragraphs>318</Paragraphs>
  <Slides>37</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3"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1233</cp:revision>
  <cp:lastPrinted>2021-04-08T18:05:02Z</cp:lastPrinted>
  <dcterms:created xsi:type="dcterms:W3CDTF">2012-01-10T18:32:24Z</dcterms:created>
  <dcterms:modified xsi:type="dcterms:W3CDTF">2023-03-27T14:49:55Z</dcterms:modified>
</cp:coreProperties>
</file>