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96" r:id="rId2"/>
    <p:sldId id="382" r:id="rId3"/>
    <p:sldId id="404" r:id="rId4"/>
    <p:sldId id="403" r:id="rId5"/>
    <p:sldId id="405" r:id="rId6"/>
    <p:sldId id="356" r:id="rId7"/>
    <p:sldId id="358" r:id="rId8"/>
    <p:sldId id="359" r:id="rId9"/>
    <p:sldId id="360" r:id="rId10"/>
    <p:sldId id="371" r:id="rId11"/>
    <p:sldId id="372" r:id="rId12"/>
    <p:sldId id="373" r:id="rId13"/>
    <p:sldId id="374" r:id="rId14"/>
    <p:sldId id="375" r:id="rId15"/>
    <p:sldId id="376" r:id="rId16"/>
    <p:sldId id="377" r:id="rId17"/>
    <p:sldId id="402" r:id="rId18"/>
    <p:sldId id="380" r:id="rId19"/>
    <p:sldId id="385" r:id="rId20"/>
    <p:sldId id="406"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3300"/>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79728" autoAdjust="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sorterViewPr>
    <p:cViewPr>
      <p:scale>
        <a:sx n="200" d="100"/>
        <a:sy n="200" d="100"/>
      </p:scale>
      <p:origin x="0" y="-1637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3/29/2023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3/29/2023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discussing the material presented in Chap. 14 of Jackson’s textbook on the subject of radiation from moving charged particles.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9100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analyze the power amplitude in order to take its Fourier transform.      Apparently, if we can evaluate this integral, we can determine the intensity spectrum. </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6913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integral must be performed over the field time, but the argument of the integral is expressed in terms of the retarded time.    Fortunately, we can use the relationship between the two in order to perform the actual integral in terms of the retarded time.</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69863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make use of some approximations valid far from the source.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25251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Summarizing the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754475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last lecture, we attempted a simple example.   Here we will jump into the synchrotron case directly.</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488038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evaluate this expression for synchrotron radiation.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446968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206181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equations that need to be </a:t>
            </a:r>
            <a:r>
              <a:rPr lang="en-US" dirty="0" err="1"/>
              <a:t>avaluated</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98333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to evaluate the expressions,    we will first consider some the large synchrotron radiation installations currently available today. This is an aerial photo of the facility on Long Island, NY.</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240756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showing the positioning of the experimental ports in red where the radiation from the circulating electrons is used.</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66726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85837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with indications of particular experiments.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496499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Arial photo of the facility of Argonne National Laboratory</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838541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of the coordinate system to analyze the particle trajectory.   Here rho denotes the circular radius and v denotes the particle speed (assumed to be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871936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analysis we will assume that the radiation is detected in the x-z plane.    The angle theta is defined with respect to the x axis.   Two polarization vectors denoted with </a:t>
            </a:r>
            <a:r>
              <a:rPr lang="en-US" dirty="0" err="1"/>
              <a:t>epsilonparallel</a:t>
            </a:r>
            <a:r>
              <a:rPr lang="en-US" dirty="0"/>
              <a:t> and </a:t>
            </a:r>
            <a:r>
              <a:rPr lang="en-US" dirty="0" err="1"/>
              <a:t>epsilonperpendicular</a:t>
            </a:r>
            <a:r>
              <a:rPr lang="en-US" dirty="0"/>
              <a:t>  (both perpendicular to r) are defined.</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645021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648156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Jackson’s derivations, we arrive at the expression given on the slide that is equivalent to Jackson’s Eq. 14.79.    The two terms represent the two different polarization contributions.    Both terms are expressed in terms of Bessel function of the third kind of order 1/3  or 2/3.</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530779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details.    It is assumed that the integrands are dominated by contributions for tr near 0, theta near 0 and speeds v close to the speed of light.</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959233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expression, we can plot the intensity as a function of the scaled frequency scaled by the critical frequency defined on the previous slide for various angles theta.</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577653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plots.   The fact that the frequency scales with the critical frequency means that by designing facilities with different radii and gamma factors, the spectral range can be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2756391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11621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general diagram we have been using to denote the field point r and the trajectory </a:t>
            </a:r>
            <a:r>
              <a:rPr lang="en-US" dirty="0" err="1"/>
              <a:t>R_q</a:t>
            </a:r>
            <a:r>
              <a:rPr lang="en-US" dirty="0"/>
              <a:t>(t).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81868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Specializing the equations to fields in the radiation zone.</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422754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Poynting vector for the radiation zone.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116978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expression for the power per unit solid angle.    </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29859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return to the power measured with respect to the field time (as opposed to the retarded time).     In this way will be able to use the beautiful mathematics of Fourier transforms to analyze the spectral properties of the radiation.     Here we imagine that the radiation is measured  at a given location for a long period of time so that we will want to evaluate the time integrated power W.</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77382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make use of the Parseval’s theorem which allows us to relate the time integral of the power to the frequency integral of its Fourier transform.</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99781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Mathematically,  the theorem involves integrals over all frequencies, while physically negative frequencies are not measured.     By using the fact that the power amplitude must be real (mathematically),   we can then derive a formula for the intensity I as a function of frequency and solid angle.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416917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03/29/2023</a:t>
            </a:r>
            <a:endParaRPr lang="en-US" dirty="0"/>
          </a:p>
        </p:txBody>
      </p:sp>
      <p:sp>
        <p:nvSpPr>
          <p:cNvPr id="5" name="Footer Placeholder 4"/>
          <p:cNvSpPr>
            <a:spLocks noGrp="1"/>
          </p:cNvSpPr>
          <p:nvPr>
            <p:ph type="ftr" sz="quarter" idx="11"/>
          </p:nvPr>
        </p:nvSpPr>
        <p:spPr/>
        <p:txBody>
          <a:bodyPr/>
          <a:lstStyle/>
          <a:p>
            <a:r>
              <a:rPr lang="en-US"/>
              <a:t>PHY 712  Spring 2023 --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03/29/2023</a:t>
            </a:r>
            <a:endParaRPr lang="en-US" dirty="0"/>
          </a:p>
        </p:txBody>
      </p:sp>
      <p:sp>
        <p:nvSpPr>
          <p:cNvPr id="5" name="Footer Placeholder 4"/>
          <p:cNvSpPr>
            <a:spLocks noGrp="1"/>
          </p:cNvSpPr>
          <p:nvPr>
            <p:ph type="ftr" sz="quarter" idx="11"/>
          </p:nvPr>
        </p:nvSpPr>
        <p:spPr/>
        <p:txBody>
          <a:bodyPr/>
          <a:lstStyle/>
          <a:p>
            <a:r>
              <a:rPr lang="en-US"/>
              <a:t>PHY 712  Spring 2023 --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03/29/2023</a:t>
            </a:r>
            <a:endParaRPr lang="en-US" dirty="0"/>
          </a:p>
        </p:txBody>
      </p:sp>
      <p:sp>
        <p:nvSpPr>
          <p:cNvPr id="5" name="Footer Placeholder 4"/>
          <p:cNvSpPr>
            <a:spLocks noGrp="1"/>
          </p:cNvSpPr>
          <p:nvPr>
            <p:ph type="ftr" sz="quarter" idx="11"/>
          </p:nvPr>
        </p:nvSpPr>
        <p:spPr/>
        <p:txBody>
          <a:bodyPr/>
          <a:lstStyle/>
          <a:p>
            <a:r>
              <a:rPr lang="en-US"/>
              <a:t>PHY 712  Spring 2023 --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03/29/2023</a:t>
            </a:r>
            <a:endParaRPr lang="en-US" dirty="0"/>
          </a:p>
        </p:txBody>
      </p:sp>
      <p:sp>
        <p:nvSpPr>
          <p:cNvPr id="5" name="Footer Placeholder 4"/>
          <p:cNvSpPr>
            <a:spLocks noGrp="1"/>
          </p:cNvSpPr>
          <p:nvPr>
            <p:ph type="ftr" sz="quarter" idx="11"/>
          </p:nvPr>
        </p:nvSpPr>
        <p:spPr/>
        <p:txBody>
          <a:bodyPr/>
          <a:lstStyle/>
          <a:p>
            <a:r>
              <a:rPr lang="en-US"/>
              <a:t>PHY 712  Spring 2023 --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03/29/2023</a:t>
            </a:r>
            <a:endParaRPr lang="en-US" dirty="0"/>
          </a:p>
        </p:txBody>
      </p:sp>
      <p:sp>
        <p:nvSpPr>
          <p:cNvPr id="5" name="Footer Placeholder 4"/>
          <p:cNvSpPr>
            <a:spLocks noGrp="1"/>
          </p:cNvSpPr>
          <p:nvPr>
            <p:ph type="ftr" sz="quarter" idx="11"/>
          </p:nvPr>
        </p:nvSpPr>
        <p:spPr/>
        <p:txBody>
          <a:bodyPr/>
          <a:lstStyle/>
          <a:p>
            <a:r>
              <a:rPr lang="en-US"/>
              <a:t>PHY 712  Spring 2023 --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03/29/2023</a:t>
            </a:r>
            <a:endParaRPr lang="en-US" dirty="0"/>
          </a:p>
        </p:txBody>
      </p:sp>
      <p:sp>
        <p:nvSpPr>
          <p:cNvPr id="6" name="Footer Placeholder 5"/>
          <p:cNvSpPr>
            <a:spLocks noGrp="1"/>
          </p:cNvSpPr>
          <p:nvPr>
            <p:ph type="ftr" sz="quarter" idx="11"/>
          </p:nvPr>
        </p:nvSpPr>
        <p:spPr/>
        <p:txBody>
          <a:bodyPr/>
          <a:lstStyle/>
          <a:p>
            <a:r>
              <a:rPr lang="en-US"/>
              <a:t>PHY 712  Spring 2023 --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03/29/2023</a:t>
            </a:r>
            <a:endParaRPr lang="en-US" dirty="0"/>
          </a:p>
        </p:txBody>
      </p:sp>
      <p:sp>
        <p:nvSpPr>
          <p:cNvPr id="8" name="Footer Placeholder 7"/>
          <p:cNvSpPr>
            <a:spLocks noGrp="1"/>
          </p:cNvSpPr>
          <p:nvPr>
            <p:ph type="ftr" sz="quarter" idx="11"/>
          </p:nvPr>
        </p:nvSpPr>
        <p:spPr/>
        <p:txBody>
          <a:bodyPr/>
          <a:lstStyle/>
          <a:p>
            <a:r>
              <a:rPr lang="en-US"/>
              <a:t>PHY 712  Spring 2023 -- Lecture 31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03/29/2023</a:t>
            </a:r>
            <a:endParaRPr lang="en-US" dirty="0"/>
          </a:p>
        </p:txBody>
      </p:sp>
      <p:sp>
        <p:nvSpPr>
          <p:cNvPr id="4" name="Footer Placeholder 3"/>
          <p:cNvSpPr>
            <a:spLocks noGrp="1"/>
          </p:cNvSpPr>
          <p:nvPr>
            <p:ph type="ftr" sz="quarter" idx="11"/>
          </p:nvPr>
        </p:nvSpPr>
        <p:spPr/>
        <p:txBody>
          <a:bodyPr/>
          <a:lstStyle/>
          <a:p>
            <a:r>
              <a:rPr lang="en-US"/>
              <a:t>PHY 712  Spring 2023 -- Lecture 31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03/29/2023</a:t>
            </a:r>
            <a:endParaRPr lang="en-US" dirty="0"/>
          </a:p>
        </p:txBody>
      </p:sp>
      <p:sp>
        <p:nvSpPr>
          <p:cNvPr id="6" name="Footer Placeholder 5"/>
          <p:cNvSpPr>
            <a:spLocks noGrp="1"/>
          </p:cNvSpPr>
          <p:nvPr>
            <p:ph type="ftr" sz="quarter" idx="11"/>
          </p:nvPr>
        </p:nvSpPr>
        <p:spPr/>
        <p:txBody>
          <a:bodyPr/>
          <a:lstStyle/>
          <a:p>
            <a:r>
              <a:rPr lang="en-US"/>
              <a:t>PHY 712  Spring 2023 --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03/29/2023</a:t>
            </a:r>
            <a:endParaRPr lang="en-US" dirty="0"/>
          </a:p>
        </p:txBody>
      </p:sp>
      <p:sp>
        <p:nvSpPr>
          <p:cNvPr id="6" name="Footer Placeholder 5"/>
          <p:cNvSpPr>
            <a:spLocks noGrp="1"/>
          </p:cNvSpPr>
          <p:nvPr>
            <p:ph type="ftr" sz="quarter" idx="11"/>
          </p:nvPr>
        </p:nvSpPr>
        <p:spPr/>
        <p:txBody>
          <a:bodyPr/>
          <a:lstStyle/>
          <a:p>
            <a:r>
              <a:rPr lang="en-US"/>
              <a:t>PHY 712  Spring 2023 --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03/29/2023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 Lecture 31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history.mcs.st-andrews.ac.uk/Biographies/Parseval.html" TargetMode="Externa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10.bin"/><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3.bin"/><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17.bin"/><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19.bin"/><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21.bin"/><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3.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5.bin"/><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bnl.gov/p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28.bin"/><Relationship Id="rId4" Type="http://schemas.openxmlformats.org/officeDocument/2006/relationships/image" Target="../media/image3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0.bin"/><Relationship Id="rId4" Type="http://schemas.openxmlformats.org/officeDocument/2006/relationships/image" Target="../media/image37.wmf"/></Relationships>
</file>

<file path=ppt/slides/_rels/slide28.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oleObject" Target="../embeddings/oleObject32.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4.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oleObject" Target="../embeddings/oleObject36.bin"/><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6.wmf"/><Relationship Id="rId5" Type="http://schemas.openxmlformats.org/officeDocument/2006/relationships/oleObject" Target="../embeddings/oleObject38.bin"/><Relationship Id="rId4" Type="http://schemas.openxmlformats.org/officeDocument/2006/relationships/image" Target="../media/image45.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2.wmf"/><Relationship Id="rId3" Type="http://schemas.openxmlformats.org/officeDocument/2006/relationships/oleObject" Target="../embeddings/oleObject39.bin"/><Relationship Id="rId7" Type="http://schemas.openxmlformats.org/officeDocument/2006/relationships/image" Target="../media/image49.png"/><Relationship Id="rId12" Type="http://schemas.openxmlformats.org/officeDocument/2006/relationships/oleObject" Target="../embeddings/oleObject43.bin"/><Relationship Id="rId17" Type="http://schemas.openxmlformats.org/officeDocument/2006/relationships/image" Target="../media/image54.wmf"/><Relationship Id="rId2" Type="http://schemas.openxmlformats.org/officeDocument/2006/relationships/notesSlide" Target="../notesSlides/notesSlide27.xml"/><Relationship Id="rId16" Type="http://schemas.openxmlformats.org/officeDocument/2006/relationships/oleObject" Target="../embeddings/oleObject45.bin"/><Relationship Id="rId1" Type="http://schemas.openxmlformats.org/officeDocument/2006/relationships/slideLayout" Target="../slideLayouts/slideLayout7.xml"/><Relationship Id="rId6" Type="http://schemas.openxmlformats.org/officeDocument/2006/relationships/image" Target="../media/image48.wmf"/><Relationship Id="rId11" Type="http://schemas.openxmlformats.org/officeDocument/2006/relationships/image" Target="../media/image51.wmf"/><Relationship Id="rId5" Type="http://schemas.openxmlformats.org/officeDocument/2006/relationships/oleObject" Target="../embeddings/oleObject40.bin"/><Relationship Id="rId15" Type="http://schemas.openxmlformats.org/officeDocument/2006/relationships/image" Target="../media/image53.wmf"/><Relationship Id="rId10" Type="http://schemas.openxmlformats.org/officeDocument/2006/relationships/oleObject" Target="../embeddings/oleObject42.bin"/><Relationship Id="rId4" Type="http://schemas.openxmlformats.org/officeDocument/2006/relationships/image" Target="../media/image47.wmf"/><Relationship Id="rId9" Type="http://schemas.openxmlformats.org/officeDocument/2006/relationships/image" Target="../media/image50.wmf"/><Relationship Id="rId14" Type="http://schemas.openxmlformats.org/officeDocument/2006/relationships/oleObject" Target="../embeddings/oleObject44.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60.wmf"/><Relationship Id="rId3" Type="http://schemas.openxmlformats.org/officeDocument/2006/relationships/oleObject" Target="../embeddings/oleObject46.bin"/><Relationship Id="rId7" Type="http://schemas.openxmlformats.org/officeDocument/2006/relationships/image" Target="../media/image57.wmf"/><Relationship Id="rId12" Type="http://schemas.openxmlformats.org/officeDocument/2006/relationships/oleObject" Target="../embeddings/oleObject50.bin"/><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oleObject" Target="../embeddings/oleObject47.bin"/><Relationship Id="rId11" Type="http://schemas.openxmlformats.org/officeDocument/2006/relationships/image" Target="../media/image59.wmf"/><Relationship Id="rId5" Type="http://schemas.openxmlformats.org/officeDocument/2006/relationships/image" Target="../media/image56.png"/><Relationship Id="rId10" Type="http://schemas.openxmlformats.org/officeDocument/2006/relationships/oleObject" Target="../embeddings/oleObject49.bin"/><Relationship Id="rId4" Type="http://schemas.openxmlformats.org/officeDocument/2006/relationships/image" Target="../media/image55.wmf"/><Relationship Id="rId9" Type="http://schemas.openxmlformats.org/officeDocument/2006/relationships/image" Target="../media/image58.wmf"/></Relationships>
</file>

<file path=ppt/slides/_rels/slide33.xml.rels><?xml version="1.0" encoding="UTF-8" standalone="yes"?>
<Relationships xmlns="http://schemas.openxmlformats.org/package/2006/relationships"><Relationship Id="rId3" Type="http://schemas.openxmlformats.org/officeDocument/2006/relationships/hyperlink" Target="http://www.als.lbl.gov/als/synchrotron_sources.html"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doi:https://doi.org/10.1103/PhysRev.75.1912" TargetMode="External"/><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7709" y="228600"/>
            <a:ext cx="9144000" cy="5570756"/>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31:</a:t>
            </a:r>
            <a:endParaRPr lang="en-US" sz="3200" b="1" dirty="0">
              <a:solidFill>
                <a:schemeClr val="folHlink"/>
              </a:solidFill>
            </a:endParaRPr>
          </a:p>
          <a:p>
            <a:pPr marL="457200" lvl="2" algn="ctr">
              <a:spcBef>
                <a:spcPct val="50000"/>
              </a:spcBef>
            </a:pPr>
            <a:r>
              <a:rPr lang="en-US" sz="3200" b="1" dirty="0">
                <a:solidFill>
                  <a:schemeClr val="folHlink"/>
                </a:solidFill>
              </a:rPr>
              <a:t>Continue reading Chap. 14 – </a:t>
            </a:r>
          </a:p>
          <a:p>
            <a:pPr marL="457200" lvl="2" algn="ctr">
              <a:spcBef>
                <a:spcPct val="50000"/>
              </a:spcBef>
            </a:pPr>
            <a:r>
              <a:rPr lang="en-US" sz="3200" b="1" dirty="0">
                <a:solidFill>
                  <a:schemeClr val="folHlink"/>
                </a:solidFill>
              </a:rPr>
              <a:t>Radiation by moving charges</a:t>
            </a:r>
          </a:p>
          <a:p>
            <a:pPr marL="2343150" lvl="5" indent="-514350">
              <a:spcBef>
                <a:spcPct val="50000"/>
              </a:spcBef>
              <a:buFont typeface="+mj-lt"/>
              <a:buAutoNum type="arabicPeriod"/>
            </a:pPr>
            <a:r>
              <a:rPr lang="en-US" sz="2400" b="1" dirty="0">
                <a:solidFill>
                  <a:schemeClr val="folHlink"/>
                </a:solidFill>
              </a:rPr>
              <a:t>Angular dependence of radiation from an accelerating particle</a:t>
            </a:r>
          </a:p>
          <a:p>
            <a:pPr marL="2343150" lvl="5" indent="-514350">
              <a:spcBef>
                <a:spcPct val="50000"/>
              </a:spcBef>
              <a:buFont typeface="+mj-lt"/>
              <a:buAutoNum type="arabicPeriod"/>
            </a:pPr>
            <a:r>
              <a:rPr lang="en-US" sz="2400" b="1" dirty="0">
                <a:solidFill>
                  <a:schemeClr val="folHlink"/>
                </a:solidFill>
              </a:rPr>
              <a:t>Spectral analysis of radiation</a:t>
            </a:r>
          </a:p>
          <a:p>
            <a:pPr marL="2343150" lvl="5" indent="-514350">
              <a:spcBef>
                <a:spcPct val="50000"/>
              </a:spcBef>
              <a:buAutoNum type="arabicPeriod" startAt="3"/>
            </a:pPr>
            <a:r>
              <a:rPr lang="en-US" sz="2400" b="1" dirty="0">
                <a:solidFill>
                  <a:schemeClr val="folHlink"/>
                </a:solidFill>
              </a:rPr>
              <a:t>Detailed analysis of synchrotron radiation</a:t>
            </a: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Spectral composition of electromagnetic radiation</a:t>
            </a:r>
          </a:p>
          <a:p>
            <a:r>
              <a:rPr lang="en-US" sz="2400" dirty="0">
                <a:latin typeface="+mj-lt"/>
              </a:rPr>
              <a:t>     Previously we determined the power distribution from</a:t>
            </a:r>
          </a:p>
          <a:p>
            <a:r>
              <a:rPr lang="en-US" sz="2400" dirty="0">
                <a:latin typeface="+mj-lt"/>
              </a:rPr>
              <a:t>     a charged particle:</a:t>
            </a:r>
          </a:p>
        </p:txBody>
      </p:sp>
      <p:graphicFrame>
        <p:nvGraphicFramePr>
          <p:cNvPr id="6" name="Object 5"/>
          <p:cNvGraphicFramePr>
            <a:graphicFrameLocks noChangeAspect="1"/>
          </p:cNvGraphicFramePr>
          <p:nvPr>
            <p:extLst>
              <p:ext uri="{D42A27DB-BD31-4B8C-83A1-F6EECF244321}">
                <p14:modId xmlns:p14="http://schemas.microsoft.com/office/powerpoint/2010/main" val="3169198912"/>
              </p:ext>
            </p:extLst>
          </p:nvPr>
        </p:nvGraphicFramePr>
        <p:xfrm>
          <a:off x="846138" y="979488"/>
          <a:ext cx="7518400" cy="5789612"/>
        </p:xfrm>
        <a:graphic>
          <a:graphicData uri="http://schemas.openxmlformats.org/presentationml/2006/ole">
            <mc:AlternateContent xmlns:mc="http://schemas.openxmlformats.org/markup-compatibility/2006">
              <mc:Choice xmlns:v="urn:schemas-microsoft-com:vml" Requires="v">
                <p:oleObj name="Equation" r:id="rId3" imgW="3327120" imgH="2565360" progId="Equation.DSMT4">
                  <p:embed/>
                </p:oleObj>
              </mc:Choice>
              <mc:Fallback>
                <p:oleObj name="Equation" r:id="rId3" imgW="3327120" imgH="2565360" progId="Equation.DSMT4">
                  <p:embed/>
                  <p:pic>
                    <p:nvPicPr>
                      <p:cNvPr id="0" name=""/>
                      <p:cNvPicPr>
                        <a:picLocks noChangeAspect="1" noChangeArrowheads="1"/>
                      </p:cNvPicPr>
                      <p:nvPr/>
                    </p:nvPicPr>
                    <p:blipFill>
                      <a:blip r:embed="rId4"/>
                      <a:srcRect/>
                      <a:stretch>
                        <a:fillRect/>
                      </a:stretch>
                    </p:blipFill>
                    <p:spPr bwMode="auto">
                      <a:xfrm>
                        <a:off x="846138" y="979488"/>
                        <a:ext cx="7518400" cy="578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999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5223813"/>
              </p:ext>
            </p:extLst>
          </p:nvPr>
        </p:nvGraphicFramePr>
        <p:xfrm>
          <a:off x="525462" y="990600"/>
          <a:ext cx="8093075" cy="3152775"/>
        </p:xfrm>
        <a:graphic>
          <a:graphicData uri="http://schemas.openxmlformats.org/presentationml/2006/ole">
            <mc:AlternateContent xmlns:mc="http://schemas.openxmlformats.org/markup-compatibility/2006">
              <mc:Choice xmlns:v="urn:schemas-microsoft-com:vml" Requires="v">
                <p:oleObj name="数式" r:id="rId3" imgW="3581280" imgH="1396800" progId="Equation.3">
                  <p:embed/>
                </p:oleObj>
              </mc:Choice>
              <mc:Fallback>
                <p:oleObj name="数式" r:id="rId3" imgW="3581280" imgH="1396800" progId="Equation.3">
                  <p:embed/>
                  <p:pic>
                    <p:nvPicPr>
                      <p:cNvPr id="0" name=""/>
                      <p:cNvPicPr>
                        <a:picLocks noChangeAspect="1" noChangeArrowheads="1"/>
                      </p:cNvPicPr>
                      <p:nvPr/>
                    </p:nvPicPr>
                    <p:blipFill>
                      <a:blip r:embed="rId4"/>
                      <a:srcRect/>
                      <a:stretch>
                        <a:fillRect/>
                      </a:stretch>
                    </p:blipFill>
                    <p:spPr bwMode="auto">
                      <a:xfrm>
                        <a:off x="525462" y="990600"/>
                        <a:ext cx="80930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50520" y="4186535"/>
            <a:ext cx="8305800" cy="1569660"/>
          </a:xfrm>
          <a:prstGeom prst="rect">
            <a:avLst/>
          </a:prstGeom>
          <a:noFill/>
        </p:spPr>
        <p:txBody>
          <a:bodyPr wrap="square" rtlCol="0">
            <a:spAutoFit/>
          </a:bodyPr>
          <a:lstStyle/>
          <a:p>
            <a:r>
              <a:rPr lang="en-US" sz="2400" dirty="0" err="1"/>
              <a:t>Parseval’s</a:t>
            </a:r>
            <a:r>
              <a:rPr lang="en-US" sz="2400" dirty="0"/>
              <a:t> theorem</a:t>
            </a:r>
          </a:p>
          <a:p>
            <a:r>
              <a:rPr lang="en-US" sz="2400" dirty="0"/>
              <a:t>     </a:t>
            </a:r>
            <a:r>
              <a:rPr lang="en-US" sz="2400" b="1" dirty="0"/>
              <a:t>Marc-Antoine </a:t>
            </a:r>
            <a:r>
              <a:rPr lang="en-US" sz="2400" b="1" dirty="0" err="1"/>
              <a:t>Parseval</a:t>
            </a:r>
            <a:r>
              <a:rPr lang="en-US" sz="2400" b="1" dirty="0"/>
              <a:t> des </a:t>
            </a:r>
            <a:r>
              <a:rPr lang="en-US" sz="2400" b="1" dirty="0" err="1"/>
              <a:t>Chênes</a:t>
            </a:r>
            <a:r>
              <a:rPr lang="en-US" sz="2400" b="1" dirty="0"/>
              <a:t> 1755-1836</a:t>
            </a:r>
          </a:p>
          <a:p>
            <a:r>
              <a:rPr lang="en-US" sz="2400" b="1" dirty="0"/>
              <a:t>         </a:t>
            </a:r>
            <a:r>
              <a:rPr lang="en-US" b="1" dirty="0">
                <a:hlinkClick r:id="rId5"/>
              </a:rPr>
              <a:t>http://www-history.mcs.st-andrews.ac.uk/Biographies/Parseval.html</a:t>
            </a:r>
            <a:endParaRPr lang="en-US" b="1" dirty="0"/>
          </a:p>
          <a:p>
            <a:endParaRPr lang="en-US" sz="2400" dirty="0">
              <a:latin typeface="+mj-lt"/>
            </a:endParaRPr>
          </a:p>
        </p:txBody>
      </p:sp>
    </p:spTree>
    <p:extLst>
      <p:ext uri="{BB962C8B-B14F-4D97-AF65-F5344CB8AC3E}">
        <p14:creationId xmlns:p14="http://schemas.microsoft.com/office/powerpoint/2010/main" val="2349752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4724400"/>
            <a:ext cx="25146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55599447"/>
              </p:ext>
            </p:extLst>
          </p:nvPr>
        </p:nvGraphicFramePr>
        <p:xfrm>
          <a:off x="491490" y="1600200"/>
          <a:ext cx="8439150" cy="4187825"/>
        </p:xfrm>
        <a:graphic>
          <a:graphicData uri="http://schemas.openxmlformats.org/presentationml/2006/ole">
            <mc:AlternateContent xmlns:mc="http://schemas.openxmlformats.org/markup-compatibility/2006">
              <mc:Choice xmlns:v="urn:schemas-microsoft-com:vml" Requires="v">
                <p:oleObj name="数式" r:id="rId3" imgW="3733560" imgH="1854000" progId="Equation.3">
                  <p:embed/>
                </p:oleObj>
              </mc:Choice>
              <mc:Fallback>
                <p:oleObj name="数式" r:id="rId3" imgW="3733560" imgH="1854000" progId="Equation.3">
                  <p:embed/>
                  <p:pic>
                    <p:nvPicPr>
                      <p:cNvPr id="0" name=""/>
                      <p:cNvPicPr>
                        <a:picLocks noChangeAspect="1" noChangeArrowheads="1"/>
                      </p:cNvPicPr>
                      <p:nvPr/>
                    </p:nvPicPr>
                    <p:blipFill>
                      <a:blip r:embed="rId4"/>
                      <a:srcRect/>
                      <a:stretch>
                        <a:fillRect/>
                      </a:stretch>
                    </p:blipFill>
                    <p:spPr bwMode="auto">
                      <a:xfrm>
                        <a:off x="491490" y="1600200"/>
                        <a:ext cx="843915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41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12748737"/>
              </p:ext>
            </p:extLst>
          </p:nvPr>
        </p:nvGraphicFramePr>
        <p:xfrm>
          <a:off x="285750" y="461963"/>
          <a:ext cx="6819900" cy="1827212"/>
        </p:xfrm>
        <a:graphic>
          <a:graphicData uri="http://schemas.openxmlformats.org/presentationml/2006/ole">
            <mc:AlternateContent xmlns:mc="http://schemas.openxmlformats.org/markup-compatibility/2006">
              <mc:Choice xmlns:v="urn:schemas-microsoft-com:vml" Requires="v">
                <p:oleObj name="Equation" r:id="rId3" imgW="3504960" imgH="939600" progId="Equation.DSMT4">
                  <p:embed/>
                </p:oleObj>
              </mc:Choice>
              <mc:Fallback>
                <p:oleObj name="Equation" r:id="rId3" imgW="3504960" imgH="939600" progId="Equation.DSMT4">
                  <p:embed/>
                  <p:pic>
                    <p:nvPicPr>
                      <p:cNvPr id="0" name=""/>
                      <p:cNvPicPr>
                        <a:picLocks noChangeAspect="1" noChangeArrowheads="1"/>
                      </p:cNvPicPr>
                      <p:nvPr/>
                    </p:nvPicPr>
                    <p:blipFill>
                      <a:blip r:embed="rId4"/>
                      <a:srcRect/>
                      <a:stretch>
                        <a:fillRect/>
                      </a:stretch>
                    </p:blipFill>
                    <p:spPr bwMode="auto">
                      <a:xfrm>
                        <a:off x="285750" y="461963"/>
                        <a:ext cx="6819900" cy="182721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00034633"/>
              </p:ext>
            </p:extLst>
          </p:nvPr>
        </p:nvGraphicFramePr>
        <p:xfrm>
          <a:off x="598488" y="2165350"/>
          <a:ext cx="7404100" cy="3441700"/>
        </p:xfrm>
        <a:graphic>
          <a:graphicData uri="http://schemas.openxmlformats.org/presentationml/2006/ole">
            <mc:AlternateContent xmlns:mc="http://schemas.openxmlformats.org/markup-compatibility/2006">
              <mc:Choice xmlns:v="urn:schemas-microsoft-com:vml" Requires="v">
                <p:oleObj name="Equation" r:id="rId5" imgW="3111480" imgH="1447560" progId="Equation.DSMT4">
                  <p:embed/>
                </p:oleObj>
              </mc:Choice>
              <mc:Fallback>
                <p:oleObj name="Equation" r:id="rId5" imgW="3111480" imgH="1447560" progId="Equation.DSMT4">
                  <p:embed/>
                  <p:pic>
                    <p:nvPicPr>
                      <p:cNvPr id="0" name=""/>
                      <p:cNvPicPr>
                        <a:picLocks noChangeAspect="1" noChangeArrowheads="1"/>
                      </p:cNvPicPr>
                      <p:nvPr/>
                    </p:nvPicPr>
                    <p:blipFill>
                      <a:blip r:embed="rId6"/>
                      <a:srcRect/>
                      <a:stretch>
                        <a:fillRect/>
                      </a:stretch>
                    </p:blipFill>
                    <p:spPr bwMode="auto">
                      <a:xfrm>
                        <a:off x="598488" y="2165350"/>
                        <a:ext cx="7404100" cy="34417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2910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627826160"/>
              </p:ext>
            </p:extLst>
          </p:nvPr>
        </p:nvGraphicFramePr>
        <p:xfrm>
          <a:off x="822325" y="838200"/>
          <a:ext cx="7346950" cy="5545138"/>
        </p:xfrm>
        <a:graphic>
          <a:graphicData uri="http://schemas.openxmlformats.org/presentationml/2006/ole">
            <mc:AlternateContent xmlns:mc="http://schemas.openxmlformats.org/markup-compatibility/2006">
              <mc:Choice xmlns:v="urn:schemas-microsoft-com:vml" Requires="v">
                <p:oleObj name="数式" r:id="rId3" imgW="3530520" imgH="2666880" progId="Equation.3">
                  <p:embed/>
                </p:oleObj>
              </mc:Choice>
              <mc:Fallback>
                <p:oleObj name="数式" r:id="rId3" imgW="3530520" imgH="2666880" progId="Equation.3">
                  <p:embed/>
                  <p:pic>
                    <p:nvPicPr>
                      <p:cNvPr id="0" name=""/>
                      <p:cNvPicPr>
                        <a:picLocks noChangeAspect="1" noChangeArrowheads="1"/>
                      </p:cNvPicPr>
                      <p:nvPr/>
                    </p:nvPicPr>
                    <p:blipFill>
                      <a:blip r:embed="rId4"/>
                      <a:srcRect/>
                      <a:stretch>
                        <a:fillRect/>
                      </a:stretch>
                    </p:blipFill>
                    <p:spPr bwMode="auto">
                      <a:xfrm>
                        <a:off x="822325" y="838200"/>
                        <a:ext cx="7346950" cy="55451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26546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561749951"/>
              </p:ext>
            </p:extLst>
          </p:nvPr>
        </p:nvGraphicFramePr>
        <p:xfrm>
          <a:off x="898525" y="990600"/>
          <a:ext cx="6794500" cy="1795463"/>
        </p:xfrm>
        <a:graphic>
          <a:graphicData uri="http://schemas.openxmlformats.org/presentationml/2006/ole">
            <mc:AlternateContent xmlns:mc="http://schemas.openxmlformats.org/markup-compatibility/2006">
              <mc:Choice xmlns:v="urn:schemas-microsoft-com:vml" Requires="v">
                <p:oleObj name="数式" r:id="rId3" imgW="3263760" imgH="863280" progId="Equation.3">
                  <p:embed/>
                </p:oleObj>
              </mc:Choice>
              <mc:Fallback>
                <p:oleObj name="数式" r:id="rId3" imgW="3263760" imgH="863280" progId="Equation.3">
                  <p:embed/>
                  <p:pic>
                    <p:nvPicPr>
                      <p:cNvPr id="0" name=""/>
                      <p:cNvPicPr>
                        <a:picLocks noChangeAspect="1" noChangeArrowheads="1"/>
                      </p:cNvPicPr>
                      <p:nvPr/>
                    </p:nvPicPr>
                    <p:blipFill>
                      <a:blip r:embed="rId4"/>
                      <a:srcRect/>
                      <a:stretch>
                        <a:fillRect/>
                      </a:stretch>
                    </p:blipFill>
                    <p:spPr bwMode="auto">
                      <a:xfrm>
                        <a:off x="898525" y="990600"/>
                        <a:ext cx="6794500" cy="17954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52313795"/>
              </p:ext>
            </p:extLst>
          </p:nvPr>
        </p:nvGraphicFramePr>
        <p:xfrm>
          <a:off x="222250" y="2898775"/>
          <a:ext cx="8699500" cy="2555875"/>
        </p:xfrm>
        <a:graphic>
          <a:graphicData uri="http://schemas.openxmlformats.org/presentationml/2006/ole">
            <mc:AlternateContent xmlns:mc="http://schemas.openxmlformats.org/markup-compatibility/2006">
              <mc:Choice xmlns:v="urn:schemas-microsoft-com:vml" Requires="v">
                <p:oleObj name="Equation" r:id="rId5" imgW="3848040" imgH="1130040" progId="Equation.DSMT4">
                  <p:embed/>
                </p:oleObj>
              </mc:Choice>
              <mc:Fallback>
                <p:oleObj name="Equation" r:id="rId5" imgW="3848040" imgH="1130040" progId="Equation.DSMT4">
                  <p:embed/>
                  <p:pic>
                    <p:nvPicPr>
                      <p:cNvPr id="0" name=""/>
                      <p:cNvPicPr>
                        <a:picLocks noChangeAspect="1" noChangeArrowheads="1"/>
                      </p:cNvPicPr>
                      <p:nvPr/>
                    </p:nvPicPr>
                    <p:blipFill>
                      <a:blip r:embed="rId6"/>
                      <a:srcRect/>
                      <a:stretch>
                        <a:fillRect/>
                      </a:stretch>
                    </p:blipFill>
                    <p:spPr bwMode="auto">
                      <a:xfrm>
                        <a:off x="222250" y="2898775"/>
                        <a:ext cx="86995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1406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754927585"/>
              </p:ext>
            </p:extLst>
          </p:nvPr>
        </p:nvGraphicFramePr>
        <p:xfrm>
          <a:off x="236538" y="603250"/>
          <a:ext cx="7931150" cy="3854450"/>
        </p:xfrm>
        <a:graphic>
          <a:graphicData uri="http://schemas.openxmlformats.org/presentationml/2006/ole">
            <mc:AlternateContent xmlns:mc="http://schemas.openxmlformats.org/markup-compatibility/2006">
              <mc:Choice xmlns:v="urn:schemas-microsoft-com:vml" Requires="v">
                <p:oleObj name="Equation" r:id="rId3" imgW="3809880" imgH="1854000" progId="Equation.DSMT4">
                  <p:embed/>
                </p:oleObj>
              </mc:Choice>
              <mc:Fallback>
                <p:oleObj name="Equation" r:id="rId3" imgW="3809880" imgH="1854000" progId="Equation.DSMT4">
                  <p:embed/>
                  <p:pic>
                    <p:nvPicPr>
                      <p:cNvPr id="0" name=""/>
                      <p:cNvPicPr>
                        <a:picLocks noChangeAspect="1" noChangeArrowheads="1"/>
                      </p:cNvPicPr>
                      <p:nvPr/>
                    </p:nvPicPr>
                    <p:blipFill>
                      <a:blip r:embed="rId4"/>
                      <a:srcRect/>
                      <a:stretch>
                        <a:fillRect/>
                      </a:stretch>
                    </p:blipFill>
                    <p:spPr bwMode="auto">
                      <a:xfrm>
                        <a:off x="236538" y="603250"/>
                        <a:ext cx="7931150" cy="38544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32619780"/>
              </p:ext>
            </p:extLst>
          </p:nvPr>
        </p:nvGraphicFramePr>
        <p:xfrm>
          <a:off x="473075" y="4392612"/>
          <a:ext cx="8442325" cy="2312988"/>
        </p:xfrm>
        <a:graphic>
          <a:graphicData uri="http://schemas.openxmlformats.org/presentationml/2006/ole">
            <mc:AlternateContent xmlns:mc="http://schemas.openxmlformats.org/markup-compatibility/2006">
              <mc:Choice xmlns:v="urn:schemas-microsoft-com:vml" Requires="v">
                <p:oleObj name="Equation" r:id="rId5" imgW="3517560" imgH="965160" progId="Equation.DSMT4">
                  <p:embed/>
                </p:oleObj>
              </mc:Choice>
              <mc:Fallback>
                <p:oleObj name="Equation" r:id="rId5" imgW="3517560" imgH="965160" progId="Equation.DSMT4">
                  <p:embed/>
                  <p:pic>
                    <p:nvPicPr>
                      <p:cNvPr id="0" name=""/>
                      <p:cNvPicPr>
                        <a:picLocks noChangeAspect="1" noChangeArrowheads="1"/>
                      </p:cNvPicPr>
                      <p:nvPr/>
                    </p:nvPicPr>
                    <p:blipFill>
                      <a:blip r:embed="rId6"/>
                      <a:srcRect/>
                      <a:stretch>
                        <a:fillRect/>
                      </a:stretch>
                    </p:blipFill>
                    <p:spPr bwMode="auto">
                      <a:xfrm>
                        <a:off x="473075" y="4392612"/>
                        <a:ext cx="8442325"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1483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78FAE-EA85-410C-AF79-2A92F91B015B}"/>
              </a:ext>
            </a:extLst>
          </p:cNvPr>
          <p:cNvSpPr>
            <a:spLocks noGrp="1"/>
          </p:cNvSpPr>
          <p:nvPr>
            <p:ph type="dt" sz="half" idx="10"/>
          </p:nvPr>
        </p:nvSpPr>
        <p:spPr/>
        <p:txBody>
          <a:bodyPr/>
          <a:lstStyle/>
          <a:p>
            <a:r>
              <a:rPr lang="en-US"/>
              <a:t>03/29/2023</a:t>
            </a:r>
            <a:endParaRPr lang="en-US" dirty="0"/>
          </a:p>
        </p:txBody>
      </p:sp>
      <p:sp>
        <p:nvSpPr>
          <p:cNvPr id="3" name="Footer Placeholder 2">
            <a:extLst>
              <a:ext uri="{FF2B5EF4-FFF2-40B4-BE49-F238E27FC236}">
                <a16:creationId xmlns:a16="http://schemas.microsoft.com/office/drawing/2014/main" id="{3D0E04DF-0D02-4489-BE7C-063A5F335A3F}"/>
              </a:ext>
            </a:extLst>
          </p:cNvPr>
          <p:cNvSpPr>
            <a:spLocks noGrp="1"/>
          </p:cNvSpPr>
          <p:nvPr>
            <p:ph type="ftr" sz="quarter" idx="11"/>
          </p:nvPr>
        </p:nvSpPr>
        <p:spPr/>
        <p:txBody>
          <a:bodyPr/>
          <a:lstStyle/>
          <a:p>
            <a:r>
              <a:rPr lang="en-US"/>
              <a:t>PHY 712  Spring 2023 -- Lecture 31</a:t>
            </a:r>
            <a:endParaRPr lang="en-US" dirty="0"/>
          </a:p>
        </p:txBody>
      </p:sp>
      <p:sp>
        <p:nvSpPr>
          <p:cNvPr id="4" name="Slide Number Placeholder 3">
            <a:extLst>
              <a:ext uri="{FF2B5EF4-FFF2-40B4-BE49-F238E27FC236}">
                <a16:creationId xmlns:a16="http://schemas.microsoft.com/office/drawing/2014/main" id="{2D9ED3BD-36C8-410A-BCD1-799AD1E65BA6}"/>
              </a:ext>
            </a:extLst>
          </p:cNvPr>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6" name="Object 5">
            <a:extLst>
              <a:ext uri="{FF2B5EF4-FFF2-40B4-BE49-F238E27FC236}">
                <a16:creationId xmlns:a16="http://schemas.microsoft.com/office/drawing/2014/main" id="{009C7A06-939D-4F90-9678-B4E3019EC4DD}"/>
              </a:ext>
            </a:extLst>
          </p:cNvPr>
          <p:cNvGraphicFramePr>
            <a:graphicFrameLocks noChangeAspect="1"/>
          </p:cNvGraphicFramePr>
          <p:nvPr>
            <p:extLst>
              <p:ext uri="{D42A27DB-BD31-4B8C-83A1-F6EECF244321}">
                <p14:modId xmlns:p14="http://schemas.microsoft.com/office/powerpoint/2010/main" val="2080215037"/>
              </p:ext>
            </p:extLst>
          </p:nvPr>
        </p:nvGraphicFramePr>
        <p:xfrm>
          <a:off x="473075" y="690265"/>
          <a:ext cx="8442325" cy="1765300"/>
        </p:xfrm>
        <a:graphic>
          <a:graphicData uri="http://schemas.openxmlformats.org/presentationml/2006/ole">
            <mc:AlternateContent xmlns:mc="http://schemas.openxmlformats.org/markup-compatibility/2006">
              <mc:Choice xmlns:v="urn:schemas-microsoft-com:vml" Requires="v">
                <p:oleObj name="Equation" r:id="rId3" imgW="3517560" imgH="736560" progId="Equation.DSMT4">
                  <p:embed/>
                </p:oleObj>
              </mc:Choice>
              <mc:Fallback>
                <p:oleObj name="Equation" r:id="rId3" imgW="3517560" imgH="736560" progId="Equation.DSMT4">
                  <p:embed/>
                  <p:pic>
                    <p:nvPicPr>
                      <p:cNvPr id="6" name="Object 5"/>
                      <p:cNvPicPr>
                        <a:picLocks noChangeAspect="1" noChangeArrowheads="1"/>
                      </p:cNvPicPr>
                      <p:nvPr/>
                    </p:nvPicPr>
                    <p:blipFill>
                      <a:blip r:embed="rId4"/>
                      <a:srcRect/>
                      <a:stretch>
                        <a:fillRect/>
                      </a:stretch>
                    </p:blipFill>
                    <p:spPr bwMode="auto">
                      <a:xfrm>
                        <a:off x="473075" y="690265"/>
                        <a:ext cx="84423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a:extLst>
              <a:ext uri="{FF2B5EF4-FFF2-40B4-BE49-F238E27FC236}">
                <a16:creationId xmlns:a16="http://schemas.microsoft.com/office/drawing/2014/main" id="{C6780C5B-7C57-40AA-A01F-8ADF73DFE9CB}"/>
              </a:ext>
            </a:extLst>
          </p:cNvPr>
          <p:cNvSpPr txBox="1"/>
          <p:nvPr/>
        </p:nvSpPr>
        <p:spPr>
          <a:xfrm>
            <a:off x="152400" y="228600"/>
            <a:ext cx="8763000" cy="461665"/>
          </a:xfrm>
          <a:prstGeom prst="rect">
            <a:avLst/>
          </a:prstGeom>
          <a:noFill/>
        </p:spPr>
        <p:txBody>
          <a:bodyPr wrap="square" rtlCol="0">
            <a:spAutoFit/>
          </a:bodyPr>
          <a:lstStyle/>
          <a:p>
            <a:r>
              <a:rPr lang="en-US" sz="2400" dirty="0">
                <a:latin typeface="+mj-lt"/>
                <a:sym typeface="Wingdings" panose="05000000000000000000" pitchFamily="2" charset="2"/>
              </a:rPr>
              <a:t>Spectral form of radiation far from source:</a:t>
            </a:r>
            <a:endParaRPr lang="en-US" sz="2400" dirty="0">
              <a:latin typeface="+mj-lt"/>
            </a:endParaRPr>
          </a:p>
        </p:txBody>
      </p:sp>
      <p:graphicFrame>
        <p:nvGraphicFramePr>
          <p:cNvPr id="18" name="Object 17">
            <a:extLst>
              <a:ext uri="{FF2B5EF4-FFF2-40B4-BE49-F238E27FC236}">
                <a16:creationId xmlns:a16="http://schemas.microsoft.com/office/drawing/2014/main" id="{85F95FA5-DC7C-41EF-BB39-3F76AEE40D3B}"/>
              </a:ext>
            </a:extLst>
          </p:cNvPr>
          <p:cNvGraphicFramePr>
            <a:graphicFrameLocks noChangeAspect="1"/>
          </p:cNvGraphicFramePr>
          <p:nvPr>
            <p:extLst>
              <p:ext uri="{D42A27DB-BD31-4B8C-83A1-F6EECF244321}">
                <p14:modId xmlns:p14="http://schemas.microsoft.com/office/powerpoint/2010/main" val="1073637129"/>
              </p:ext>
            </p:extLst>
          </p:nvPr>
        </p:nvGraphicFramePr>
        <p:xfrm>
          <a:off x="227793" y="3085951"/>
          <a:ext cx="8898278" cy="3010198"/>
        </p:xfrm>
        <a:graphic>
          <a:graphicData uri="http://schemas.openxmlformats.org/presentationml/2006/ole">
            <mc:AlternateContent xmlns:mc="http://schemas.openxmlformats.org/markup-compatibility/2006">
              <mc:Choice xmlns:v="urn:schemas-microsoft-com:vml" Requires="v">
                <p:oleObj name="Equation" r:id="rId5" imgW="3416040" imgH="1155600" progId="Equation.DSMT4">
                  <p:embed/>
                </p:oleObj>
              </mc:Choice>
              <mc:Fallback>
                <p:oleObj name="Equation" r:id="rId5" imgW="3416040" imgH="1155600" progId="Equation.DSMT4">
                  <p:embed/>
                  <p:pic>
                    <p:nvPicPr>
                      <p:cNvPr id="0" name=""/>
                      <p:cNvPicPr/>
                      <p:nvPr/>
                    </p:nvPicPr>
                    <p:blipFill>
                      <a:blip r:embed="rId6"/>
                      <a:stretch>
                        <a:fillRect/>
                      </a:stretch>
                    </p:blipFill>
                    <p:spPr>
                      <a:xfrm>
                        <a:off x="227793" y="3085951"/>
                        <a:ext cx="8898278" cy="3010198"/>
                      </a:xfrm>
                      <a:prstGeom prst="rect">
                        <a:avLst/>
                      </a:prstGeom>
                    </p:spPr>
                  </p:pic>
                </p:oleObj>
              </mc:Fallback>
            </mc:AlternateContent>
          </a:graphicData>
        </a:graphic>
      </p:graphicFrame>
    </p:spTree>
    <p:extLst>
      <p:ext uri="{BB962C8B-B14F-4D97-AF65-F5344CB8AC3E}">
        <p14:creationId xmlns:p14="http://schemas.microsoft.com/office/powerpoint/2010/main" val="1131215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228600" y="73967"/>
            <a:ext cx="8686800" cy="830997"/>
          </a:xfrm>
          <a:prstGeom prst="rect">
            <a:avLst/>
          </a:prstGeom>
          <a:noFill/>
        </p:spPr>
        <p:txBody>
          <a:bodyPr wrap="square" rtlCol="0">
            <a:spAutoFit/>
          </a:bodyPr>
          <a:lstStyle/>
          <a:p>
            <a:r>
              <a:rPr lang="en-US" sz="2400" dirty="0">
                <a:latin typeface="+mj-lt"/>
              </a:rPr>
              <a:t>Spectral composition of electromagnetic radiation – more detailed treatment  --</a:t>
            </a:r>
          </a:p>
        </p:txBody>
      </p:sp>
      <p:graphicFrame>
        <p:nvGraphicFramePr>
          <p:cNvPr id="7" name="Object 6"/>
          <p:cNvGraphicFramePr>
            <a:graphicFrameLocks noChangeAspect="1"/>
          </p:cNvGraphicFramePr>
          <p:nvPr>
            <p:extLst>
              <p:ext uri="{D42A27DB-BD31-4B8C-83A1-F6EECF244321}">
                <p14:modId xmlns:p14="http://schemas.microsoft.com/office/powerpoint/2010/main" val="4279158914"/>
              </p:ext>
            </p:extLst>
          </p:nvPr>
        </p:nvGraphicFramePr>
        <p:xfrm>
          <a:off x="122238" y="3505200"/>
          <a:ext cx="8899525" cy="2860675"/>
        </p:xfrm>
        <a:graphic>
          <a:graphicData uri="http://schemas.openxmlformats.org/presentationml/2006/ole">
            <mc:AlternateContent xmlns:mc="http://schemas.openxmlformats.org/markup-compatibility/2006">
              <mc:Choice xmlns:v="urn:schemas-microsoft-com:vml" Requires="v">
                <p:oleObj name="Equation" r:id="rId3" imgW="3708360" imgH="1193760" progId="Equation.DSMT4">
                  <p:embed/>
                </p:oleObj>
              </mc:Choice>
              <mc:Fallback>
                <p:oleObj name="Equation" r:id="rId3" imgW="3708360" imgH="1193760" progId="Equation.DSMT4">
                  <p:embed/>
                  <p:pic>
                    <p:nvPicPr>
                      <p:cNvPr id="0" name=""/>
                      <p:cNvPicPr>
                        <a:picLocks noChangeAspect="1" noChangeArrowheads="1"/>
                      </p:cNvPicPr>
                      <p:nvPr/>
                    </p:nvPicPr>
                    <p:blipFill>
                      <a:blip r:embed="rId4"/>
                      <a:srcRect/>
                      <a:stretch>
                        <a:fillRect/>
                      </a:stretch>
                    </p:blipFill>
                    <p:spPr bwMode="auto">
                      <a:xfrm>
                        <a:off x="122238" y="3505200"/>
                        <a:ext cx="8899525" cy="28606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78985652"/>
              </p:ext>
            </p:extLst>
          </p:nvPr>
        </p:nvGraphicFramePr>
        <p:xfrm>
          <a:off x="325438" y="1243013"/>
          <a:ext cx="4389437" cy="2032000"/>
        </p:xfrm>
        <a:graphic>
          <a:graphicData uri="http://schemas.openxmlformats.org/presentationml/2006/ole">
            <mc:AlternateContent xmlns:mc="http://schemas.openxmlformats.org/markup-compatibility/2006">
              <mc:Choice xmlns:v="urn:schemas-microsoft-com:vml" Requires="v">
                <p:oleObj name="Equation" r:id="rId5" imgW="2108160" imgH="977760" progId="Equation.DSMT4">
                  <p:embed/>
                </p:oleObj>
              </mc:Choice>
              <mc:Fallback>
                <p:oleObj name="Equation" r:id="rId5" imgW="2108160" imgH="977760" progId="Equation.DSMT4">
                  <p:embed/>
                  <p:pic>
                    <p:nvPicPr>
                      <p:cNvPr id="0" name=""/>
                      <p:cNvPicPr>
                        <a:picLocks noChangeAspect="1" noChangeArrowheads="1"/>
                      </p:cNvPicPr>
                      <p:nvPr/>
                    </p:nvPicPr>
                    <p:blipFill>
                      <a:blip r:embed="rId6"/>
                      <a:srcRect/>
                      <a:stretch>
                        <a:fillRect/>
                      </a:stretch>
                    </p:blipFill>
                    <p:spPr bwMode="auto">
                      <a:xfrm>
                        <a:off x="325438" y="1243013"/>
                        <a:ext cx="43894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8791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71584-F562-4A0B-ADDD-A979823146DE}"/>
              </a:ext>
            </a:extLst>
          </p:cNvPr>
          <p:cNvSpPr>
            <a:spLocks noGrp="1"/>
          </p:cNvSpPr>
          <p:nvPr>
            <p:ph type="dt" sz="half" idx="10"/>
          </p:nvPr>
        </p:nvSpPr>
        <p:spPr/>
        <p:txBody>
          <a:bodyPr/>
          <a:lstStyle/>
          <a:p>
            <a:r>
              <a:rPr lang="en-US"/>
              <a:t>03/29/2023</a:t>
            </a:r>
            <a:endParaRPr lang="en-US" dirty="0"/>
          </a:p>
        </p:txBody>
      </p:sp>
      <p:sp>
        <p:nvSpPr>
          <p:cNvPr id="3" name="Footer Placeholder 2">
            <a:extLst>
              <a:ext uri="{FF2B5EF4-FFF2-40B4-BE49-F238E27FC236}">
                <a16:creationId xmlns:a16="http://schemas.microsoft.com/office/drawing/2014/main" id="{26637913-13C3-40BF-9BD4-3078CA798881}"/>
              </a:ext>
            </a:extLst>
          </p:cNvPr>
          <p:cNvSpPr>
            <a:spLocks noGrp="1"/>
          </p:cNvSpPr>
          <p:nvPr>
            <p:ph type="ftr" sz="quarter" idx="11"/>
          </p:nvPr>
        </p:nvSpPr>
        <p:spPr/>
        <p:txBody>
          <a:bodyPr/>
          <a:lstStyle/>
          <a:p>
            <a:r>
              <a:rPr lang="en-US"/>
              <a:t>PHY 712  Spring 2023 -- Lecture 31</a:t>
            </a:r>
            <a:endParaRPr lang="en-US" dirty="0"/>
          </a:p>
        </p:txBody>
      </p:sp>
      <p:sp>
        <p:nvSpPr>
          <p:cNvPr id="4" name="Slide Number Placeholder 3">
            <a:extLst>
              <a:ext uri="{FF2B5EF4-FFF2-40B4-BE49-F238E27FC236}">
                <a16:creationId xmlns:a16="http://schemas.microsoft.com/office/drawing/2014/main" id="{F4329935-15E5-49B4-9116-8EFE7BE0C1EA}"/>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69E579A0-B33D-4413-A705-2B177647D410}"/>
              </a:ext>
            </a:extLst>
          </p:cNvPr>
          <p:cNvSpPr txBox="1"/>
          <p:nvPr/>
        </p:nvSpPr>
        <p:spPr>
          <a:xfrm>
            <a:off x="147577" y="24775"/>
            <a:ext cx="8534400" cy="461665"/>
          </a:xfrm>
          <a:prstGeom prst="rect">
            <a:avLst/>
          </a:prstGeom>
          <a:noFill/>
        </p:spPr>
        <p:txBody>
          <a:bodyPr wrap="square" rtlCol="0">
            <a:spAutoFit/>
          </a:bodyPr>
          <a:lstStyle/>
          <a:p>
            <a:r>
              <a:rPr lang="en-US" sz="2400" dirty="0">
                <a:latin typeface="+mj-lt"/>
              </a:rPr>
              <a:t>Some details --</a:t>
            </a:r>
          </a:p>
        </p:txBody>
      </p:sp>
      <p:graphicFrame>
        <p:nvGraphicFramePr>
          <p:cNvPr id="6" name="Object 5">
            <a:extLst>
              <a:ext uri="{FF2B5EF4-FFF2-40B4-BE49-F238E27FC236}">
                <a16:creationId xmlns:a16="http://schemas.microsoft.com/office/drawing/2014/main" id="{8629172B-6666-4041-9AC2-B59CA456081F}"/>
              </a:ext>
            </a:extLst>
          </p:cNvPr>
          <p:cNvGraphicFramePr>
            <a:graphicFrameLocks noChangeAspect="1"/>
          </p:cNvGraphicFramePr>
          <p:nvPr>
            <p:extLst>
              <p:ext uri="{D42A27DB-BD31-4B8C-83A1-F6EECF244321}">
                <p14:modId xmlns:p14="http://schemas.microsoft.com/office/powerpoint/2010/main" val="1571915224"/>
              </p:ext>
            </p:extLst>
          </p:nvPr>
        </p:nvGraphicFramePr>
        <p:xfrm>
          <a:off x="569138" y="499995"/>
          <a:ext cx="7726363" cy="2061622"/>
        </p:xfrm>
        <a:graphic>
          <a:graphicData uri="http://schemas.openxmlformats.org/presentationml/2006/ole">
            <mc:AlternateContent xmlns:mc="http://schemas.openxmlformats.org/markup-compatibility/2006">
              <mc:Choice xmlns:v="urn:schemas-microsoft-com:vml" Requires="v">
                <p:oleObj name="Equation" r:id="rId3" imgW="3517560" imgH="939600" progId="Equation.DSMT4">
                  <p:embed/>
                </p:oleObj>
              </mc:Choice>
              <mc:Fallback>
                <p:oleObj name="Equation" r:id="rId3" imgW="3517560" imgH="939600" progId="Equation.DSMT4">
                  <p:embed/>
                  <p:pic>
                    <p:nvPicPr>
                      <p:cNvPr id="6" name="Object 5">
                        <a:extLst>
                          <a:ext uri="{FF2B5EF4-FFF2-40B4-BE49-F238E27FC236}">
                            <a16:creationId xmlns:a16="http://schemas.microsoft.com/office/drawing/2014/main" id="{8629172B-6666-4041-9AC2-B59CA456081F}"/>
                          </a:ext>
                        </a:extLst>
                      </p:cNvPr>
                      <p:cNvPicPr>
                        <a:picLocks noChangeAspect="1" noChangeArrowheads="1"/>
                      </p:cNvPicPr>
                      <p:nvPr/>
                    </p:nvPicPr>
                    <p:blipFill>
                      <a:blip r:embed="rId4"/>
                      <a:srcRect/>
                      <a:stretch>
                        <a:fillRect/>
                      </a:stretch>
                    </p:blipFill>
                    <p:spPr bwMode="auto">
                      <a:xfrm>
                        <a:off x="569138" y="499995"/>
                        <a:ext cx="7726363" cy="2061622"/>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C1A7BC78-EF5F-4E77-B225-F724E949A09D}"/>
              </a:ext>
            </a:extLst>
          </p:cNvPr>
          <p:cNvGraphicFramePr>
            <a:graphicFrameLocks noChangeAspect="1"/>
          </p:cNvGraphicFramePr>
          <p:nvPr>
            <p:extLst>
              <p:ext uri="{D42A27DB-BD31-4B8C-83A1-F6EECF244321}">
                <p14:modId xmlns:p14="http://schemas.microsoft.com/office/powerpoint/2010/main" val="2454976796"/>
              </p:ext>
            </p:extLst>
          </p:nvPr>
        </p:nvGraphicFramePr>
        <p:xfrm>
          <a:off x="569138" y="2457556"/>
          <a:ext cx="7503239" cy="1094956"/>
        </p:xfrm>
        <a:graphic>
          <a:graphicData uri="http://schemas.openxmlformats.org/presentationml/2006/ole">
            <mc:AlternateContent xmlns:mc="http://schemas.openxmlformats.org/markup-compatibility/2006">
              <mc:Choice xmlns:v="urn:schemas-microsoft-com:vml" Requires="v">
                <p:oleObj name="Equation" r:id="rId5" imgW="3568680" imgH="520560" progId="Equation.DSMT4">
                  <p:embed/>
                </p:oleObj>
              </mc:Choice>
              <mc:Fallback>
                <p:oleObj name="Equation" r:id="rId5" imgW="3568680" imgH="520560" progId="Equation.DSMT4">
                  <p:embed/>
                  <p:pic>
                    <p:nvPicPr>
                      <p:cNvPr id="7" name="Object 6">
                        <a:extLst>
                          <a:ext uri="{FF2B5EF4-FFF2-40B4-BE49-F238E27FC236}">
                            <a16:creationId xmlns:a16="http://schemas.microsoft.com/office/drawing/2014/main" id="{C1A7BC78-EF5F-4E77-B225-F724E949A09D}"/>
                          </a:ext>
                        </a:extLst>
                      </p:cNvPr>
                      <p:cNvPicPr/>
                      <p:nvPr/>
                    </p:nvPicPr>
                    <p:blipFill>
                      <a:blip r:embed="rId6"/>
                      <a:stretch>
                        <a:fillRect/>
                      </a:stretch>
                    </p:blipFill>
                    <p:spPr>
                      <a:xfrm>
                        <a:off x="569138" y="2457556"/>
                        <a:ext cx="7503239" cy="109495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E485860-5141-4402-8AAB-8DEA950A408B}"/>
              </a:ext>
            </a:extLst>
          </p:cNvPr>
          <p:cNvGraphicFramePr>
            <a:graphicFrameLocks noChangeAspect="1"/>
          </p:cNvGraphicFramePr>
          <p:nvPr>
            <p:extLst>
              <p:ext uri="{D42A27DB-BD31-4B8C-83A1-F6EECF244321}">
                <p14:modId xmlns:p14="http://schemas.microsoft.com/office/powerpoint/2010/main" val="2504515559"/>
              </p:ext>
            </p:extLst>
          </p:nvPr>
        </p:nvGraphicFramePr>
        <p:xfrm>
          <a:off x="156368" y="3552512"/>
          <a:ext cx="8831263" cy="2101850"/>
        </p:xfrm>
        <a:graphic>
          <a:graphicData uri="http://schemas.openxmlformats.org/presentationml/2006/ole">
            <mc:AlternateContent xmlns:mc="http://schemas.openxmlformats.org/markup-compatibility/2006">
              <mc:Choice xmlns:v="urn:schemas-microsoft-com:vml" Requires="v">
                <p:oleObj name="Equation" r:id="rId7" imgW="5016240" imgH="1193760" progId="Equation.DSMT4">
                  <p:embed/>
                </p:oleObj>
              </mc:Choice>
              <mc:Fallback>
                <p:oleObj name="Equation" r:id="rId7" imgW="5016240" imgH="1193760" progId="Equation.DSMT4">
                  <p:embed/>
                  <p:pic>
                    <p:nvPicPr>
                      <p:cNvPr id="8" name="Object 7">
                        <a:extLst>
                          <a:ext uri="{FF2B5EF4-FFF2-40B4-BE49-F238E27FC236}">
                            <a16:creationId xmlns:a16="http://schemas.microsoft.com/office/drawing/2014/main" id="{EE485860-5141-4402-8AAB-8DEA950A408B}"/>
                          </a:ext>
                        </a:extLst>
                      </p:cNvPr>
                      <p:cNvPicPr/>
                      <p:nvPr/>
                    </p:nvPicPr>
                    <p:blipFill>
                      <a:blip r:embed="rId8"/>
                      <a:stretch>
                        <a:fillRect/>
                      </a:stretch>
                    </p:blipFill>
                    <p:spPr>
                      <a:xfrm>
                        <a:off x="156368" y="3552512"/>
                        <a:ext cx="8831263" cy="2101850"/>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1CCA1595-ED5C-4E07-9E0E-DC2D0335CF8E}"/>
              </a:ext>
            </a:extLst>
          </p:cNvPr>
          <p:cNvSpPr/>
          <p:nvPr/>
        </p:nvSpPr>
        <p:spPr>
          <a:xfrm rot="18848233">
            <a:off x="2395503" y="4468784"/>
            <a:ext cx="609600" cy="1837172"/>
          </a:xfrm>
          <a:prstGeom prst="downArrow">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8AE695C-A01D-4317-8E48-849FFA4FFD3C}"/>
              </a:ext>
            </a:extLst>
          </p:cNvPr>
          <p:cNvSpPr txBox="1"/>
          <p:nvPr/>
        </p:nvSpPr>
        <p:spPr>
          <a:xfrm>
            <a:off x="3379808" y="5835879"/>
            <a:ext cx="762000" cy="461665"/>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224769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0597F-A55E-803A-E0AD-0D2E100DA2AC}"/>
              </a:ext>
            </a:extLst>
          </p:cNvPr>
          <p:cNvPicPr>
            <a:picLocks noChangeAspect="1"/>
          </p:cNvPicPr>
          <p:nvPr/>
        </p:nvPicPr>
        <p:blipFill>
          <a:blip r:embed="rId3"/>
          <a:stretch>
            <a:fillRect/>
          </a:stretch>
        </p:blipFill>
        <p:spPr>
          <a:xfrm>
            <a:off x="-32657" y="136525"/>
            <a:ext cx="9074727" cy="3029004"/>
          </a:xfrm>
          <a:prstGeom prst="rect">
            <a:avLst/>
          </a:prstGeom>
        </p:spPr>
      </p:pic>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ectangle 5"/>
          <p:cNvSpPr/>
          <p:nvPr/>
        </p:nvSpPr>
        <p:spPr>
          <a:xfrm>
            <a:off x="17813" y="2438400"/>
            <a:ext cx="8991600" cy="304800"/>
          </a:xfrm>
          <a:prstGeom prst="rect">
            <a:avLst/>
          </a:prstGeom>
          <a:solidFill>
            <a:srgbClr val="DA32AA">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26AA880-E06A-1C32-8D15-97E2568F40E2}"/>
              </a:ext>
            </a:extLst>
          </p:cNvPr>
          <p:cNvPicPr>
            <a:picLocks noChangeAspect="1"/>
          </p:cNvPicPr>
          <p:nvPr/>
        </p:nvPicPr>
        <p:blipFill>
          <a:blip r:embed="rId4"/>
          <a:stretch>
            <a:fillRect/>
          </a:stretch>
        </p:blipFill>
        <p:spPr>
          <a:xfrm>
            <a:off x="-3958" y="3165528"/>
            <a:ext cx="9144000" cy="3246175"/>
          </a:xfrm>
          <a:prstGeom prst="rect">
            <a:avLst/>
          </a:prstGeom>
        </p:spPr>
      </p:pic>
    </p:spTree>
    <p:extLst>
      <p:ext uri="{BB962C8B-B14F-4D97-AF65-F5344CB8AC3E}">
        <p14:creationId xmlns:p14="http://schemas.microsoft.com/office/powerpoint/2010/main" val="404304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E46C1E-A709-2020-F07B-2EF86234F09E}"/>
              </a:ext>
            </a:extLst>
          </p:cNvPr>
          <p:cNvSpPr>
            <a:spLocks noGrp="1"/>
          </p:cNvSpPr>
          <p:nvPr>
            <p:ph type="dt" sz="half" idx="10"/>
          </p:nvPr>
        </p:nvSpPr>
        <p:spPr/>
        <p:txBody>
          <a:bodyPr/>
          <a:lstStyle/>
          <a:p>
            <a:r>
              <a:rPr lang="en-US"/>
              <a:t>03/29/2023</a:t>
            </a:r>
            <a:endParaRPr lang="en-US" dirty="0"/>
          </a:p>
        </p:txBody>
      </p:sp>
      <p:sp>
        <p:nvSpPr>
          <p:cNvPr id="3" name="Footer Placeholder 2">
            <a:extLst>
              <a:ext uri="{FF2B5EF4-FFF2-40B4-BE49-F238E27FC236}">
                <a16:creationId xmlns:a16="http://schemas.microsoft.com/office/drawing/2014/main" id="{93E3F1BB-AB08-B47E-BF1B-AD7BB9C1E220}"/>
              </a:ext>
            </a:extLst>
          </p:cNvPr>
          <p:cNvSpPr>
            <a:spLocks noGrp="1"/>
          </p:cNvSpPr>
          <p:nvPr>
            <p:ph type="ftr" sz="quarter" idx="11"/>
          </p:nvPr>
        </p:nvSpPr>
        <p:spPr/>
        <p:txBody>
          <a:bodyPr/>
          <a:lstStyle/>
          <a:p>
            <a:r>
              <a:rPr lang="en-US"/>
              <a:t>PHY 712  Spring 2023 -- Lecture 31</a:t>
            </a:r>
            <a:endParaRPr lang="en-US" dirty="0"/>
          </a:p>
        </p:txBody>
      </p:sp>
      <p:sp>
        <p:nvSpPr>
          <p:cNvPr id="4" name="Slide Number Placeholder 3">
            <a:extLst>
              <a:ext uri="{FF2B5EF4-FFF2-40B4-BE49-F238E27FC236}">
                <a16:creationId xmlns:a16="http://schemas.microsoft.com/office/drawing/2014/main" id="{CEEF8CB0-F199-54CF-1E47-3A038E94B759}"/>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CD404F8A-3D5D-C82D-B98B-8DE20CBB0AAC}"/>
              </a:ext>
            </a:extLst>
          </p:cNvPr>
          <p:cNvSpPr txBox="1"/>
          <p:nvPr/>
        </p:nvSpPr>
        <p:spPr>
          <a:xfrm>
            <a:off x="304800" y="381000"/>
            <a:ext cx="8382000" cy="461665"/>
          </a:xfrm>
          <a:prstGeom prst="rect">
            <a:avLst/>
          </a:prstGeom>
          <a:noFill/>
        </p:spPr>
        <p:txBody>
          <a:bodyPr wrap="square" rtlCol="0">
            <a:spAutoFit/>
          </a:bodyPr>
          <a:lstStyle/>
          <a:p>
            <a:r>
              <a:rPr lang="en-US" sz="2400" dirty="0">
                <a:latin typeface="+mj-lt"/>
              </a:rPr>
              <a:t>More details</a:t>
            </a:r>
          </a:p>
        </p:txBody>
      </p:sp>
      <p:graphicFrame>
        <p:nvGraphicFramePr>
          <p:cNvPr id="6" name="Object 5">
            <a:extLst>
              <a:ext uri="{FF2B5EF4-FFF2-40B4-BE49-F238E27FC236}">
                <a16:creationId xmlns:a16="http://schemas.microsoft.com/office/drawing/2014/main" id="{03BB2A5C-018D-A64B-3D59-A77134E79BA9}"/>
              </a:ext>
            </a:extLst>
          </p:cNvPr>
          <p:cNvGraphicFramePr>
            <a:graphicFrameLocks noChangeAspect="1"/>
          </p:cNvGraphicFramePr>
          <p:nvPr>
            <p:extLst>
              <p:ext uri="{D42A27DB-BD31-4B8C-83A1-F6EECF244321}">
                <p14:modId xmlns:p14="http://schemas.microsoft.com/office/powerpoint/2010/main" val="3339613493"/>
              </p:ext>
            </p:extLst>
          </p:nvPr>
        </p:nvGraphicFramePr>
        <p:xfrm>
          <a:off x="44450" y="1295400"/>
          <a:ext cx="9055100" cy="3756025"/>
        </p:xfrm>
        <a:graphic>
          <a:graphicData uri="http://schemas.openxmlformats.org/presentationml/2006/ole">
            <mc:AlternateContent xmlns:mc="http://schemas.openxmlformats.org/markup-compatibility/2006">
              <mc:Choice xmlns:v="urn:schemas-microsoft-com:vml" Requires="v">
                <p:oleObj name="Equation" r:id="rId2" imgW="5143320" imgH="2133360" progId="Equation.DSMT4">
                  <p:embed/>
                </p:oleObj>
              </mc:Choice>
              <mc:Fallback>
                <p:oleObj name="Equation" r:id="rId2" imgW="5143320" imgH="2133360" progId="Equation.DSMT4">
                  <p:embed/>
                  <p:pic>
                    <p:nvPicPr>
                      <p:cNvPr id="8" name="Object 7">
                        <a:extLst>
                          <a:ext uri="{FF2B5EF4-FFF2-40B4-BE49-F238E27FC236}">
                            <a16:creationId xmlns:a16="http://schemas.microsoft.com/office/drawing/2014/main" id="{EE485860-5141-4402-8AAB-8DEA950A408B}"/>
                          </a:ext>
                        </a:extLst>
                      </p:cNvPr>
                      <p:cNvPicPr/>
                      <p:nvPr/>
                    </p:nvPicPr>
                    <p:blipFill>
                      <a:blip r:embed="rId3"/>
                      <a:stretch>
                        <a:fillRect/>
                      </a:stretch>
                    </p:blipFill>
                    <p:spPr>
                      <a:xfrm>
                        <a:off x="44450" y="1295400"/>
                        <a:ext cx="9055100" cy="3756025"/>
                      </a:xfrm>
                      <a:prstGeom prst="rect">
                        <a:avLst/>
                      </a:prstGeom>
                    </p:spPr>
                  </p:pic>
                </p:oleObj>
              </mc:Fallback>
            </mc:AlternateContent>
          </a:graphicData>
        </a:graphic>
      </p:graphicFrame>
    </p:spTree>
    <p:extLst>
      <p:ext uri="{BB962C8B-B14F-4D97-AF65-F5344CB8AC3E}">
        <p14:creationId xmlns:p14="http://schemas.microsoft.com/office/powerpoint/2010/main" val="1802407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226717690"/>
              </p:ext>
            </p:extLst>
          </p:nvPr>
        </p:nvGraphicFramePr>
        <p:xfrm>
          <a:off x="228600" y="436039"/>
          <a:ext cx="8728075" cy="2641600"/>
        </p:xfrm>
        <a:graphic>
          <a:graphicData uri="http://schemas.openxmlformats.org/presentationml/2006/ole">
            <mc:AlternateContent xmlns:mc="http://schemas.openxmlformats.org/markup-compatibility/2006">
              <mc:Choice xmlns:v="urn:schemas-microsoft-com:vml" Requires="v">
                <p:oleObj name="Equation" r:id="rId3" imgW="3225600" imgH="977760" progId="Equation.DSMT4">
                  <p:embed/>
                </p:oleObj>
              </mc:Choice>
              <mc:Fallback>
                <p:oleObj name="Equation" r:id="rId3" imgW="3225600" imgH="977760" progId="Equation.DSMT4">
                  <p:embed/>
                  <p:pic>
                    <p:nvPicPr>
                      <p:cNvPr id="7" name="Object 6"/>
                      <p:cNvPicPr>
                        <a:picLocks noChangeAspect="1" noChangeArrowheads="1"/>
                      </p:cNvPicPr>
                      <p:nvPr/>
                    </p:nvPicPr>
                    <p:blipFill>
                      <a:blip r:embed="rId4"/>
                      <a:srcRect/>
                      <a:stretch>
                        <a:fillRect/>
                      </a:stretch>
                    </p:blipFill>
                    <p:spPr bwMode="auto">
                      <a:xfrm>
                        <a:off x="228600" y="436039"/>
                        <a:ext cx="8728075" cy="26416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71160647"/>
              </p:ext>
            </p:extLst>
          </p:nvPr>
        </p:nvGraphicFramePr>
        <p:xfrm>
          <a:off x="345204" y="4196876"/>
          <a:ext cx="6674099" cy="2305050"/>
        </p:xfrm>
        <a:graphic>
          <a:graphicData uri="http://schemas.openxmlformats.org/presentationml/2006/ole">
            <mc:AlternateContent xmlns:mc="http://schemas.openxmlformats.org/markup-compatibility/2006">
              <mc:Choice xmlns:v="urn:schemas-microsoft-com:vml" Requires="v">
                <p:oleObj name="Equation" r:id="rId5" imgW="3898800" imgH="1346040" progId="Equation.DSMT4">
                  <p:embed/>
                </p:oleObj>
              </mc:Choice>
              <mc:Fallback>
                <p:oleObj name="Equation" r:id="rId5" imgW="3898800" imgH="1346040" progId="Equation.DSMT4">
                  <p:embed/>
                  <p:pic>
                    <p:nvPicPr>
                      <p:cNvPr id="6" name="Object 5"/>
                      <p:cNvPicPr/>
                      <p:nvPr/>
                    </p:nvPicPr>
                    <p:blipFill>
                      <a:blip r:embed="rId6"/>
                      <a:stretch>
                        <a:fillRect/>
                      </a:stretch>
                    </p:blipFill>
                    <p:spPr>
                      <a:xfrm>
                        <a:off x="345204" y="4196876"/>
                        <a:ext cx="6674099" cy="23050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6C379C2-8BC0-4027-AA57-AAC3793BB709}"/>
              </a:ext>
            </a:extLst>
          </p:cNvPr>
          <p:cNvGraphicFramePr>
            <a:graphicFrameLocks noChangeAspect="1"/>
          </p:cNvGraphicFramePr>
          <p:nvPr>
            <p:extLst>
              <p:ext uri="{D42A27DB-BD31-4B8C-83A1-F6EECF244321}">
                <p14:modId xmlns:p14="http://schemas.microsoft.com/office/powerpoint/2010/main" val="889563745"/>
              </p:ext>
            </p:extLst>
          </p:nvPr>
        </p:nvGraphicFramePr>
        <p:xfrm>
          <a:off x="385015" y="2921973"/>
          <a:ext cx="8373969" cy="1055354"/>
        </p:xfrm>
        <a:graphic>
          <a:graphicData uri="http://schemas.openxmlformats.org/presentationml/2006/ole">
            <mc:AlternateContent xmlns:mc="http://schemas.openxmlformats.org/markup-compatibility/2006">
              <mc:Choice xmlns:v="urn:schemas-microsoft-com:vml" Requires="v">
                <p:oleObj name="Equation" r:id="rId7" imgW="3632040" imgH="457200" progId="Equation.DSMT4">
                  <p:embed/>
                </p:oleObj>
              </mc:Choice>
              <mc:Fallback>
                <p:oleObj name="Equation" r:id="rId7" imgW="3632040" imgH="457200" progId="Equation.DSMT4">
                  <p:embed/>
                  <p:pic>
                    <p:nvPicPr>
                      <p:cNvPr id="18" name="Object 17">
                        <a:extLst>
                          <a:ext uri="{FF2B5EF4-FFF2-40B4-BE49-F238E27FC236}">
                            <a16:creationId xmlns:a16="http://schemas.microsoft.com/office/drawing/2014/main" id="{85F95FA5-DC7C-41EF-BB39-3F76AEE40D3B}"/>
                          </a:ext>
                        </a:extLst>
                      </p:cNvPr>
                      <p:cNvPicPr/>
                      <p:nvPr/>
                    </p:nvPicPr>
                    <p:blipFill>
                      <a:blip r:embed="rId8"/>
                      <a:stretch>
                        <a:fillRect/>
                      </a:stretch>
                    </p:blipFill>
                    <p:spPr>
                      <a:xfrm>
                        <a:off x="385015" y="2921973"/>
                        <a:ext cx="8373969" cy="1055354"/>
                      </a:xfrm>
                      <a:prstGeom prst="rect">
                        <a:avLst/>
                      </a:prstGeom>
                    </p:spPr>
                  </p:pic>
                </p:oleObj>
              </mc:Fallback>
            </mc:AlternateContent>
          </a:graphicData>
        </a:graphic>
      </p:graphicFrame>
    </p:spTree>
    <p:extLst>
      <p:ext uri="{BB962C8B-B14F-4D97-AF65-F5344CB8AC3E}">
        <p14:creationId xmlns:p14="http://schemas.microsoft.com/office/powerpoint/2010/main" val="4251905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Synchrotron radiation light source installations</a:t>
            </a:r>
          </a:p>
        </p:txBody>
      </p:sp>
      <p:sp>
        <p:nvSpPr>
          <p:cNvPr id="6" name="TextBox 5"/>
          <p:cNvSpPr txBox="1"/>
          <p:nvPr/>
        </p:nvSpPr>
        <p:spPr>
          <a:xfrm>
            <a:off x="1524000" y="992976"/>
            <a:ext cx="7620000" cy="461665"/>
          </a:xfrm>
          <a:prstGeom prst="rect">
            <a:avLst/>
          </a:prstGeom>
          <a:noFill/>
        </p:spPr>
        <p:txBody>
          <a:bodyPr wrap="square" rtlCol="0">
            <a:spAutoFit/>
          </a:bodyPr>
          <a:lstStyle/>
          <a:p>
            <a:r>
              <a:rPr lang="en-US" sz="2400" dirty="0">
                <a:latin typeface="+mj-lt"/>
              </a:rPr>
              <a:t>Synchrotron at Brookhaven National Lab, NY</a:t>
            </a:r>
          </a:p>
        </p:txBody>
      </p:sp>
      <p:sp>
        <p:nvSpPr>
          <p:cNvPr id="7" name="TextBox 6"/>
          <p:cNvSpPr txBox="1"/>
          <p:nvPr/>
        </p:nvSpPr>
        <p:spPr>
          <a:xfrm>
            <a:off x="990600" y="4514390"/>
            <a:ext cx="7315200" cy="461665"/>
          </a:xfrm>
          <a:prstGeom prst="rect">
            <a:avLst/>
          </a:prstGeom>
          <a:noFill/>
        </p:spPr>
        <p:txBody>
          <a:bodyPr wrap="square" rtlCol="0">
            <a:spAutoFit/>
          </a:bodyPr>
          <a:lstStyle/>
          <a:p>
            <a:r>
              <a:rPr lang="en-US" sz="2400" dirty="0" err="1">
                <a:latin typeface="+mj-lt"/>
              </a:rPr>
              <a:t>E</a:t>
            </a:r>
            <a:r>
              <a:rPr lang="en-US" sz="2400" baseline="-25000" dirty="0" err="1">
                <a:latin typeface="+mj-lt"/>
              </a:rPr>
              <a:t>c</a:t>
            </a:r>
            <a:r>
              <a:rPr lang="en-US" sz="2400" dirty="0">
                <a:latin typeface="+mj-lt"/>
              </a:rPr>
              <a:t>= 3 GeV     X-ray radiation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04952"/>
            <a:ext cx="8686800" cy="2612827"/>
          </a:xfrm>
          <a:prstGeom prst="rect">
            <a:avLst/>
          </a:prstGeom>
        </p:spPr>
      </p:pic>
      <p:sp>
        <p:nvSpPr>
          <p:cNvPr id="10" name="TextBox 9"/>
          <p:cNvSpPr txBox="1"/>
          <p:nvPr/>
        </p:nvSpPr>
        <p:spPr>
          <a:xfrm>
            <a:off x="762000" y="5091117"/>
            <a:ext cx="6629400" cy="461665"/>
          </a:xfrm>
          <a:prstGeom prst="rect">
            <a:avLst/>
          </a:prstGeom>
          <a:noFill/>
        </p:spPr>
        <p:txBody>
          <a:bodyPr wrap="square" rtlCol="0">
            <a:spAutoFit/>
          </a:bodyPr>
          <a:lstStyle/>
          <a:p>
            <a:r>
              <a:rPr lang="en-US" sz="2400" dirty="0">
                <a:latin typeface="+mj-lt"/>
                <a:hlinkClick r:id="rId4"/>
              </a:rPr>
              <a:t>https://www.bnl.gov/ps/</a:t>
            </a:r>
            <a:endParaRPr lang="en-US" sz="2400" dirty="0">
              <a:latin typeface="+mj-lt"/>
            </a:endParaRPr>
          </a:p>
        </p:txBody>
      </p:sp>
    </p:spTree>
    <p:extLst>
      <p:ext uri="{BB962C8B-B14F-4D97-AF65-F5344CB8AC3E}">
        <p14:creationId xmlns:p14="http://schemas.microsoft.com/office/powerpoint/2010/main" val="808654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76312" y="-19050"/>
            <a:ext cx="7191375" cy="6896100"/>
          </a:xfrm>
          <a:prstGeom prst="rect">
            <a:avLst/>
          </a:prstGeom>
        </p:spPr>
      </p:pic>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6" name="Right Arrow 5"/>
          <p:cNvSpPr/>
          <p:nvPr/>
        </p:nvSpPr>
        <p:spPr>
          <a:xfrm>
            <a:off x="6876298" y="7620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10400" y="464403"/>
            <a:ext cx="2133600" cy="830997"/>
          </a:xfrm>
          <a:prstGeom prst="rect">
            <a:avLst/>
          </a:prstGeom>
          <a:noFill/>
        </p:spPr>
        <p:txBody>
          <a:bodyPr wrap="square" rtlCol="0">
            <a:spAutoFit/>
          </a:bodyPr>
          <a:lstStyle/>
          <a:p>
            <a:r>
              <a:rPr lang="en-US" sz="2400" dirty="0">
                <a:latin typeface="+mj-lt"/>
              </a:rPr>
              <a:t>Spectrometer and sample</a:t>
            </a:r>
          </a:p>
        </p:txBody>
      </p:sp>
    </p:spTree>
    <p:extLst>
      <p:ext uri="{BB962C8B-B14F-4D97-AF65-F5344CB8AC3E}">
        <p14:creationId xmlns:p14="http://schemas.microsoft.com/office/powerpoint/2010/main" val="3224581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99937" y="76200"/>
            <a:ext cx="7162800" cy="6404178"/>
          </a:xfrm>
          <a:prstGeom prst="rect">
            <a:avLst/>
          </a:prstGeom>
        </p:spPr>
      </p:pic>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6" name="TextBox 5"/>
          <p:cNvSpPr txBox="1"/>
          <p:nvPr/>
        </p:nvSpPr>
        <p:spPr>
          <a:xfrm>
            <a:off x="152400" y="304800"/>
            <a:ext cx="3962400" cy="830997"/>
          </a:xfrm>
          <a:prstGeom prst="rect">
            <a:avLst/>
          </a:prstGeom>
          <a:noFill/>
        </p:spPr>
        <p:txBody>
          <a:bodyPr wrap="square" rtlCol="0">
            <a:spAutoFit/>
          </a:bodyPr>
          <a:lstStyle/>
          <a:p>
            <a:r>
              <a:rPr lang="en-US" sz="2400" dirty="0">
                <a:latin typeface="+mj-lt"/>
              </a:rPr>
              <a:t>Overview of developed beamlines.</a:t>
            </a:r>
          </a:p>
        </p:txBody>
      </p:sp>
    </p:spTree>
    <p:extLst>
      <p:ext uri="{BB962C8B-B14F-4D97-AF65-F5344CB8AC3E}">
        <p14:creationId xmlns:p14="http://schemas.microsoft.com/office/powerpoint/2010/main" val="500938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032" y="638128"/>
            <a:ext cx="6324600" cy="5186172"/>
          </a:xfrm>
          <a:prstGeom prst="rect">
            <a:avLst/>
          </a:prstGeom>
        </p:spPr>
      </p:pic>
      <p:sp>
        <p:nvSpPr>
          <p:cNvPr id="10" name="TextBox 9"/>
          <p:cNvSpPr txBox="1"/>
          <p:nvPr/>
        </p:nvSpPr>
        <p:spPr>
          <a:xfrm>
            <a:off x="228600" y="152400"/>
            <a:ext cx="8458200" cy="461665"/>
          </a:xfrm>
          <a:prstGeom prst="rect">
            <a:avLst/>
          </a:prstGeom>
          <a:noFill/>
        </p:spPr>
        <p:txBody>
          <a:bodyPr wrap="square" rtlCol="0">
            <a:spAutoFit/>
          </a:bodyPr>
          <a:lstStyle/>
          <a:p>
            <a:r>
              <a:rPr lang="en-US" sz="2400" dirty="0">
                <a:latin typeface="+mj-lt"/>
              </a:rPr>
              <a:t>Advanced photon source, Argonne National Laboratory</a:t>
            </a:r>
          </a:p>
        </p:txBody>
      </p:sp>
      <p:sp>
        <p:nvSpPr>
          <p:cNvPr id="11" name="TextBox 10"/>
          <p:cNvSpPr txBox="1"/>
          <p:nvPr/>
        </p:nvSpPr>
        <p:spPr>
          <a:xfrm>
            <a:off x="2743200" y="5856384"/>
            <a:ext cx="6553200" cy="461665"/>
          </a:xfrm>
          <a:prstGeom prst="rect">
            <a:avLst/>
          </a:prstGeom>
          <a:noFill/>
        </p:spPr>
        <p:txBody>
          <a:bodyPr wrap="square" rtlCol="0">
            <a:spAutoFit/>
          </a:bodyPr>
          <a:lstStyle/>
          <a:p>
            <a:r>
              <a:rPr lang="en-US" sz="2400" dirty="0">
                <a:latin typeface="+mj-lt"/>
              </a:rPr>
              <a:t>https://www.aps.anl.gov/</a:t>
            </a:r>
          </a:p>
        </p:txBody>
      </p:sp>
    </p:spTree>
    <p:extLst>
      <p:ext uri="{BB962C8B-B14F-4D97-AF65-F5344CB8AC3E}">
        <p14:creationId xmlns:p14="http://schemas.microsoft.com/office/powerpoint/2010/main" val="831917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624253495"/>
              </p:ext>
            </p:extLst>
          </p:nvPr>
        </p:nvGraphicFramePr>
        <p:xfrm>
          <a:off x="2143125" y="176213"/>
          <a:ext cx="6554788" cy="1512887"/>
        </p:xfrm>
        <a:graphic>
          <a:graphicData uri="http://schemas.openxmlformats.org/presentationml/2006/ole">
            <mc:AlternateContent xmlns:mc="http://schemas.openxmlformats.org/markup-compatibility/2006">
              <mc:Choice xmlns:v="urn:schemas-microsoft-com:vml" Requires="v">
                <p:oleObj name="Equation" r:id="rId3" imgW="3200400" imgH="736560" progId="Equation.DSMT4">
                  <p:embed/>
                </p:oleObj>
              </mc:Choice>
              <mc:Fallback>
                <p:oleObj name="Equation" r:id="rId3" imgW="3200400" imgH="736560" progId="Equation.DSMT4">
                  <p:embed/>
                  <p:pic>
                    <p:nvPicPr>
                      <p:cNvPr id="22" name="Object 21"/>
                      <p:cNvPicPr>
                        <a:picLocks noChangeAspect="1" noChangeArrowheads="1"/>
                      </p:cNvPicPr>
                      <p:nvPr/>
                    </p:nvPicPr>
                    <p:blipFill>
                      <a:blip r:embed="rId4"/>
                      <a:srcRect/>
                      <a:stretch>
                        <a:fillRect/>
                      </a:stretch>
                    </p:blipFill>
                    <p:spPr bwMode="auto">
                      <a:xfrm>
                        <a:off x="2143125" y="176213"/>
                        <a:ext cx="6554788"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291339633"/>
              </p:ext>
            </p:extLst>
          </p:nvPr>
        </p:nvGraphicFramePr>
        <p:xfrm>
          <a:off x="30705" y="3076575"/>
          <a:ext cx="4967288" cy="2533650"/>
        </p:xfrm>
        <a:graphic>
          <a:graphicData uri="http://schemas.openxmlformats.org/presentationml/2006/ole">
            <mc:AlternateContent xmlns:mc="http://schemas.openxmlformats.org/markup-compatibility/2006">
              <mc:Choice xmlns:v="urn:schemas-microsoft-com:vml" Requires="v">
                <p:oleObj name="Equation" r:id="rId5" imgW="2489040" imgH="1231560" progId="Equation.DSMT4">
                  <p:embed/>
                </p:oleObj>
              </mc:Choice>
              <mc:Fallback>
                <p:oleObj name="Equation" r:id="rId5" imgW="2489040" imgH="1231560" progId="Equation.DSMT4">
                  <p:embed/>
                  <p:pic>
                    <p:nvPicPr>
                      <p:cNvPr id="33" name="Object 32"/>
                      <p:cNvPicPr>
                        <a:picLocks noChangeAspect="1" noChangeArrowheads="1"/>
                      </p:cNvPicPr>
                      <p:nvPr/>
                    </p:nvPicPr>
                    <p:blipFill>
                      <a:blip r:embed="rId6"/>
                      <a:srcRect/>
                      <a:stretch>
                        <a:fillRect/>
                      </a:stretch>
                    </p:blipFill>
                    <p:spPr bwMode="auto">
                      <a:xfrm>
                        <a:off x="30705" y="3076575"/>
                        <a:ext cx="49672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3121913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465621876"/>
              </p:ext>
            </p:extLst>
          </p:nvPr>
        </p:nvGraphicFramePr>
        <p:xfrm>
          <a:off x="3851275" y="403225"/>
          <a:ext cx="4964113" cy="2530475"/>
        </p:xfrm>
        <a:graphic>
          <a:graphicData uri="http://schemas.openxmlformats.org/presentationml/2006/ole">
            <mc:AlternateContent xmlns:mc="http://schemas.openxmlformats.org/markup-compatibility/2006">
              <mc:Choice xmlns:v="urn:schemas-microsoft-com:vml" Requires="v">
                <p:oleObj name="Equation" r:id="rId3" imgW="2489040" imgH="1231560" progId="Equation.DSMT4">
                  <p:embed/>
                </p:oleObj>
              </mc:Choice>
              <mc:Fallback>
                <p:oleObj name="Equation" r:id="rId3" imgW="2489040" imgH="1231560" progId="Equation.DSMT4">
                  <p:embed/>
                  <p:pic>
                    <p:nvPicPr>
                      <p:cNvPr id="22" name="Object 21"/>
                      <p:cNvPicPr>
                        <a:picLocks noChangeAspect="1" noChangeArrowheads="1"/>
                      </p:cNvPicPr>
                      <p:nvPr/>
                    </p:nvPicPr>
                    <p:blipFill>
                      <a:blip r:embed="rId4"/>
                      <a:srcRect/>
                      <a:stretch>
                        <a:fillRect/>
                      </a:stretch>
                    </p:blipFill>
                    <p:spPr bwMode="auto">
                      <a:xfrm>
                        <a:off x="3851275" y="403225"/>
                        <a:ext cx="49641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0123102"/>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name="Equation" r:id="rId5" imgW="5816520" imgH="1777680" progId="Equation.DSMT4">
                  <p:embed/>
                </p:oleObj>
              </mc:Choice>
              <mc:Fallback>
                <p:oleObj name="Equation" r:id="rId5" imgW="5816520" imgH="1777680" progId="Equation.DSMT4">
                  <p:embed/>
                  <p:pic>
                    <p:nvPicPr>
                      <p:cNvPr id="23" name="Object 22"/>
                      <p:cNvPicPr>
                        <a:picLocks noChangeAspect="1" noChangeArrowheads="1"/>
                      </p:cNvPicPr>
                      <p:nvPr/>
                    </p:nvPicPr>
                    <p:blipFill>
                      <a:blip r:embed="rId6"/>
                      <a:srcRect/>
                      <a:stretch>
                        <a:fillRect/>
                      </a:stretch>
                    </p:blipFill>
                    <p:spPr bwMode="auto">
                      <a:xfrm>
                        <a:off x="292100" y="3437868"/>
                        <a:ext cx="8559800" cy="2505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1519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563065263"/>
              </p:ext>
            </p:extLst>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name="Equation" r:id="rId3" imgW="2577960" imgH="774360" progId="Equation.DSMT4">
                  <p:embed/>
                </p:oleObj>
              </mc:Choice>
              <mc:Fallback>
                <p:oleObj name="Equation" r:id="rId3" imgW="2577960" imgH="774360" progId="Equation.DSMT4">
                  <p:embed/>
                  <p:pic>
                    <p:nvPicPr>
                      <p:cNvPr id="39" name="Object 38"/>
                      <p:cNvPicPr>
                        <a:picLocks noChangeAspect="1" noChangeArrowheads="1"/>
                      </p:cNvPicPr>
                      <p:nvPr/>
                    </p:nvPicPr>
                    <p:blipFill>
                      <a:blip r:embed="rId4"/>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name="Equation" r:id="rId5" imgW="139680" imgH="241200" progId="Equation.DSMT4">
                    <p:embed/>
                  </p:oleObj>
                </mc:Choice>
                <mc:Fallback>
                  <p:oleObj name="Equation" r:id="rId5" imgW="139680" imgH="241200" progId="Equation.DSMT4">
                    <p:embed/>
                    <p:pic>
                      <p:nvPicPr>
                        <p:cNvPr id="42" name="Object 41"/>
                        <p:cNvPicPr>
                          <a:picLocks noChangeAspect="1" noChangeArrowheads="1"/>
                        </p:cNvPicPr>
                        <p:nvPr/>
                      </p:nvPicPr>
                      <p:blipFill>
                        <a:blip r:embed="rId6"/>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43" name="Object 42"/>
                        <p:cNvPicPr>
                          <a:picLocks noChangeAspect="1" noChangeArrowheads="1"/>
                        </p:cNvPicPr>
                        <p:nvPr/>
                      </p:nvPicPr>
                      <p:blipFill>
                        <a:blip r:embed="rId8"/>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3174615183"/>
              </p:ext>
            </p:extLst>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name="Equation" r:id="rId9" imgW="2781000" imgH="1650960" progId="Equation.DSMT4">
                  <p:embed/>
                </p:oleObj>
              </mc:Choice>
              <mc:Fallback>
                <p:oleObj name="Equation" r:id="rId9" imgW="2781000" imgH="1650960" progId="Equation.DSMT4">
                  <p:embed/>
                  <p:pic>
                    <p:nvPicPr>
                      <p:cNvPr id="44" name="Object 43"/>
                      <p:cNvPicPr>
                        <a:picLocks noChangeAspect="1" noChangeArrowheads="1"/>
                      </p:cNvPicPr>
                      <p:nvPr/>
                    </p:nvPicPr>
                    <p:blipFill>
                      <a:blip r:embed="rId10"/>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874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2637286"/>
              </p:ext>
            </p:extLst>
          </p:nvPr>
        </p:nvGraphicFramePr>
        <p:xfrm>
          <a:off x="381000" y="392113"/>
          <a:ext cx="8343900" cy="3781425"/>
        </p:xfrm>
        <a:graphic>
          <a:graphicData uri="http://schemas.openxmlformats.org/presentationml/2006/ole">
            <mc:AlternateContent xmlns:mc="http://schemas.openxmlformats.org/markup-compatibility/2006">
              <mc:Choice xmlns:v="urn:schemas-microsoft-com:vml" Requires="v">
                <p:oleObj name="Equation" r:id="rId3" imgW="4597200" imgH="2234880" progId="Equation.DSMT4">
                  <p:embed/>
                </p:oleObj>
              </mc:Choice>
              <mc:Fallback>
                <p:oleObj name="Equation" r:id="rId3" imgW="4597200" imgH="2234880" progId="Equation.DSMT4">
                  <p:embed/>
                  <p:pic>
                    <p:nvPicPr>
                      <p:cNvPr id="5" name="Object 4"/>
                      <p:cNvPicPr>
                        <a:picLocks noChangeAspect="1" noChangeArrowheads="1"/>
                      </p:cNvPicPr>
                      <p:nvPr/>
                    </p:nvPicPr>
                    <p:blipFill>
                      <a:blip r:embed="rId4"/>
                      <a:srcRect/>
                      <a:stretch>
                        <a:fillRect/>
                      </a:stretch>
                    </p:blipFill>
                    <p:spPr bwMode="auto">
                      <a:xfrm>
                        <a:off x="381000" y="392113"/>
                        <a:ext cx="8343900" cy="37814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1604748"/>
              </p:ext>
            </p:extLst>
          </p:nvPr>
        </p:nvGraphicFramePr>
        <p:xfrm>
          <a:off x="555625" y="3919538"/>
          <a:ext cx="6707188" cy="2019300"/>
        </p:xfrm>
        <a:graphic>
          <a:graphicData uri="http://schemas.openxmlformats.org/presentationml/2006/ole">
            <mc:AlternateContent xmlns:mc="http://schemas.openxmlformats.org/markup-compatibility/2006">
              <mc:Choice xmlns:v="urn:schemas-microsoft-com:vml" Requires="v">
                <p:oleObj name="Equation" r:id="rId5" imgW="3695400" imgH="1193760" progId="Equation.DSMT4">
                  <p:embed/>
                </p:oleObj>
              </mc:Choice>
              <mc:Fallback>
                <p:oleObj name="Equation" r:id="rId5" imgW="3695400" imgH="1193760" progId="Equation.DSMT4">
                  <p:embed/>
                  <p:pic>
                    <p:nvPicPr>
                      <p:cNvPr id="6" name="Object 5"/>
                      <p:cNvPicPr>
                        <a:picLocks noChangeAspect="1" noChangeArrowheads="1"/>
                      </p:cNvPicPr>
                      <p:nvPr/>
                    </p:nvPicPr>
                    <p:blipFill>
                      <a:blip r:embed="rId6"/>
                      <a:srcRect/>
                      <a:stretch>
                        <a:fillRect/>
                      </a:stretch>
                    </p:blipFill>
                    <p:spPr bwMode="auto">
                      <a:xfrm>
                        <a:off x="555625" y="3919538"/>
                        <a:ext cx="67071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62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9A2C3-7550-2173-AE48-50FD4DCCA1A3}"/>
              </a:ext>
            </a:extLst>
          </p:cNvPr>
          <p:cNvSpPr>
            <a:spLocks noGrp="1"/>
          </p:cNvSpPr>
          <p:nvPr>
            <p:ph type="dt" sz="half" idx="10"/>
          </p:nvPr>
        </p:nvSpPr>
        <p:spPr/>
        <p:txBody>
          <a:bodyPr/>
          <a:lstStyle/>
          <a:p>
            <a:r>
              <a:rPr lang="en-US"/>
              <a:t>03/29/2023</a:t>
            </a:r>
            <a:endParaRPr lang="en-US" dirty="0"/>
          </a:p>
        </p:txBody>
      </p:sp>
      <p:sp>
        <p:nvSpPr>
          <p:cNvPr id="3" name="Footer Placeholder 2">
            <a:extLst>
              <a:ext uri="{FF2B5EF4-FFF2-40B4-BE49-F238E27FC236}">
                <a16:creationId xmlns:a16="http://schemas.microsoft.com/office/drawing/2014/main" id="{E79BEE0D-330C-930B-9E38-96C5FBF37E7D}"/>
              </a:ext>
            </a:extLst>
          </p:cNvPr>
          <p:cNvSpPr>
            <a:spLocks noGrp="1"/>
          </p:cNvSpPr>
          <p:nvPr>
            <p:ph type="ftr" sz="quarter" idx="11"/>
          </p:nvPr>
        </p:nvSpPr>
        <p:spPr/>
        <p:txBody>
          <a:bodyPr/>
          <a:lstStyle/>
          <a:p>
            <a:r>
              <a:rPr lang="en-US"/>
              <a:t>PHY 712  Spring 2023 -- Lecture 31</a:t>
            </a:r>
            <a:endParaRPr lang="en-US" dirty="0"/>
          </a:p>
        </p:txBody>
      </p:sp>
      <p:sp>
        <p:nvSpPr>
          <p:cNvPr id="4" name="Slide Number Placeholder 3">
            <a:extLst>
              <a:ext uri="{FF2B5EF4-FFF2-40B4-BE49-F238E27FC236}">
                <a16:creationId xmlns:a16="http://schemas.microsoft.com/office/drawing/2014/main" id="{4420A148-4030-1F62-F67D-D9E3FCA4A38B}"/>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D620EA42-06FB-BEBA-D209-5C8C141CC3AB}"/>
              </a:ext>
            </a:extLst>
          </p:cNvPr>
          <p:cNvPicPr>
            <a:picLocks noChangeAspect="1"/>
          </p:cNvPicPr>
          <p:nvPr/>
        </p:nvPicPr>
        <p:blipFill>
          <a:blip r:embed="rId2"/>
          <a:stretch>
            <a:fillRect/>
          </a:stretch>
        </p:blipFill>
        <p:spPr>
          <a:xfrm>
            <a:off x="1578429" y="518388"/>
            <a:ext cx="5334000" cy="5859733"/>
          </a:xfrm>
          <a:prstGeom prst="rect">
            <a:avLst/>
          </a:prstGeom>
        </p:spPr>
      </p:pic>
      <p:sp>
        <p:nvSpPr>
          <p:cNvPr id="6" name="TextBox 5">
            <a:extLst>
              <a:ext uri="{FF2B5EF4-FFF2-40B4-BE49-F238E27FC236}">
                <a16:creationId xmlns:a16="http://schemas.microsoft.com/office/drawing/2014/main" id="{2271C6B4-5021-57DE-DE42-58433776FA80}"/>
              </a:ext>
            </a:extLst>
          </p:cNvPr>
          <p:cNvSpPr txBox="1"/>
          <p:nvPr/>
        </p:nvSpPr>
        <p:spPr>
          <a:xfrm>
            <a:off x="76200" y="136525"/>
            <a:ext cx="8915400" cy="461665"/>
          </a:xfrm>
          <a:prstGeom prst="rect">
            <a:avLst/>
          </a:prstGeom>
          <a:noFill/>
        </p:spPr>
        <p:txBody>
          <a:bodyPr wrap="square" rtlCol="0">
            <a:spAutoFit/>
          </a:bodyPr>
          <a:lstStyle/>
          <a:p>
            <a:r>
              <a:rPr lang="en-US" sz="2400" dirty="0">
                <a:latin typeface="+mj-lt"/>
              </a:rPr>
              <a:t>Remember – signup available after class on Friday, March 31.</a:t>
            </a:r>
          </a:p>
        </p:txBody>
      </p:sp>
    </p:spTree>
    <p:extLst>
      <p:ext uri="{BB962C8B-B14F-4D97-AF65-F5344CB8AC3E}">
        <p14:creationId xmlns:p14="http://schemas.microsoft.com/office/powerpoint/2010/main" val="1093744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457200" y="609600"/>
            <a:ext cx="7010400" cy="461665"/>
          </a:xfrm>
          <a:prstGeom prst="rect">
            <a:avLst/>
          </a:prstGeom>
          <a:noFill/>
        </p:spPr>
        <p:txBody>
          <a:bodyPr wrap="square" rtlCol="0">
            <a:spAutoFit/>
          </a:bodyPr>
          <a:lstStyle/>
          <a:p>
            <a:r>
              <a:rPr lang="en-US" sz="2400" dirty="0">
                <a:latin typeface="+mj-lt"/>
              </a:rPr>
              <a:t>Modified Bessel functions</a:t>
            </a:r>
          </a:p>
        </p:txBody>
      </p:sp>
      <p:graphicFrame>
        <p:nvGraphicFramePr>
          <p:cNvPr id="6" name="Object 5"/>
          <p:cNvGraphicFramePr>
            <a:graphicFrameLocks noChangeAspect="1"/>
          </p:cNvGraphicFramePr>
          <p:nvPr>
            <p:extLst>
              <p:ext uri="{D42A27DB-BD31-4B8C-83A1-F6EECF244321}">
                <p14:modId xmlns:p14="http://schemas.microsoft.com/office/powerpoint/2010/main" val="423063081"/>
              </p:ext>
            </p:extLst>
          </p:nvPr>
        </p:nvGraphicFramePr>
        <p:xfrm>
          <a:off x="228600" y="1006642"/>
          <a:ext cx="8689975" cy="990600"/>
        </p:xfrm>
        <a:graphic>
          <a:graphicData uri="http://schemas.openxmlformats.org/presentationml/2006/ole">
            <mc:AlternateContent xmlns:mc="http://schemas.openxmlformats.org/markup-compatibility/2006">
              <mc:Choice xmlns:v="urn:schemas-microsoft-com:vml" Requires="v">
                <p:oleObj name="数式" r:id="rId3" imgW="4356000" imgH="482400" progId="Equation.3">
                  <p:embed/>
                </p:oleObj>
              </mc:Choice>
              <mc:Fallback>
                <p:oleObj name="数式" r:id="rId3" imgW="4356000" imgH="482400" progId="Equation.3">
                  <p:embed/>
                  <p:pic>
                    <p:nvPicPr>
                      <p:cNvPr id="6" name="Object 5"/>
                      <p:cNvPicPr>
                        <a:picLocks noChangeAspect="1" noChangeArrowheads="1"/>
                      </p:cNvPicPr>
                      <p:nvPr/>
                    </p:nvPicPr>
                    <p:blipFill>
                      <a:blip r:embed="rId4"/>
                      <a:srcRect/>
                      <a:stretch>
                        <a:fillRect/>
                      </a:stretch>
                    </p:blipFill>
                    <p:spPr bwMode="auto">
                      <a:xfrm>
                        <a:off x="228600" y="1006642"/>
                        <a:ext cx="8689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49554277"/>
              </p:ext>
            </p:extLst>
          </p:nvPr>
        </p:nvGraphicFramePr>
        <p:xfrm>
          <a:off x="685800" y="2394284"/>
          <a:ext cx="7936295" cy="4087813"/>
        </p:xfrm>
        <a:graphic>
          <a:graphicData uri="http://schemas.openxmlformats.org/presentationml/2006/ole">
            <mc:AlternateContent xmlns:mc="http://schemas.openxmlformats.org/markup-compatibility/2006">
              <mc:Choice xmlns:v="urn:schemas-microsoft-com:vml" Requires="v">
                <p:oleObj name="Equation" r:id="rId5" imgW="5600520" imgH="2806560" progId="Equation.DSMT4">
                  <p:embed/>
                </p:oleObj>
              </mc:Choice>
              <mc:Fallback>
                <p:oleObj name="Equation" r:id="rId5" imgW="5600520" imgH="2806560" progId="Equation.DSMT4">
                  <p:embed/>
                  <p:pic>
                    <p:nvPicPr>
                      <p:cNvPr id="7" name="Object 6"/>
                      <p:cNvPicPr>
                        <a:picLocks noChangeAspect="1" noChangeArrowheads="1"/>
                      </p:cNvPicPr>
                      <p:nvPr/>
                    </p:nvPicPr>
                    <p:blipFill>
                      <a:blip r:embed="rId6"/>
                      <a:srcRect/>
                      <a:stretch>
                        <a:fillRect/>
                      </a:stretch>
                    </p:blipFill>
                    <p:spPr bwMode="auto">
                      <a:xfrm>
                        <a:off x="685800" y="2394284"/>
                        <a:ext cx="7936295" cy="4087813"/>
                      </a:xfrm>
                      <a:prstGeom prst="rect">
                        <a:avLst/>
                      </a:prstGeom>
                      <a:noFill/>
                      <a:ln>
                        <a:noFill/>
                      </a:ln>
                    </p:spPr>
                  </p:pic>
                </p:oleObj>
              </mc:Fallback>
            </mc:AlternateContent>
          </a:graphicData>
        </a:graphic>
      </p:graphicFrame>
      <p:sp>
        <p:nvSpPr>
          <p:cNvPr id="8" name="TextBox 7"/>
          <p:cNvSpPr txBox="1"/>
          <p:nvPr/>
        </p:nvSpPr>
        <p:spPr>
          <a:xfrm>
            <a:off x="457200" y="1981200"/>
            <a:ext cx="4648200" cy="461665"/>
          </a:xfrm>
          <a:prstGeom prst="rect">
            <a:avLst/>
          </a:prstGeom>
          <a:noFill/>
        </p:spPr>
        <p:txBody>
          <a:bodyPr wrap="square" rtlCol="0">
            <a:spAutoFit/>
          </a:bodyPr>
          <a:lstStyle/>
          <a:p>
            <a:r>
              <a:rPr lang="en-US" sz="2400" dirty="0">
                <a:latin typeface="+mj-lt"/>
              </a:rPr>
              <a:t>Exponential factor</a:t>
            </a:r>
          </a:p>
        </p:txBody>
      </p:sp>
      <p:sp>
        <p:nvSpPr>
          <p:cNvPr id="9" name="TextBox 8"/>
          <p:cNvSpPr txBox="1"/>
          <p:nvPr/>
        </p:nvSpPr>
        <p:spPr>
          <a:xfrm>
            <a:off x="304800" y="71735"/>
            <a:ext cx="7010400" cy="461665"/>
          </a:xfrm>
          <a:prstGeom prst="rect">
            <a:avLst/>
          </a:prstGeom>
          <a:noFill/>
        </p:spPr>
        <p:txBody>
          <a:bodyPr wrap="square" rtlCol="0">
            <a:spAutoFit/>
          </a:bodyPr>
          <a:lstStyle/>
          <a:p>
            <a:r>
              <a:rPr lang="en-US" sz="2400" dirty="0">
                <a:latin typeface="+mj-lt"/>
              </a:rPr>
              <a:t>Some details:</a:t>
            </a:r>
          </a:p>
        </p:txBody>
      </p:sp>
    </p:spTree>
    <p:extLst>
      <p:ext uri="{BB962C8B-B14F-4D97-AF65-F5344CB8AC3E}">
        <p14:creationId xmlns:p14="http://schemas.microsoft.com/office/powerpoint/2010/main" val="1665522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550283"/>
              </p:ext>
            </p:extLst>
          </p:nvPr>
        </p:nvGraphicFramePr>
        <p:xfrm>
          <a:off x="533400" y="2133600"/>
          <a:ext cx="6584950" cy="1136650"/>
        </p:xfrm>
        <a:graphic>
          <a:graphicData uri="http://schemas.openxmlformats.org/presentationml/2006/ole">
            <mc:AlternateContent xmlns:mc="http://schemas.openxmlformats.org/markup-compatibility/2006">
              <mc:Choice xmlns:v="urn:schemas-microsoft-com:vml" Requires="v">
                <p:oleObj name="Equation" r:id="rId3" imgW="3619440" imgH="672840" progId="Equation.DSMT4">
                  <p:embed/>
                </p:oleObj>
              </mc:Choice>
              <mc:Fallback>
                <p:oleObj name="Equation" r:id="rId3" imgW="3619440" imgH="672840" progId="Equation.DSMT4">
                  <p:embed/>
                  <p:pic>
                    <p:nvPicPr>
                      <p:cNvPr id="5" name="Object 4"/>
                      <p:cNvPicPr>
                        <a:picLocks noChangeAspect="1" noChangeArrowheads="1"/>
                      </p:cNvPicPr>
                      <p:nvPr/>
                    </p:nvPicPr>
                    <p:blipFill>
                      <a:blip r:embed="rId4"/>
                      <a:srcRect/>
                      <a:stretch>
                        <a:fillRect/>
                      </a:stretch>
                    </p:blipFill>
                    <p:spPr bwMode="auto">
                      <a:xfrm>
                        <a:off x="533400" y="2133600"/>
                        <a:ext cx="6584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798500"/>
              </p:ext>
            </p:extLst>
          </p:nvPr>
        </p:nvGraphicFramePr>
        <p:xfrm>
          <a:off x="188645" y="4038600"/>
          <a:ext cx="852488" cy="709612"/>
        </p:xfrm>
        <a:graphic>
          <a:graphicData uri="http://schemas.openxmlformats.org/presentationml/2006/ole">
            <mc:AlternateContent xmlns:mc="http://schemas.openxmlformats.org/markup-compatibility/2006">
              <mc:Choice xmlns:v="urn:schemas-microsoft-com:vml" Requires="v">
                <p:oleObj name="Equation" r:id="rId5" imgW="469800" imgH="419040" progId="Equation.DSMT4">
                  <p:embed/>
                </p:oleObj>
              </mc:Choice>
              <mc:Fallback>
                <p:oleObj name="Equation" r:id="rId5" imgW="469800" imgH="419040" progId="Equation.DSMT4">
                  <p:embed/>
                  <p:pic>
                    <p:nvPicPr>
                      <p:cNvPr id="6" name="Object 5"/>
                      <p:cNvPicPr>
                        <a:picLocks noChangeAspect="1" noChangeArrowheads="1"/>
                      </p:cNvPicPr>
                      <p:nvPr/>
                    </p:nvPicPr>
                    <p:blipFill>
                      <a:blip r:embed="rId6"/>
                      <a:srcRect/>
                      <a:stretch>
                        <a:fillRect/>
                      </a:stretch>
                    </p:blipFill>
                    <p:spPr bwMode="auto">
                      <a:xfrm>
                        <a:off x="188645" y="4038600"/>
                        <a:ext cx="8524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080" y="3421380"/>
            <a:ext cx="743712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62963137"/>
              </p:ext>
            </p:extLst>
          </p:nvPr>
        </p:nvGraphicFramePr>
        <p:xfrm>
          <a:off x="4572000" y="5937250"/>
          <a:ext cx="808037" cy="387350"/>
        </p:xfrm>
        <a:graphic>
          <a:graphicData uri="http://schemas.openxmlformats.org/presentationml/2006/ole">
            <mc:AlternateContent xmlns:mc="http://schemas.openxmlformats.org/markup-compatibility/2006">
              <mc:Choice xmlns:v="urn:schemas-microsoft-com:vml" Requires="v">
                <p:oleObj name="Equation" r:id="rId8" imgW="444240" imgH="228600" progId="Equation.DSMT4">
                  <p:embed/>
                </p:oleObj>
              </mc:Choice>
              <mc:Fallback>
                <p:oleObj name="Equation" r:id="rId8" imgW="444240" imgH="228600" progId="Equation.DSMT4">
                  <p:embed/>
                  <p:pic>
                    <p:nvPicPr>
                      <p:cNvPr id="7" name="Object 6"/>
                      <p:cNvPicPr>
                        <a:picLocks noChangeAspect="1" noChangeArrowheads="1"/>
                      </p:cNvPicPr>
                      <p:nvPr/>
                    </p:nvPicPr>
                    <p:blipFill>
                      <a:blip r:embed="rId9"/>
                      <a:srcRect/>
                      <a:stretch>
                        <a:fillRect/>
                      </a:stretch>
                    </p:blipFill>
                    <p:spPr bwMode="auto">
                      <a:xfrm>
                        <a:off x="4572000" y="5937250"/>
                        <a:ext cx="808037" cy="38735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4701679"/>
              </p:ext>
            </p:extLst>
          </p:nvPr>
        </p:nvGraphicFramePr>
        <p:xfrm>
          <a:off x="304800" y="109538"/>
          <a:ext cx="6753225" cy="2019300"/>
        </p:xfrm>
        <a:graphic>
          <a:graphicData uri="http://schemas.openxmlformats.org/presentationml/2006/ole">
            <mc:AlternateContent xmlns:mc="http://schemas.openxmlformats.org/markup-compatibility/2006">
              <mc:Choice xmlns:v="urn:schemas-microsoft-com:vml" Requires="v">
                <p:oleObj name="Equation" r:id="rId10" imgW="3720960" imgH="1193760" progId="Equation.DSMT4">
                  <p:embed/>
                </p:oleObj>
              </mc:Choice>
              <mc:Fallback>
                <p:oleObj name="Equation" r:id="rId10" imgW="3720960" imgH="1193760" progId="Equation.DSMT4">
                  <p:embed/>
                  <p:pic>
                    <p:nvPicPr>
                      <p:cNvPr id="8" name="Object 7"/>
                      <p:cNvPicPr>
                        <a:picLocks noChangeAspect="1" noChangeArrowheads="1"/>
                      </p:cNvPicPr>
                      <p:nvPr/>
                    </p:nvPicPr>
                    <p:blipFill>
                      <a:blip r:embed="rId11"/>
                      <a:srcRect/>
                      <a:stretch>
                        <a:fillRect/>
                      </a:stretch>
                    </p:blipFill>
                    <p:spPr bwMode="auto">
                      <a:xfrm>
                        <a:off x="304800" y="109538"/>
                        <a:ext cx="6753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222125"/>
              </p:ext>
            </p:extLst>
          </p:nvPr>
        </p:nvGraphicFramePr>
        <p:xfrm>
          <a:off x="3619500" y="3657600"/>
          <a:ext cx="715963" cy="342900"/>
        </p:xfrm>
        <a:graphic>
          <a:graphicData uri="http://schemas.openxmlformats.org/presentationml/2006/ole">
            <mc:AlternateContent xmlns:mc="http://schemas.openxmlformats.org/markup-compatibility/2006">
              <mc:Choice xmlns:v="urn:schemas-microsoft-com:vml" Requires="v">
                <p:oleObj name="Equation" r:id="rId12" imgW="393480" imgH="203040" progId="Equation.DSMT4">
                  <p:embed/>
                </p:oleObj>
              </mc:Choice>
              <mc:Fallback>
                <p:oleObj name="Equation" r:id="rId12" imgW="393480" imgH="203040" progId="Equation.DSMT4">
                  <p:embed/>
                  <p:pic>
                    <p:nvPicPr>
                      <p:cNvPr id="9" name="Object 8"/>
                      <p:cNvPicPr>
                        <a:picLocks noChangeAspect="1" noChangeArrowheads="1"/>
                      </p:cNvPicPr>
                      <p:nvPr/>
                    </p:nvPicPr>
                    <p:blipFill>
                      <a:blip r:embed="rId13"/>
                      <a:srcRect/>
                      <a:stretch>
                        <a:fillRect/>
                      </a:stretch>
                    </p:blipFill>
                    <p:spPr bwMode="auto">
                      <a:xfrm>
                        <a:off x="3619500" y="3657600"/>
                        <a:ext cx="715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0216131"/>
              </p:ext>
            </p:extLst>
          </p:nvPr>
        </p:nvGraphicFramePr>
        <p:xfrm>
          <a:off x="3325813" y="4533900"/>
          <a:ext cx="923925" cy="342900"/>
        </p:xfrm>
        <a:graphic>
          <a:graphicData uri="http://schemas.openxmlformats.org/presentationml/2006/ole">
            <mc:AlternateContent xmlns:mc="http://schemas.openxmlformats.org/markup-compatibility/2006">
              <mc:Choice xmlns:v="urn:schemas-microsoft-com:vml" Requires="v">
                <p:oleObj name="Equation" r:id="rId14" imgW="507960" imgH="203040" progId="Equation.DSMT4">
                  <p:embed/>
                </p:oleObj>
              </mc:Choice>
              <mc:Fallback>
                <p:oleObj name="Equation" r:id="rId14" imgW="507960" imgH="203040" progId="Equation.DSMT4">
                  <p:embed/>
                  <p:pic>
                    <p:nvPicPr>
                      <p:cNvPr id="10" name="Object 9"/>
                      <p:cNvPicPr>
                        <a:picLocks noChangeAspect="1" noChangeArrowheads="1"/>
                      </p:cNvPicPr>
                      <p:nvPr/>
                    </p:nvPicPr>
                    <p:blipFill>
                      <a:blip r:embed="rId15"/>
                      <a:srcRect/>
                      <a:stretch>
                        <a:fillRect/>
                      </a:stretch>
                    </p:blipFill>
                    <p:spPr bwMode="auto">
                      <a:xfrm>
                        <a:off x="3325813" y="4533900"/>
                        <a:ext cx="92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239303"/>
              </p:ext>
            </p:extLst>
          </p:nvPr>
        </p:nvGraphicFramePr>
        <p:xfrm>
          <a:off x="2922588" y="5029200"/>
          <a:ext cx="715962" cy="342900"/>
        </p:xfrm>
        <a:graphic>
          <a:graphicData uri="http://schemas.openxmlformats.org/presentationml/2006/ole">
            <mc:AlternateContent xmlns:mc="http://schemas.openxmlformats.org/markup-compatibility/2006">
              <mc:Choice xmlns:v="urn:schemas-microsoft-com:vml" Requires="v">
                <p:oleObj name="Equation" r:id="rId16" imgW="393480" imgH="203040" progId="Equation.DSMT4">
                  <p:embed/>
                </p:oleObj>
              </mc:Choice>
              <mc:Fallback>
                <p:oleObj name="Equation" r:id="rId16" imgW="393480" imgH="203040" progId="Equation.DSMT4">
                  <p:embed/>
                  <p:pic>
                    <p:nvPicPr>
                      <p:cNvPr id="11" name="Object 10"/>
                      <p:cNvPicPr>
                        <a:picLocks noChangeAspect="1" noChangeArrowheads="1"/>
                      </p:cNvPicPr>
                      <p:nvPr/>
                    </p:nvPicPr>
                    <p:blipFill>
                      <a:blip r:embed="rId17"/>
                      <a:srcRect/>
                      <a:stretch>
                        <a:fillRect/>
                      </a:stretch>
                    </p:blipFill>
                    <p:spPr bwMode="auto">
                      <a:xfrm>
                        <a:off x="2922588" y="5029200"/>
                        <a:ext cx="71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8380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4866013"/>
              </p:ext>
            </p:extLst>
          </p:nvPr>
        </p:nvGraphicFramePr>
        <p:xfrm>
          <a:off x="836454" y="683546"/>
          <a:ext cx="7491412" cy="2578100"/>
        </p:xfrm>
        <a:graphic>
          <a:graphicData uri="http://schemas.openxmlformats.org/presentationml/2006/ole">
            <mc:AlternateContent xmlns:mc="http://schemas.openxmlformats.org/markup-compatibility/2006">
              <mc:Choice xmlns:v="urn:schemas-microsoft-com:vml" Requires="v">
                <p:oleObj name="Equation" r:id="rId3" imgW="4127400" imgH="1523880" progId="Equation.DSMT4">
                  <p:embed/>
                </p:oleObj>
              </mc:Choice>
              <mc:Fallback>
                <p:oleObj name="Equation" r:id="rId3" imgW="4127400" imgH="1523880" progId="Equation.DSMT4">
                  <p:embed/>
                  <p:pic>
                    <p:nvPicPr>
                      <p:cNvPr id="5" name="Object 4"/>
                      <p:cNvPicPr>
                        <a:picLocks noChangeAspect="1" noChangeArrowheads="1"/>
                      </p:cNvPicPr>
                      <p:nvPr/>
                    </p:nvPicPr>
                    <p:blipFill>
                      <a:blip r:embed="rId4"/>
                      <a:srcRect/>
                      <a:stretch>
                        <a:fillRect/>
                      </a:stretch>
                    </p:blipFill>
                    <p:spPr bwMode="auto">
                      <a:xfrm>
                        <a:off x="836454" y="683546"/>
                        <a:ext cx="74914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More details</a:t>
            </a:r>
          </a:p>
        </p:txBody>
      </p:sp>
      <p:pic>
        <p:nvPicPr>
          <p:cNvPr id="7" name="Picture 6"/>
          <p:cNvPicPr>
            <a:picLocks noChangeAspect="1"/>
          </p:cNvPicPr>
          <p:nvPr/>
        </p:nvPicPr>
        <p:blipFill>
          <a:blip r:embed="rId5"/>
          <a:stretch>
            <a:fillRect/>
          </a:stretch>
        </p:blipFill>
        <p:spPr>
          <a:xfrm>
            <a:off x="10160" y="3524097"/>
            <a:ext cx="9144000" cy="27133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92203082"/>
              </p:ext>
            </p:extLst>
          </p:nvPr>
        </p:nvGraphicFramePr>
        <p:xfrm>
          <a:off x="4582160" y="6004799"/>
          <a:ext cx="751840" cy="393007"/>
        </p:xfrm>
        <a:graphic>
          <a:graphicData uri="http://schemas.openxmlformats.org/presentationml/2006/ole">
            <mc:AlternateContent xmlns:mc="http://schemas.openxmlformats.org/markup-compatibility/2006">
              <mc:Choice xmlns:v="urn:schemas-microsoft-com:vml" Requires="v">
                <p:oleObj name="Equation" r:id="rId6" imgW="558720" imgH="291960" progId="Equation.DSMT4">
                  <p:embed/>
                </p:oleObj>
              </mc:Choice>
              <mc:Fallback>
                <p:oleObj name="Equation" r:id="rId6" imgW="558720" imgH="291960" progId="Equation.DSMT4">
                  <p:embed/>
                  <p:pic>
                    <p:nvPicPr>
                      <p:cNvPr id="8" name="Object 7"/>
                      <p:cNvPicPr/>
                      <p:nvPr/>
                    </p:nvPicPr>
                    <p:blipFill>
                      <a:blip r:embed="rId7"/>
                      <a:stretch>
                        <a:fillRect/>
                      </a:stretch>
                    </p:blipFill>
                    <p:spPr>
                      <a:xfrm>
                        <a:off x="4582160" y="6004799"/>
                        <a:ext cx="751840" cy="39300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40168615"/>
              </p:ext>
            </p:extLst>
          </p:nvPr>
        </p:nvGraphicFramePr>
        <p:xfrm>
          <a:off x="4267200" y="3830998"/>
          <a:ext cx="1625600" cy="622300"/>
        </p:xfrm>
        <a:graphic>
          <a:graphicData uri="http://schemas.openxmlformats.org/presentationml/2006/ole">
            <mc:AlternateContent xmlns:mc="http://schemas.openxmlformats.org/markup-compatibility/2006">
              <mc:Choice xmlns:v="urn:schemas-microsoft-com:vml" Requires="v">
                <p:oleObj name="Equation" r:id="rId8" imgW="1625400" imgH="622080" progId="Equation.DSMT4">
                  <p:embed/>
                </p:oleObj>
              </mc:Choice>
              <mc:Fallback>
                <p:oleObj name="Equation" r:id="rId8" imgW="1625400" imgH="622080" progId="Equation.DSMT4">
                  <p:embed/>
                  <p:pic>
                    <p:nvPicPr>
                      <p:cNvPr id="9" name="Object 8"/>
                      <p:cNvPicPr/>
                      <p:nvPr/>
                    </p:nvPicPr>
                    <p:blipFill>
                      <a:blip r:embed="rId9"/>
                      <a:stretch>
                        <a:fillRect/>
                      </a:stretch>
                    </p:blipFill>
                    <p:spPr>
                      <a:xfrm>
                        <a:off x="4267200" y="3830998"/>
                        <a:ext cx="1625600" cy="622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8467466"/>
              </p:ext>
            </p:extLst>
          </p:nvPr>
        </p:nvGraphicFramePr>
        <p:xfrm>
          <a:off x="1294130" y="4258473"/>
          <a:ext cx="1587500" cy="622300"/>
        </p:xfrm>
        <a:graphic>
          <a:graphicData uri="http://schemas.openxmlformats.org/presentationml/2006/ole">
            <mc:AlternateContent xmlns:mc="http://schemas.openxmlformats.org/markup-compatibility/2006">
              <mc:Choice xmlns:v="urn:schemas-microsoft-com:vml" Requires="v">
                <p:oleObj name="Equation" r:id="rId10" imgW="1587240" imgH="622080" progId="Equation.DSMT4">
                  <p:embed/>
                </p:oleObj>
              </mc:Choice>
              <mc:Fallback>
                <p:oleObj name="Equation" r:id="rId10" imgW="1587240" imgH="622080" progId="Equation.DSMT4">
                  <p:embed/>
                  <p:pic>
                    <p:nvPicPr>
                      <p:cNvPr id="10" name="Object 9"/>
                      <p:cNvPicPr/>
                      <p:nvPr/>
                    </p:nvPicPr>
                    <p:blipFill>
                      <a:blip r:embed="rId11"/>
                      <a:stretch>
                        <a:fillRect/>
                      </a:stretch>
                    </p:blipFill>
                    <p:spPr>
                      <a:xfrm>
                        <a:off x="1294130" y="4258473"/>
                        <a:ext cx="1587500" cy="622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0378491"/>
              </p:ext>
            </p:extLst>
          </p:nvPr>
        </p:nvGraphicFramePr>
        <p:xfrm>
          <a:off x="2679700" y="4813300"/>
          <a:ext cx="1587500" cy="596900"/>
        </p:xfrm>
        <a:graphic>
          <a:graphicData uri="http://schemas.openxmlformats.org/presentationml/2006/ole">
            <mc:AlternateContent xmlns:mc="http://schemas.openxmlformats.org/markup-compatibility/2006">
              <mc:Choice xmlns:v="urn:schemas-microsoft-com:vml" Requires="v">
                <p:oleObj name="Equation" r:id="rId12" imgW="1587240" imgH="596880" progId="Equation.DSMT4">
                  <p:embed/>
                </p:oleObj>
              </mc:Choice>
              <mc:Fallback>
                <p:oleObj name="Equation" r:id="rId12" imgW="1587240" imgH="596880" progId="Equation.DSMT4">
                  <p:embed/>
                  <p:pic>
                    <p:nvPicPr>
                      <p:cNvPr id="11" name="Object 10"/>
                      <p:cNvPicPr/>
                      <p:nvPr/>
                    </p:nvPicPr>
                    <p:blipFill>
                      <a:blip r:embed="rId13"/>
                      <a:stretch>
                        <a:fillRect/>
                      </a:stretch>
                    </p:blipFill>
                    <p:spPr>
                      <a:xfrm>
                        <a:off x="2679700" y="4813300"/>
                        <a:ext cx="1587500" cy="596900"/>
                      </a:xfrm>
                      <a:prstGeom prst="rect">
                        <a:avLst/>
                      </a:prstGeom>
                    </p:spPr>
                  </p:pic>
                </p:oleObj>
              </mc:Fallback>
            </mc:AlternateContent>
          </a:graphicData>
        </a:graphic>
      </p:graphicFrame>
      <p:cxnSp>
        <p:nvCxnSpPr>
          <p:cNvPr id="13" name="Straight Arrow Connector 12"/>
          <p:cNvCxnSpPr/>
          <p:nvPr/>
        </p:nvCxnSpPr>
        <p:spPr>
          <a:xfrm flipH="1">
            <a:off x="1371600" y="5187674"/>
            <a:ext cx="1219200" cy="22252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85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B3628-6B3C-474E-845A-EF2921160917}"/>
              </a:ext>
            </a:extLst>
          </p:cNvPr>
          <p:cNvSpPr>
            <a:spLocks noGrp="1"/>
          </p:cNvSpPr>
          <p:nvPr>
            <p:ph type="dt" sz="half" idx="10"/>
          </p:nvPr>
        </p:nvSpPr>
        <p:spPr/>
        <p:txBody>
          <a:bodyPr/>
          <a:lstStyle/>
          <a:p>
            <a:r>
              <a:rPr lang="en-US"/>
              <a:t>03/29/2023</a:t>
            </a:r>
            <a:endParaRPr lang="en-US" dirty="0"/>
          </a:p>
        </p:txBody>
      </p:sp>
      <p:sp>
        <p:nvSpPr>
          <p:cNvPr id="3" name="Footer Placeholder 2">
            <a:extLst>
              <a:ext uri="{FF2B5EF4-FFF2-40B4-BE49-F238E27FC236}">
                <a16:creationId xmlns:a16="http://schemas.microsoft.com/office/drawing/2014/main" id="{F1970609-0E5D-476B-9F75-1EB3F49FD927}"/>
              </a:ext>
            </a:extLst>
          </p:cNvPr>
          <p:cNvSpPr>
            <a:spLocks noGrp="1"/>
          </p:cNvSpPr>
          <p:nvPr>
            <p:ph type="ftr" sz="quarter" idx="11"/>
          </p:nvPr>
        </p:nvSpPr>
        <p:spPr/>
        <p:txBody>
          <a:bodyPr/>
          <a:lstStyle/>
          <a:p>
            <a:r>
              <a:rPr lang="en-US"/>
              <a:t>PHY 712  Spring 2023 -- Lecture 31</a:t>
            </a:r>
            <a:endParaRPr lang="en-US" dirty="0"/>
          </a:p>
        </p:txBody>
      </p:sp>
      <p:sp>
        <p:nvSpPr>
          <p:cNvPr id="4" name="Slide Number Placeholder 3">
            <a:extLst>
              <a:ext uri="{FF2B5EF4-FFF2-40B4-BE49-F238E27FC236}">
                <a16:creationId xmlns:a16="http://schemas.microsoft.com/office/drawing/2014/main" id="{64934382-E3F8-4993-B910-613E094CCCD6}"/>
              </a:ext>
            </a:extLst>
          </p:cNvPr>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a:extLst>
              <a:ext uri="{FF2B5EF4-FFF2-40B4-BE49-F238E27FC236}">
                <a16:creationId xmlns:a16="http://schemas.microsoft.com/office/drawing/2014/main" id="{26220592-A6E8-488C-8493-87211DDB3425}"/>
              </a:ext>
            </a:extLst>
          </p:cNvPr>
          <p:cNvSpPr txBox="1"/>
          <p:nvPr/>
        </p:nvSpPr>
        <p:spPr>
          <a:xfrm>
            <a:off x="304800" y="381000"/>
            <a:ext cx="8382000" cy="1938992"/>
          </a:xfrm>
          <a:prstGeom prst="rect">
            <a:avLst/>
          </a:prstGeom>
          <a:noFill/>
        </p:spPr>
        <p:txBody>
          <a:bodyPr wrap="square" rtlCol="0">
            <a:spAutoFit/>
          </a:bodyPr>
          <a:lstStyle/>
          <a:p>
            <a:r>
              <a:rPr lang="en-US" sz="2400" dirty="0"/>
              <a:t>The above analysis applies to a class of man-made facilities dedicated to producing intense radiation in the continuous spectrum.   For more specific information on man-made synchrotron sources, the following web page is useful: </a:t>
            </a:r>
            <a:r>
              <a:rPr lang="en-US" sz="2400" dirty="0">
                <a:hlinkClick r:id="rId3"/>
              </a:rPr>
              <a:t>http://www.als.lbl.gov/als/synchrotron_sources.html</a:t>
            </a:r>
            <a:r>
              <a:rPr lang="en-US" sz="2400" dirty="0"/>
              <a:t>.</a:t>
            </a:r>
            <a:endParaRPr lang="en-US" sz="2400" dirty="0">
              <a:latin typeface="+mj-lt"/>
            </a:endParaRPr>
          </a:p>
        </p:txBody>
      </p:sp>
    </p:spTree>
    <p:extLst>
      <p:ext uri="{BB962C8B-B14F-4D97-AF65-F5344CB8AC3E}">
        <p14:creationId xmlns:p14="http://schemas.microsoft.com/office/powerpoint/2010/main" val="1257460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C1F87-0BF0-428D-A26D-7CCB51A64738}"/>
              </a:ext>
            </a:extLst>
          </p:cNvPr>
          <p:cNvSpPr>
            <a:spLocks noGrp="1"/>
          </p:cNvSpPr>
          <p:nvPr>
            <p:ph type="dt" sz="half" idx="10"/>
          </p:nvPr>
        </p:nvSpPr>
        <p:spPr/>
        <p:txBody>
          <a:bodyPr/>
          <a:lstStyle/>
          <a:p>
            <a:r>
              <a:rPr lang="en-US"/>
              <a:t>03/29/2023</a:t>
            </a:r>
            <a:endParaRPr lang="en-US" dirty="0"/>
          </a:p>
        </p:txBody>
      </p:sp>
      <p:sp>
        <p:nvSpPr>
          <p:cNvPr id="3" name="Footer Placeholder 2">
            <a:extLst>
              <a:ext uri="{FF2B5EF4-FFF2-40B4-BE49-F238E27FC236}">
                <a16:creationId xmlns:a16="http://schemas.microsoft.com/office/drawing/2014/main" id="{2836730A-87C0-4C3E-A0B7-14FF5D9AE536}"/>
              </a:ext>
            </a:extLst>
          </p:cNvPr>
          <p:cNvSpPr>
            <a:spLocks noGrp="1"/>
          </p:cNvSpPr>
          <p:nvPr>
            <p:ph type="ftr" sz="quarter" idx="11"/>
          </p:nvPr>
        </p:nvSpPr>
        <p:spPr/>
        <p:txBody>
          <a:bodyPr/>
          <a:lstStyle/>
          <a:p>
            <a:r>
              <a:rPr lang="en-US"/>
              <a:t>PHY 712  Spring 2023 -- Lecture 31</a:t>
            </a:r>
            <a:endParaRPr lang="en-US" dirty="0"/>
          </a:p>
        </p:txBody>
      </p:sp>
      <p:sp>
        <p:nvSpPr>
          <p:cNvPr id="4" name="Slide Number Placeholder 3">
            <a:extLst>
              <a:ext uri="{FF2B5EF4-FFF2-40B4-BE49-F238E27FC236}">
                <a16:creationId xmlns:a16="http://schemas.microsoft.com/office/drawing/2014/main" id="{199765B1-55EE-4066-8A5C-A2160D448298}"/>
              </a:ext>
            </a:extLst>
          </p:cNvPr>
          <p:cNvSpPr>
            <a:spLocks noGrp="1"/>
          </p:cNvSpPr>
          <p:nvPr>
            <p:ph type="sldNum" sz="quarter" idx="12"/>
          </p:nvPr>
        </p:nvSpPr>
        <p:spPr/>
        <p:txBody>
          <a:bodyPr/>
          <a:lstStyle/>
          <a:p>
            <a:fld id="{CE368B07-CEBF-4C80-90AF-53B34FA04CF3}" type="slidenum">
              <a:rPr lang="en-US" smtClean="0"/>
              <a:t>34</a:t>
            </a:fld>
            <a:endParaRPr lang="en-US" dirty="0"/>
          </a:p>
        </p:txBody>
      </p:sp>
      <p:pic>
        <p:nvPicPr>
          <p:cNvPr id="5" name="Picture 4">
            <a:extLst>
              <a:ext uri="{FF2B5EF4-FFF2-40B4-BE49-F238E27FC236}">
                <a16:creationId xmlns:a16="http://schemas.microsoft.com/office/drawing/2014/main" id="{BE7D1DFE-A52E-4E88-8B4A-69B920ED97E3}"/>
              </a:ext>
            </a:extLst>
          </p:cNvPr>
          <p:cNvPicPr>
            <a:picLocks noChangeAspect="1"/>
          </p:cNvPicPr>
          <p:nvPr/>
        </p:nvPicPr>
        <p:blipFill>
          <a:blip r:embed="rId2"/>
          <a:stretch>
            <a:fillRect/>
          </a:stretch>
        </p:blipFill>
        <p:spPr>
          <a:xfrm>
            <a:off x="-3048" y="609600"/>
            <a:ext cx="9144000" cy="4913194"/>
          </a:xfrm>
          <a:prstGeom prst="rect">
            <a:avLst/>
          </a:prstGeom>
        </p:spPr>
      </p:pic>
      <p:sp>
        <p:nvSpPr>
          <p:cNvPr id="6" name="TextBox 5">
            <a:extLst>
              <a:ext uri="{FF2B5EF4-FFF2-40B4-BE49-F238E27FC236}">
                <a16:creationId xmlns:a16="http://schemas.microsoft.com/office/drawing/2014/main" id="{D553764D-4DF7-4FC1-AF12-CF3E591159CD}"/>
              </a:ext>
            </a:extLst>
          </p:cNvPr>
          <p:cNvSpPr txBox="1"/>
          <p:nvPr/>
        </p:nvSpPr>
        <p:spPr>
          <a:xfrm>
            <a:off x="0" y="5867400"/>
            <a:ext cx="8534400" cy="830997"/>
          </a:xfrm>
          <a:prstGeom prst="rect">
            <a:avLst/>
          </a:prstGeom>
          <a:noFill/>
        </p:spPr>
        <p:txBody>
          <a:bodyPr wrap="square" rtlCol="0">
            <a:spAutoFit/>
          </a:bodyPr>
          <a:lstStyle/>
          <a:p>
            <a:r>
              <a:rPr lang="en-US" sz="2400" dirty="0" err="1"/>
              <a:t>DOI:</a:t>
            </a:r>
            <a:r>
              <a:rPr lang="en-US" sz="2400" dirty="0" err="1">
                <a:hlinkClick r:id="rId3"/>
              </a:rPr>
              <a:t>https</a:t>
            </a:r>
            <a:r>
              <a:rPr lang="en-US" sz="2400" dirty="0">
                <a:hlinkClick r:id="rId3"/>
              </a:rPr>
              <a:t>://doi.org/10.1103/PhysRev.75.1912</a:t>
            </a:r>
            <a:endParaRPr lang="en-US" sz="2400" dirty="0"/>
          </a:p>
          <a:p>
            <a:endParaRPr lang="en-US" sz="2400" dirty="0">
              <a:latin typeface="+mj-lt"/>
            </a:endParaRPr>
          </a:p>
        </p:txBody>
      </p:sp>
    </p:spTree>
    <p:extLst>
      <p:ext uri="{BB962C8B-B14F-4D97-AF65-F5344CB8AC3E}">
        <p14:creationId xmlns:p14="http://schemas.microsoft.com/office/powerpoint/2010/main" val="99923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FC7789-2BCC-963C-73D8-5E8D3494E667}"/>
              </a:ext>
            </a:extLst>
          </p:cNvPr>
          <p:cNvSpPr>
            <a:spLocks noGrp="1"/>
          </p:cNvSpPr>
          <p:nvPr>
            <p:ph type="dt" sz="half" idx="10"/>
          </p:nvPr>
        </p:nvSpPr>
        <p:spPr/>
        <p:txBody>
          <a:bodyPr/>
          <a:lstStyle/>
          <a:p>
            <a:r>
              <a:rPr lang="en-US"/>
              <a:t>03/29/2023</a:t>
            </a:r>
            <a:endParaRPr lang="en-US" dirty="0"/>
          </a:p>
        </p:txBody>
      </p:sp>
      <p:sp>
        <p:nvSpPr>
          <p:cNvPr id="3" name="Footer Placeholder 2">
            <a:extLst>
              <a:ext uri="{FF2B5EF4-FFF2-40B4-BE49-F238E27FC236}">
                <a16:creationId xmlns:a16="http://schemas.microsoft.com/office/drawing/2014/main" id="{162ABD93-462F-7323-2CBF-40052BD932CC}"/>
              </a:ext>
            </a:extLst>
          </p:cNvPr>
          <p:cNvSpPr>
            <a:spLocks noGrp="1"/>
          </p:cNvSpPr>
          <p:nvPr>
            <p:ph type="ftr" sz="quarter" idx="11"/>
          </p:nvPr>
        </p:nvSpPr>
        <p:spPr/>
        <p:txBody>
          <a:bodyPr/>
          <a:lstStyle/>
          <a:p>
            <a:r>
              <a:rPr lang="en-US"/>
              <a:t>PHY 712  Spring 2023 -- Lecture 31</a:t>
            </a:r>
            <a:endParaRPr lang="en-US" dirty="0"/>
          </a:p>
        </p:txBody>
      </p:sp>
      <p:sp>
        <p:nvSpPr>
          <p:cNvPr id="4" name="Slide Number Placeholder 3">
            <a:extLst>
              <a:ext uri="{FF2B5EF4-FFF2-40B4-BE49-F238E27FC236}">
                <a16:creationId xmlns:a16="http://schemas.microsoft.com/office/drawing/2014/main" id="{19E73D39-C6D3-CD41-FBA8-80B057496DA7}"/>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BBEB79F4-CF64-D171-E3EF-CCE2AD3E6E41}"/>
              </a:ext>
            </a:extLst>
          </p:cNvPr>
          <p:cNvPicPr>
            <a:picLocks noChangeAspect="1"/>
          </p:cNvPicPr>
          <p:nvPr/>
        </p:nvPicPr>
        <p:blipFill>
          <a:blip r:embed="rId2"/>
          <a:stretch>
            <a:fillRect/>
          </a:stretch>
        </p:blipFill>
        <p:spPr>
          <a:xfrm>
            <a:off x="3113314" y="40137"/>
            <a:ext cx="6095999" cy="6348870"/>
          </a:xfrm>
          <a:prstGeom prst="rect">
            <a:avLst/>
          </a:prstGeom>
        </p:spPr>
      </p:pic>
      <p:sp>
        <p:nvSpPr>
          <p:cNvPr id="6" name="TextBox 5">
            <a:extLst>
              <a:ext uri="{FF2B5EF4-FFF2-40B4-BE49-F238E27FC236}">
                <a16:creationId xmlns:a16="http://schemas.microsoft.com/office/drawing/2014/main" id="{C38BD397-DFAF-28A1-B36F-58936D2A1880}"/>
              </a:ext>
            </a:extLst>
          </p:cNvPr>
          <p:cNvSpPr txBox="1"/>
          <p:nvPr/>
        </p:nvSpPr>
        <p:spPr>
          <a:xfrm>
            <a:off x="32657" y="1242030"/>
            <a:ext cx="2819400" cy="1569660"/>
          </a:xfrm>
          <a:prstGeom prst="rect">
            <a:avLst/>
          </a:prstGeom>
          <a:noFill/>
        </p:spPr>
        <p:txBody>
          <a:bodyPr wrap="square" rtlCol="0">
            <a:spAutoFit/>
          </a:bodyPr>
          <a:lstStyle/>
          <a:p>
            <a:pPr algn="ctr"/>
            <a:r>
              <a:rPr lang="en-US" sz="2400" b="1" dirty="0">
                <a:latin typeface="+mj-lt"/>
              </a:rPr>
              <a:t>PhD Thesis presentation as colloquium this week.</a:t>
            </a:r>
          </a:p>
        </p:txBody>
      </p:sp>
    </p:spTree>
    <p:extLst>
      <p:ext uri="{BB962C8B-B14F-4D97-AF65-F5344CB8AC3E}">
        <p14:creationId xmlns:p14="http://schemas.microsoft.com/office/powerpoint/2010/main" val="1881831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DA9F4-50C5-409D-0AE8-808C9CA62933}"/>
              </a:ext>
            </a:extLst>
          </p:cNvPr>
          <p:cNvSpPr>
            <a:spLocks noGrp="1"/>
          </p:cNvSpPr>
          <p:nvPr>
            <p:ph type="dt" sz="half" idx="10"/>
          </p:nvPr>
        </p:nvSpPr>
        <p:spPr/>
        <p:txBody>
          <a:bodyPr/>
          <a:lstStyle/>
          <a:p>
            <a:r>
              <a:rPr lang="en-US"/>
              <a:t>03/29/2023</a:t>
            </a:r>
            <a:endParaRPr lang="en-US" dirty="0"/>
          </a:p>
        </p:txBody>
      </p:sp>
      <p:sp>
        <p:nvSpPr>
          <p:cNvPr id="3" name="Footer Placeholder 2">
            <a:extLst>
              <a:ext uri="{FF2B5EF4-FFF2-40B4-BE49-F238E27FC236}">
                <a16:creationId xmlns:a16="http://schemas.microsoft.com/office/drawing/2014/main" id="{17278BDB-0610-6128-86C8-0020ED57807C}"/>
              </a:ext>
            </a:extLst>
          </p:cNvPr>
          <p:cNvSpPr>
            <a:spLocks noGrp="1"/>
          </p:cNvSpPr>
          <p:nvPr>
            <p:ph type="ftr" sz="quarter" idx="11"/>
          </p:nvPr>
        </p:nvSpPr>
        <p:spPr/>
        <p:txBody>
          <a:bodyPr/>
          <a:lstStyle/>
          <a:p>
            <a:r>
              <a:rPr lang="en-US"/>
              <a:t>PHY 712  Spring 2023 -- Lecture 31</a:t>
            </a:r>
            <a:endParaRPr lang="en-US" dirty="0"/>
          </a:p>
        </p:txBody>
      </p:sp>
      <p:sp>
        <p:nvSpPr>
          <p:cNvPr id="4" name="Slide Number Placeholder 3">
            <a:extLst>
              <a:ext uri="{FF2B5EF4-FFF2-40B4-BE49-F238E27FC236}">
                <a16:creationId xmlns:a16="http://schemas.microsoft.com/office/drawing/2014/main" id="{9E83D257-05FE-8448-5E28-69A9C8B45E0D}"/>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DB4C09A7-608C-8DAF-5EF4-702E1A33079D}"/>
              </a:ext>
            </a:extLst>
          </p:cNvPr>
          <p:cNvSpPr txBox="1"/>
          <p:nvPr/>
        </p:nvSpPr>
        <p:spPr>
          <a:xfrm>
            <a:off x="228600" y="381000"/>
            <a:ext cx="8534400" cy="2308324"/>
          </a:xfrm>
          <a:prstGeom prst="rect">
            <a:avLst/>
          </a:prstGeom>
          <a:noFill/>
        </p:spPr>
        <p:txBody>
          <a:bodyPr wrap="square" rtlCol="0">
            <a:spAutoFit/>
          </a:bodyPr>
          <a:lstStyle/>
          <a:p>
            <a:r>
              <a:rPr lang="en-US" sz="2400" dirty="0">
                <a:latin typeface="+mj-lt"/>
              </a:rPr>
              <a:t>Your questions –</a:t>
            </a:r>
          </a:p>
          <a:p>
            <a:r>
              <a:rPr lang="en-US" sz="2400" dirty="0">
                <a:latin typeface="+mj-lt"/>
              </a:rPr>
              <a:t>From </a:t>
            </a:r>
            <a:r>
              <a:rPr lang="en-US" sz="2400" dirty="0" err="1">
                <a:latin typeface="+mj-lt"/>
              </a:rPr>
              <a:t>Arezoo</a:t>
            </a:r>
            <a:r>
              <a:rPr lang="en-US" sz="2400" dirty="0">
                <a:latin typeface="+mj-lt"/>
              </a:rPr>
              <a:t>: </a:t>
            </a:r>
            <a:r>
              <a:rPr lang="en-US" sz="2400" dirty="0"/>
              <a:t>Slide 17: Could you please explain that after using equation (14.66) then how you got that 2-part expression (at the end of slide)..</a:t>
            </a:r>
          </a:p>
          <a:p>
            <a:br>
              <a:rPr lang="en-US" sz="2400" dirty="0"/>
            </a:br>
            <a:endParaRPr lang="en-US" sz="2400" dirty="0">
              <a:latin typeface="+mj-lt"/>
            </a:endParaRPr>
          </a:p>
        </p:txBody>
      </p:sp>
    </p:spTree>
    <p:extLst>
      <p:ext uri="{BB962C8B-B14F-4D97-AF65-F5344CB8AC3E}">
        <p14:creationId xmlns:p14="http://schemas.microsoft.com/office/powerpoint/2010/main" val="1490829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0" y="73967"/>
            <a:ext cx="8382000" cy="830997"/>
          </a:xfrm>
          <a:prstGeom prst="rect">
            <a:avLst/>
          </a:prstGeom>
          <a:noFill/>
        </p:spPr>
        <p:txBody>
          <a:bodyPr wrap="square" rtlCol="0">
            <a:spAutoFit/>
          </a:bodyPr>
          <a:lstStyle/>
          <a:p>
            <a:r>
              <a:rPr lang="en-US" sz="2400" dirty="0">
                <a:latin typeface="+mj-lt"/>
              </a:rPr>
              <a:t>Radiation from a moving </a:t>
            </a:r>
          </a:p>
          <a:p>
            <a:r>
              <a:rPr lang="en-US" sz="2400" dirty="0">
                <a:latin typeface="+mj-lt"/>
              </a:rPr>
              <a:t>charged particle</a:t>
            </a:r>
          </a:p>
        </p:txBody>
      </p:sp>
      <p:cxnSp>
        <p:nvCxnSpPr>
          <p:cNvPr id="7" name="Straight Arrow Connector 6"/>
          <p:cNvCxnSpPr/>
          <p:nvPr/>
        </p:nvCxnSpPr>
        <p:spPr>
          <a:xfrm flipV="1">
            <a:off x="1752600" y="1600200"/>
            <a:ext cx="76200" cy="3657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5257800"/>
            <a:ext cx="449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81000" y="5257800"/>
            <a:ext cx="13716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767840" y="3063240"/>
            <a:ext cx="1341120" cy="2209800"/>
          </a:xfrm>
          <a:custGeom>
            <a:avLst/>
            <a:gdLst>
              <a:gd name="connsiteX0" fmla="*/ 0 w 1341120"/>
              <a:gd name="connsiteY0" fmla="*/ 2209800 h 2209800"/>
              <a:gd name="connsiteX1" fmla="*/ 76200 w 1341120"/>
              <a:gd name="connsiteY1" fmla="*/ 2179320 h 2209800"/>
              <a:gd name="connsiteX2" fmla="*/ 121920 w 1341120"/>
              <a:gd name="connsiteY2" fmla="*/ 2164080 h 2209800"/>
              <a:gd name="connsiteX3" fmla="*/ 167640 w 1341120"/>
              <a:gd name="connsiteY3" fmla="*/ 2133600 h 2209800"/>
              <a:gd name="connsiteX4" fmla="*/ 228600 w 1341120"/>
              <a:gd name="connsiteY4" fmla="*/ 2057400 h 2209800"/>
              <a:gd name="connsiteX5" fmla="*/ 259080 w 1341120"/>
              <a:gd name="connsiteY5" fmla="*/ 2011680 h 2209800"/>
              <a:gd name="connsiteX6" fmla="*/ 304800 w 1341120"/>
              <a:gd name="connsiteY6" fmla="*/ 1965960 h 2209800"/>
              <a:gd name="connsiteX7" fmla="*/ 350520 w 1341120"/>
              <a:gd name="connsiteY7" fmla="*/ 1905000 h 2209800"/>
              <a:gd name="connsiteX8" fmla="*/ 365760 w 1341120"/>
              <a:gd name="connsiteY8" fmla="*/ 1859280 h 2209800"/>
              <a:gd name="connsiteX9" fmla="*/ 426720 w 1341120"/>
              <a:gd name="connsiteY9" fmla="*/ 1737360 h 2209800"/>
              <a:gd name="connsiteX10" fmla="*/ 457200 w 1341120"/>
              <a:gd name="connsiteY10" fmla="*/ 1645920 h 2209800"/>
              <a:gd name="connsiteX11" fmla="*/ 472440 w 1341120"/>
              <a:gd name="connsiteY11" fmla="*/ 1600200 h 2209800"/>
              <a:gd name="connsiteX12" fmla="*/ 487680 w 1341120"/>
              <a:gd name="connsiteY12" fmla="*/ 1508760 h 2209800"/>
              <a:gd name="connsiteX13" fmla="*/ 502920 w 1341120"/>
              <a:gd name="connsiteY13" fmla="*/ 1432560 h 2209800"/>
              <a:gd name="connsiteX14" fmla="*/ 533400 w 1341120"/>
              <a:gd name="connsiteY14" fmla="*/ 1219200 h 2209800"/>
              <a:gd name="connsiteX15" fmla="*/ 502920 w 1341120"/>
              <a:gd name="connsiteY15" fmla="*/ 960120 h 2209800"/>
              <a:gd name="connsiteX16" fmla="*/ 487680 w 1341120"/>
              <a:gd name="connsiteY16" fmla="*/ 899160 h 2209800"/>
              <a:gd name="connsiteX17" fmla="*/ 457200 w 1341120"/>
              <a:gd name="connsiteY17" fmla="*/ 853440 h 2209800"/>
              <a:gd name="connsiteX18" fmla="*/ 441960 w 1341120"/>
              <a:gd name="connsiteY18" fmla="*/ 792480 h 2209800"/>
              <a:gd name="connsiteX19" fmla="*/ 411480 w 1341120"/>
              <a:gd name="connsiteY19" fmla="*/ 746760 h 2209800"/>
              <a:gd name="connsiteX20" fmla="*/ 381000 w 1341120"/>
              <a:gd name="connsiteY20" fmla="*/ 685800 h 2209800"/>
              <a:gd name="connsiteX21" fmla="*/ 320040 w 1341120"/>
              <a:gd name="connsiteY21" fmla="*/ 548640 h 2209800"/>
              <a:gd name="connsiteX22" fmla="*/ 304800 w 1341120"/>
              <a:gd name="connsiteY22" fmla="*/ 487680 h 2209800"/>
              <a:gd name="connsiteX23" fmla="*/ 289560 w 1341120"/>
              <a:gd name="connsiteY23" fmla="*/ 441960 h 2209800"/>
              <a:gd name="connsiteX24" fmla="*/ 335280 w 1341120"/>
              <a:gd name="connsiteY24" fmla="*/ 228600 h 2209800"/>
              <a:gd name="connsiteX25" fmla="*/ 365760 w 1341120"/>
              <a:gd name="connsiteY25" fmla="*/ 167640 h 2209800"/>
              <a:gd name="connsiteX26" fmla="*/ 411480 w 1341120"/>
              <a:gd name="connsiteY26" fmla="*/ 106680 h 2209800"/>
              <a:gd name="connsiteX27" fmla="*/ 441960 w 1341120"/>
              <a:gd name="connsiteY27" fmla="*/ 60960 h 2209800"/>
              <a:gd name="connsiteX28" fmla="*/ 533400 w 1341120"/>
              <a:gd name="connsiteY28" fmla="*/ 76200 h 2209800"/>
              <a:gd name="connsiteX29" fmla="*/ 655320 w 1341120"/>
              <a:gd name="connsiteY29" fmla="*/ 106680 h 2209800"/>
              <a:gd name="connsiteX30" fmla="*/ 731520 w 1341120"/>
              <a:gd name="connsiteY30" fmla="*/ 152400 h 2209800"/>
              <a:gd name="connsiteX31" fmla="*/ 838200 w 1341120"/>
              <a:gd name="connsiteY31" fmla="*/ 182880 h 2209800"/>
              <a:gd name="connsiteX32" fmla="*/ 883920 w 1341120"/>
              <a:gd name="connsiteY32" fmla="*/ 213360 h 2209800"/>
              <a:gd name="connsiteX33" fmla="*/ 975360 w 1341120"/>
              <a:gd name="connsiteY33" fmla="*/ 243840 h 2209800"/>
              <a:gd name="connsiteX34" fmla="*/ 1097280 w 1341120"/>
              <a:gd name="connsiteY34" fmla="*/ 228600 h 2209800"/>
              <a:gd name="connsiteX35" fmla="*/ 1143000 w 1341120"/>
              <a:gd name="connsiteY35" fmla="*/ 213360 h 2209800"/>
              <a:gd name="connsiteX36" fmla="*/ 1188720 w 1341120"/>
              <a:gd name="connsiteY36" fmla="*/ 152400 h 2209800"/>
              <a:gd name="connsiteX37" fmla="*/ 1234440 w 1341120"/>
              <a:gd name="connsiteY37" fmla="*/ 121920 h 2209800"/>
              <a:gd name="connsiteX38" fmla="*/ 1280160 w 1341120"/>
              <a:gd name="connsiteY38" fmla="*/ 76200 h 2209800"/>
              <a:gd name="connsiteX39" fmla="*/ 1295400 w 1341120"/>
              <a:gd name="connsiteY39" fmla="*/ 30480 h 2209800"/>
              <a:gd name="connsiteX40" fmla="*/ 1341120 w 1341120"/>
              <a:gd name="connsiteY40"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41120" h="2209800">
                <a:moveTo>
                  <a:pt x="0" y="2209800"/>
                </a:moveTo>
                <a:cubicBezTo>
                  <a:pt x="25400" y="2199640"/>
                  <a:pt x="50585" y="2188926"/>
                  <a:pt x="76200" y="2179320"/>
                </a:cubicBezTo>
                <a:cubicBezTo>
                  <a:pt x="91242" y="2173679"/>
                  <a:pt x="107552" y="2171264"/>
                  <a:pt x="121920" y="2164080"/>
                </a:cubicBezTo>
                <a:cubicBezTo>
                  <a:pt x="138303" y="2155889"/>
                  <a:pt x="152400" y="2143760"/>
                  <a:pt x="167640" y="2133600"/>
                </a:cubicBezTo>
                <a:cubicBezTo>
                  <a:pt x="197309" y="2044593"/>
                  <a:pt x="159666" y="2126334"/>
                  <a:pt x="228600" y="2057400"/>
                </a:cubicBezTo>
                <a:cubicBezTo>
                  <a:pt x="241552" y="2044448"/>
                  <a:pt x="247354" y="2025751"/>
                  <a:pt x="259080" y="2011680"/>
                </a:cubicBezTo>
                <a:cubicBezTo>
                  <a:pt x="272878" y="1995123"/>
                  <a:pt x="290774" y="1982324"/>
                  <a:pt x="304800" y="1965960"/>
                </a:cubicBezTo>
                <a:cubicBezTo>
                  <a:pt x="321330" y="1946675"/>
                  <a:pt x="335280" y="1925320"/>
                  <a:pt x="350520" y="1905000"/>
                </a:cubicBezTo>
                <a:cubicBezTo>
                  <a:pt x="355600" y="1889760"/>
                  <a:pt x="359113" y="1873904"/>
                  <a:pt x="365760" y="1859280"/>
                </a:cubicBezTo>
                <a:cubicBezTo>
                  <a:pt x="384562" y="1817916"/>
                  <a:pt x="412352" y="1780465"/>
                  <a:pt x="426720" y="1737360"/>
                </a:cubicBezTo>
                <a:lnTo>
                  <a:pt x="457200" y="1645920"/>
                </a:lnTo>
                <a:cubicBezTo>
                  <a:pt x="462280" y="1630680"/>
                  <a:pt x="469799" y="1616046"/>
                  <a:pt x="472440" y="1600200"/>
                </a:cubicBezTo>
                <a:cubicBezTo>
                  <a:pt x="477520" y="1569720"/>
                  <a:pt x="482152" y="1539162"/>
                  <a:pt x="487680" y="1508760"/>
                </a:cubicBezTo>
                <a:cubicBezTo>
                  <a:pt x="492314" y="1483275"/>
                  <a:pt x="499257" y="1458203"/>
                  <a:pt x="502920" y="1432560"/>
                </a:cubicBezTo>
                <a:cubicBezTo>
                  <a:pt x="539121" y="1179153"/>
                  <a:pt x="498946" y="1391469"/>
                  <a:pt x="533400" y="1219200"/>
                </a:cubicBezTo>
                <a:cubicBezTo>
                  <a:pt x="509029" y="878004"/>
                  <a:pt x="542507" y="1098674"/>
                  <a:pt x="502920" y="960120"/>
                </a:cubicBezTo>
                <a:cubicBezTo>
                  <a:pt x="497166" y="939981"/>
                  <a:pt x="495931" y="918412"/>
                  <a:pt x="487680" y="899160"/>
                </a:cubicBezTo>
                <a:cubicBezTo>
                  <a:pt x="480465" y="882325"/>
                  <a:pt x="467360" y="868680"/>
                  <a:pt x="457200" y="853440"/>
                </a:cubicBezTo>
                <a:cubicBezTo>
                  <a:pt x="452120" y="833120"/>
                  <a:pt x="450211" y="811732"/>
                  <a:pt x="441960" y="792480"/>
                </a:cubicBezTo>
                <a:cubicBezTo>
                  <a:pt x="434745" y="775645"/>
                  <a:pt x="420567" y="762663"/>
                  <a:pt x="411480" y="746760"/>
                </a:cubicBezTo>
                <a:cubicBezTo>
                  <a:pt x="400208" y="727035"/>
                  <a:pt x="388977" y="707072"/>
                  <a:pt x="381000" y="685800"/>
                </a:cubicBezTo>
                <a:cubicBezTo>
                  <a:pt x="328677" y="546272"/>
                  <a:pt x="418820" y="713273"/>
                  <a:pt x="320040" y="548640"/>
                </a:cubicBezTo>
                <a:cubicBezTo>
                  <a:pt x="314960" y="528320"/>
                  <a:pt x="310554" y="507819"/>
                  <a:pt x="304800" y="487680"/>
                </a:cubicBezTo>
                <a:cubicBezTo>
                  <a:pt x="300387" y="472234"/>
                  <a:pt x="289560" y="458024"/>
                  <a:pt x="289560" y="441960"/>
                </a:cubicBezTo>
                <a:cubicBezTo>
                  <a:pt x="289560" y="381974"/>
                  <a:pt x="306930" y="285300"/>
                  <a:pt x="335280" y="228600"/>
                </a:cubicBezTo>
                <a:cubicBezTo>
                  <a:pt x="345440" y="208280"/>
                  <a:pt x="353719" y="186905"/>
                  <a:pt x="365760" y="167640"/>
                </a:cubicBezTo>
                <a:cubicBezTo>
                  <a:pt x="379222" y="146101"/>
                  <a:pt x="396717" y="127349"/>
                  <a:pt x="411480" y="106680"/>
                </a:cubicBezTo>
                <a:cubicBezTo>
                  <a:pt x="422126" y="91775"/>
                  <a:pt x="431800" y="76200"/>
                  <a:pt x="441960" y="60960"/>
                </a:cubicBezTo>
                <a:cubicBezTo>
                  <a:pt x="472440" y="66040"/>
                  <a:pt x="503185" y="69725"/>
                  <a:pt x="533400" y="76200"/>
                </a:cubicBezTo>
                <a:cubicBezTo>
                  <a:pt x="574361" y="84977"/>
                  <a:pt x="655320" y="106680"/>
                  <a:pt x="655320" y="106680"/>
                </a:cubicBezTo>
                <a:cubicBezTo>
                  <a:pt x="680720" y="121920"/>
                  <a:pt x="704452" y="140370"/>
                  <a:pt x="731520" y="152400"/>
                </a:cubicBezTo>
                <a:cubicBezTo>
                  <a:pt x="819413" y="191463"/>
                  <a:pt x="763906" y="145733"/>
                  <a:pt x="838200" y="182880"/>
                </a:cubicBezTo>
                <a:cubicBezTo>
                  <a:pt x="854583" y="191071"/>
                  <a:pt x="867182" y="205921"/>
                  <a:pt x="883920" y="213360"/>
                </a:cubicBezTo>
                <a:cubicBezTo>
                  <a:pt x="913280" y="226409"/>
                  <a:pt x="975360" y="243840"/>
                  <a:pt x="975360" y="243840"/>
                </a:cubicBezTo>
                <a:cubicBezTo>
                  <a:pt x="1016000" y="238760"/>
                  <a:pt x="1056984" y="235926"/>
                  <a:pt x="1097280" y="228600"/>
                </a:cubicBezTo>
                <a:cubicBezTo>
                  <a:pt x="1113085" y="225726"/>
                  <a:pt x="1130659" y="223644"/>
                  <a:pt x="1143000" y="213360"/>
                </a:cubicBezTo>
                <a:cubicBezTo>
                  <a:pt x="1162513" y="197099"/>
                  <a:pt x="1170759" y="170361"/>
                  <a:pt x="1188720" y="152400"/>
                </a:cubicBezTo>
                <a:cubicBezTo>
                  <a:pt x="1201672" y="139448"/>
                  <a:pt x="1220369" y="133646"/>
                  <a:pt x="1234440" y="121920"/>
                </a:cubicBezTo>
                <a:cubicBezTo>
                  <a:pt x="1250997" y="108122"/>
                  <a:pt x="1264920" y="91440"/>
                  <a:pt x="1280160" y="76200"/>
                </a:cubicBezTo>
                <a:cubicBezTo>
                  <a:pt x="1285240" y="60960"/>
                  <a:pt x="1285365" y="43024"/>
                  <a:pt x="1295400" y="30480"/>
                </a:cubicBezTo>
                <a:cubicBezTo>
                  <a:pt x="1306842" y="16177"/>
                  <a:pt x="1341120" y="0"/>
                  <a:pt x="1341120"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09600" y="6096000"/>
            <a:ext cx="685800" cy="461665"/>
          </a:xfrm>
          <a:prstGeom prst="rect">
            <a:avLst/>
          </a:prstGeom>
          <a:noFill/>
        </p:spPr>
        <p:txBody>
          <a:bodyPr wrap="square" rtlCol="0">
            <a:spAutoFit/>
          </a:bodyPr>
          <a:lstStyle/>
          <a:p>
            <a:r>
              <a:rPr lang="en-US" sz="2400" b="1" dirty="0">
                <a:latin typeface="+mj-lt"/>
              </a:rPr>
              <a:t>x</a:t>
            </a:r>
          </a:p>
        </p:txBody>
      </p:sp>
      <p:sp>
        <p:nvSpPr>
          <p:cNvPr id="14" name="TextBox 13"/>
          <p:cNvSpPr txBox="1"/>
          <p:nvPr/>
        </p:nvSpPr>
        <p:spPr>
          <a:xfrm>
            <a:off x="5867400" y="5334000"/>
            <a:ext cx="6858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1905000" y="1371600"/>
            <a:ext cx="685800" cy="461665"/>
          </a:xfrm>
          <a:prstGeom prst="rect">
            <a:avLst/>
          </a:prstGeom>
          <a:noFill/>
        </p:spPr>
        <p:txBody>
          <a:bodyPr wrap="square" rtlCol="0">
            <a:spAutoFit/>
          </a:bodyPr>
          <a:lstStyle/>
          <a:p>
            <a:r>
              <a:rPr lang="en-US" sz="2400" b="1" dirty="0">
                <a:latin typeface="+mj-lt"/>
              </a:rPr>
              <a:t>z</a:t>
            </a:r>
          </a:p>
        </p:txBody>
      </p:sp>
      <p:sp>
        <p:nvSpPr>
          <p:cNvPr id="16" name="Oval 15"/>
          <p:cNvSpPr/>
          <p:nvPr/>
        </p:nvSpPr>
        <p:spPr>
          <a:xfrm>
            <a:off x="2971800" y="2971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32760" y="3086100"/>
            <a:ext cx="1310640" cy="461665"/>
          </a:xfrm>
          <a:prstGeom prst="rect">
            <a:avLst/>
          </a:prstGeom>
          <a:noFill/>
        </p:spPr>
        <p:txBody>
          <a:bodyPr wrap="square" rtlCol="0">
            <a:spAutoFit/>
          </a:bodyPr>
          <a:lstStyle/>
          <a:p>
            <a:r>
              <a:rPr lang="en-US" sz="2400" b="1" dirty="0" err="1">
                <a:solidFill>
                  <a:srgbClr val="FF0000"/>
                </a:solidFill>
                <a:latin typeface="+mj-lt"/>
              </a:rPr>
              <a:t>R</a:t>
            </a:r>
            <a:r>
              <a:rPr lang="en-US" sz="2400" b="1" baseline="-25000" dirty="0" err="1">
                <a:solidFill>
                  <a:srgbClr val="FF0000"/>
                </a:solidFill>
                <a:latin typeface="+mj-lt"/>
              </a:rPr>
              <a:t>q</a:t>
            </a:r>
            <a:r>
              <a:rPr lang="en-US" sz="2400" b="1" dirty="0">
                <a:solidFill>
                  <a:srgbClr val="FF0000"/>
                </a:solidFill>
                <a:latin typeface="+mj-lt"/>
              </a:rPr>
              <a:t>(</a:t>
            </a:r>
            <a:r>
              <a:rPr lang="en-US" sz="2400" i="1" dirty="0">
                <a:solidFill>
                  <a:srgbClr val="FF0000"/>
                </a:solidFill>
                <a:latin typeface="+mj-lt"/>
              </a:rPr>
              <a:t>t</a:t>
            </a:r>
            <a:r>
              <a:rPr lang="en-US" sz="2400" b="1" dirty="0">
                <a:solidFill>
                  <a:srgbClr val="FF0000"/>
                </a:solidFill>
                <a:latin typeface="+mj-lt"/>
              </a:rPr>
              <a:t>)</a:t>
            </a:r>
          </a:p>
        </p:txBody>
      </p:sp>
      <p:cxnSp>
        <p:nvCxnSpPr>
          <p:cNvPr id="19" name="Straight Arrow Connector 18"/>
          <p:cNvCxnSpPr>
            <a:stCxn id="12" idx="0"/>
          </p:cNvCxnSpPr>
          <p:nvPr/>
        </p:nvCxnSpPr>
        <p:spPr>
          <a:xfrm flipV="1">
            <a:off x="1767840" y="2667000"/>
            <a:ext cx="6537960" cy="260604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77200" y="2743200"/>
            <a:ext cx="685800" cy="461665"/>
          </a:xfrm>
          <a:prstGeom prst="rect">
            <a:avLst/>
          </a:prstGeom>
          <a:noFill/>
        </p:spPr>
        <p:txBody>
          <a:bodyPr wrap="square" rtlCol="0">
            <a:spAutoFit/>
          </a:bodyPr>
          <a:lstStyle/>
          <a:p>
            <a:r>
              <a:rPr lang="en-US" sz="2400" b="1" dirty="0">
                <a:solidFill>
                  <a:srgbClr val="DA32AA"/>
                </a:solidFill>
                <a:latin typeface="+mj-lt"/>
              </a:rPr>
              <a:t>r</a:t>
            </a:r>
          </a:p>
        </p:txBody>
      </p:sp>
      <p:cxnSp>
        <p:nvCxnSpPr>
          <p:cNvPr id="22" name="Straight Arrow Connector 21"/>
          <p:cNvCxnSpPr/>
          <p:nvPr/>
        </p:nvCxnSpPr>
        <p:spPr>
          <a:xfrm flipV="1">
            <a:off x="3086100" y="2667000"/>
            <a:ext cx="5219700" cy="419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09160" y="2438400"/>
            <a:ext cx="1310640" cy="461665"/>
          </a:xfrm>
          <a:prstGeom prst="rect">
            <a:avLst/>
          </a:prstGeom>
          <a:noFill/>
        </p:spPr>
        <p:txBody>
          <a:bodyPr wrap="square" rtlCol="0">
            <a:spAutoFit/>
          </a:bodyPr>
          <a:lstStyle/>
          <a:p>
            <a:r>
              <a:rPr lang="en-US" sz="2400" b="1" i="1" dirty="0">
                <a:latin typeface="+mj-lt"/>
              </a:rPr>
              <a:t>r-</a:t>
            </a:r>
            <a:r>
              <a:rPr lang="en-US" sz="2400" b="1" dirty="0" err="1">
                <a:latin typeface="+mj-lt"/>
              </a:rPr>
              <a:t>R</a:t>
            </a:r>
            <a:r>
              <a:rPr lang="en-US" sz="2400" b="1" baseline="-25000" dirty="0" err="1">
                <a:latin typeface="+mj-lt"/>
              </a:rPr>
              <a:t>q</a:t>
            </a:r>
            <a:r>
              <a:rPr lang="en-US" sz="2400" b="1" dirty="0">
                <a:latin typeface="+mj-lt"/>
              </a:rPr>
              <a:t>(</a:t>
            </a:r>
            <a:r>
              <a:rPr lang="en-US" sz="2400" i="1" dirty="0">
                <a:latin typeface="+mj-lt"/>
              </a:rPr>
              <a:t>t</a:t>
            </a:r>
            <a:r>
              <a:rPr lang="en-US" sz="2400" b="1" dirty="0">
                <a:latin typeface="+mj-lt"/>
              </a:rPr>
              <a:t>)</a:t>
            </a:r>
          </a:p>
        </p:txBody>
      </p:sp>
      <p:sp>
        <p:nvSpPr>
          <p:cNvPr id="21" name="TextBox 20"/>
          <p:cNvSpPr txBox="1"/>
          <p:nvPr/>
        </p:nvSpPr>
        <p:spPr>
          <a:xfrm>
            <a:off x="2895600" y="2586335"/>
            <a:ext cx="685800" cy="461665"/>
          </a:xfrm>
          <a:prstGeom prst="rect">
            <a:avLst/>
          </a:prstGeom>
          <a:noFill/>
        </p:spPr>
        <p:txBody>
          <a:bodyPr wrap="square" rtlCol="0">
            <a:spAutoFit/>
          </a:bodyPr>
          <a:lstStyle/>
          <a:p>
            <a:r>
              <a:rPr lang="en-US" sz="2400" b="1" i="1" dirty="0">
                <a:latin typeface="+mj-lt"/>
              </a:rPr>
              <a:t>q</a:t>
            </a:r>
          </a:p>
        </p:txBody>
      </p:sp>
      <p:graphicFrame>
        <p:nvGraphicFramePr>
          <p:cNvPr id="10" name="Object 9"/>
          <p:cNvGraphicFramePr>
            <a:graphicFrameLocks noChangeAspect="1"/>
          </p:cNvGraphicFramePr>
          <p:nvPr>
            <p:extLst>
              <p:ext uri="{D42A27DB-BD31-4B8C-83A1-F6EECF244321}">
                <p14:modId xmlns:p14="http://schemas.microsoft.com/office/powerpoint/2010/main" val="2146372213"/>
              </p:ext>
            </p:extLst>
          </p:nvPr>
        </p:nvGraphicFramePr>
        <p:xfrm>
          <a:off x="2952750" y="319098"/>
          <a:ext cx="5962650" cy="2336800"/>
        </p:xfrm>
        <a:graphic>
          <a:graphicData uri="http://schemas.openxmlformats.org/presentationml/2006/ole">
            <mc:AlternateContent xmlns:mc="http://schemas.openxmlformats.org/markup-compatibility/2006">
              <mc:Choice xmlns:v="urn:schemas-microsoft-com:vml" Requires="v">
                <p:oleObj name="Equation" r:id="rId3" imgW="3009600" imgH="1180800" progId="Equation.DSMT4">
                  <p:embed/>
                </p:oleObj>
              </mc:Choice>
              <mc:Fallback>
                <p:oleObj name="Equation" r:id="rId3" imgW="3009600" imgH="1180800" progId="Equation.DSMT4">
                  <p:embed/>
                  <p:pic>
                    <p:nvPicPr>
                      <p:cNvPr id="0" name=""/>
                      <p:cNvPicPr/>
                      <p:nvPr/>
                    </p:nvPicPr>
                    <p:blipFill>
                      <a:blip r:embed="rId4"/>
                      <a:stretch>
                        <a:fillRect/>
                      </a:stretch>
                    </p:blipFill>
                    <p:spPr>
                      <a:xfrm>
                        <a:off x="2952750" y="319098"/>
                        <a:ext cx="5962650" cy="2336800"/>
                      </a:xfrm>
                      <a:prstGeom prst="rect">
                        <a:avLst/>
                      </a:prstGeom>
                    </p:spPr>
                  </p:pic>
                </p:oleObj>
              </mc:Fallback>
            </mc:AlternateContent>
          </a:graphicData>
        </a:graphic>
      </p:graphicFrame>
    </p:spTree>
    <p:extLst>
      <p:ext uri="{BB962C8B-B14F-4D97-AF65-F5344CB8AC3E}">
        <p14:creationId xmlns:p14="http://schemas.microsoft.com/office/powerpoint/2010/main" val="311584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Electric field far from source:</a:t>
            </a:r>
          </a:p>
        </p:txBody>
      </p:sp>
      <p:graphicFrame>
        <p:nvGraphicFramePr>
          <p:cNvPr id="6" name="Object 5"/>
          <p:cNvGraphicFramePr>
            <a:graphicFrameLocks noChangeAspect="1"/>
          </p:cNvGraphicFramePr>
          <p:nvPr>
            <p:extLst>
              <p:ext uri="{D42A27DB-BD31-4B8C-83A1-F6EECF244321}">
                <p14:modId xmlns:p14="http://schemas.microsoft.com/office/powerpoint/2010/main" val="4102729873"/>
              </p:ext>
            </p:extLst>
          </p:nvPr>
        </p:nvGraphicFramePr>
        <p:xfrm>
          <a:off x="789940" y="1315721"/>
          <a:ext cx="6199188" cy="2465387"/>
        </p:xfrm>
        <a:graphic>
          <a:graphicData uri="http://schemas.openxmlformats.org/presentationml/2006/ole">
            <mc:AlternateContent xmlns:mc="http://schemas.openxmlformats.org/markup-compatibility/2006">
              <mc:Choice xmlns:v="urn:schemas-microsoft-com:vml" Requires="v">
                <p:oleObj name="数式" r:id="rId3" imgW="2743200" imgH="1091880" progId="Equation.3">
                  <p:embed/>
                </p:oleObj>
              </mc:Choice>
              <mc:Fallback>
                <p:oleObj name="数式" r:id="rId3" imgW="2743200" imgH="1091880" progId="Equation.3">
                  <p:embed/>
                  <p:pic>
                    <p:nvPicPr>
                      <p:cNvPr id="0" name="Object 5"/>
                      <p:cNvPicPr>
                        <a:picLocks noChangeAspect="1" noChangeArrowheads="1"/>
                      </p:cNvPicPr>
                      <p:nvPr/>
                    </p:nvPicPr>
                    <p:blipFill>
                      <a:blip r:embed="rId4"/>
                      <a:srcRect/>
                      <a:stretch>
                        <a:fillRect/>
                      </a:stretch>
                    </p:blipFill>
                    <p:spPr bwMode="auto">
                      <a:xfrm>
                        <a:off x="789940" y="1315721"/>
                        <a:ext cx="61991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45613462"/>
              </p:ext>
            </p:extLst>
          </p:nvPr>
        </p:nvGraphicFramePr>
        <p:xfrm>
          <a:off x="805180" y="3733800"/>
          <a:ext cx="5251450" cy="2579687"/>
        </p:xfrm>
        <a:graphic>
          <a:graphicData uri="http://schemas.openxmlformats.org/presentationml/2006/ole">
            <mc:AlternateContent xmlns:mc="http://schemas.openxmlformats.org/markup-compatibility/2006">
              <mc:Choice xmlns:v="urn:schemas-microsoft-com:vml" Requires="v">
                <p:oleObj name="数式" r:id="rId5" imgW="2323800" imgH="1143000" progId="Equation.3">
                  <p:embed/>
                </p:oleObj>
              </mc:Choice>
              <mc:Fallback>
                <p:oleObj name="数式" r:id="rId5" imgW="2323800" imgH="1143000" progId="Equation.3">
                  <p:embed/>
                  <p:pic>
                    <p:nvPicPr>
                      <p:cNvPr id="0" name="Object 5"/>
                      <p:cNvPicPr>
                        <a:picLocks noChangeAspect="1" noChangeArrowheads="1"/>
                      </p:cNvPicPr>
                      <p:nvPr/>
                    </p:nvPicPr>
                    <p:blipFill>
                      <a:blip r:embed="rId6"/>
                      <a:srcRect/>
                      <a:stretch>
                        <a:fillRect/>
                      </a:stretch>
                    </p:blipFill>
                    <p:spPr bwMode="auto">
                      <a:xfrm>
                        <a:off x="805180" y="3733800"/>
                        <a:ext cx="52514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F92351E1-A1FF-4BDB-A927-A6F07220922E}"/>
              </a:ext>
            </a:extLst>
          </p:cNvPr>
          <p:cNvSpPr txBox="1"/>
          <p:nvPr/>
        </p:nvSpPr>
        <p:spPr>
          <a:xfrm>
            <a:off x="4572000" y="2470288"/>
            <a:ext cx="4572000" cy="1200329"/>
          </a:xfrm>
          <a:prstGeom prst="rect">
            <a:avLst/>
          </a:prstGeom>
          <a:noFill/>
        </p:spPr>
        <p:txBody>
          <a:bodyPr wrap="square" rtlCol="0">
            <a:spAutoFit/>
          </a:bodyPr>
          <a:lstStyle/>
          <a:p>
            <a:r>
              <a:rPr lang="en-US" sz="2400" b="1" dirty="0">
                <a:solidFill>
                  <a:srgbClr val="FF0000"/>
                </a:solidFill>
                <a:latin typeface="+mj-lt"/>
              </a:rPr>
              <a:t>Note that all of the variables on the right hand side of the equations depend on </a:t>
            </a:r>
            <a:r>
              <a:rPr lang="en-US" sz="2400" b="1" i="1" dirty="0">
                <a:solidFill>
                  <a:srgbClr val="FF0000"/>
                </a:solidFill>
                <a:latin typeface="+mj-lt"/>
              </a:rPr>
              <a:t>t</a:t>
            </a:r>
            <a:r>
              <a:rPr lang="en-US" sz="2400" b="1" i="1" baseline="-25000" dirty="0">
                <a:solidFill>
                  <a:srgbClr val="FF0000"/>
                </a:solidFill>
                <a:latin typeface="+mj-lt"/>
              </a:rPr>
              <a:t>r</a:t>
            </a:r>
            <a:r>
              <a:rPr lang="en-US" sz="2400" b="1" dirty="0">
                <a:solidFill>
                  <a:srgbClr val="FF0000"/>
                </a:solidFill>
                <a:latin typeface="+mj-lt"/>
              </a:rPr>
              <a:t> .</a:t>
            </a:r>
          </a:p>
        </p:txBody>
      </p:sp>
    </p:spTree>
    <p:extLst>
      <p:ext uri="{BB962C8B-B14F-4D97-AF65-F5344CB8AC3E}">
        <p14:creationId xmlns:p14="http://schemas.microsoft.com/office/powerpoint/2010/main" val="133712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609600" y="381000"/>
            <a:ext cx="7086600" cy="461665"/>
          </a:xfrm>
          <a:prstGeom prst="rect">
            <a:avLst/>
          </a:prstGeom>
          <a:noFill/>
        </p:spPr>
        <p:txBody>
          <a:bodyPr wrap="square" rtlCol="0">
            <a:spAutoFit/>
          </a:bodyPr>
          <a:lstStyle/>
          <a:p>
            <a:r>
              <a:rPr lang="en-US" sz="2400" dirty="0" err="1">
                <a:latin typeface="+mj-lt"/>
              </a:rPr>
              <a:t>Poynting</a:t>
            </a:r>
            <a:r>
              <a:rPr lang="en-US" sz="2400" dirty="0">
                <a:latin typeface="+mj-lt"/>
              </a:rPr>
              <a:t> vector:</a:t>
            </a:r>
          </a:p>
        </p:txBody>
      </p:sp>
      <p:graphicFrame>
        <p:nvGraphicFramePr>
          <p:cNvPr id="6" name="Object 5"/>
          <p:cNvGraphicFramePr>
            <a:graphicFrameLocks noChangeAspect="1"/>
          </p:cNvGraphicFramePr>
          <p:nvPr>
            <p:extLst>
              <p:ext uri="{D42A27DB-BD31-4B8C-83A1-F6EECF244321}">
                <p14:modId xmlns:p14="http://schemas.microsoft.com/office/powerpoint/2010/main" val="457094785"/>
              </p:ext>
            </p:extLst>
          </p:nvPr>
        </p:nvGraphicFramePr>
        <p:xfrm>
          <a:off x="819150" y="950913"/>
          <a:ext cx="7578725" cy="4356100"/>
        </p:xfrm>
        <a:graphic>
          <a:graphicData uri="http://schemas.openxmlformats.org/presentationml/2006/ole">
            <mc:AlternateContent xmlns:mc="http://schemas.openxmlformats.org/markup-compatibility/2006">
              <mc:Choice xmlns:v="urn:schemas-microsoft-com:vml" Requires="v">
                <p:oleObj name="Equation" r:id="rId3" imgW="3352680" imgH="1930320" progId="Equation.DSMT4">
                  <p:embed/>
                </p:oleObj>
              </mc:Choice>
              <mc:Fallback>
                <p:oleObj name="Equation" r:id="rId3" imgW="3352680" imgH="1930320" progId="Equation.DSMT4">
                  <p:embed/>
                  <p:pic>
                    <p:nvPicPr>
                      <p:cNvPr id="0" name="Object 6"/>
                      <p:cNvPicPr>
                        <a:picLocks noChangeAspect="1" noChangeArrowheads="1"/>
                      </p:cNvPicPr>
                      <p:nvPr/>
                    </p:nvPicPr>
                    <p:blipFill>
                      <a:blip r:embed="rId4"/>
                      <a:srcRect/>
                      <a:stretch>
                        <a:fillRect/>
                      </a:stretch>
                    </p:blipFill>
                    <p:spPr bwMode="auto">
                      <a:xfrm>
                        <a:off x="819150" y="950913"/>
                        <a:ext cx="757872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163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609600" y="533400"/>
            <a:ext cx="7162800" cy="461665"/>
          </a:xfrm>
          <a:prstGeom prst="rect">
            <a:avLst/>
          </a:prstGeom>
          <a:noFill/>
        </p:spPr>
        <p:txBody>
          <a:bodyPr wrap="square" rtlCol="0">
            <a:spAutoFit/>
          </a:bodyPr>
          <a:lstStyle/>
          <a:p>
            <a:r>
              <a:rPr lang="en-US" sz="2400" dirty="0">
                <a:latin typeface="+mj-lt"/>
              </a:rPr>
              <a:t>Power radiated</a:t>
            </a:r>
          </a:p>
        </p:txBody>
      </p:sp>
      <p:graphicFrame>
        <p:nvGraphicFramePr>
          <p:cNvPr id="6" name="Object 5"/>
          <p:cNvGraphicFramePr>
            <a:graphicFrameLocks noChangeAspect="1"/>
          </p:cNvGraphicFramePr>
          <p:nvPr>
            <p:extLst>
              <p:ext uri="{D42A27DB-BD31-4B8C-83A1-F6EECF244321}">
                <p14:modId xmlns:p14="http://schemas.microsoft.com/office/powerpoint/2010/main" val="2632980769"/>
              </p:ext>
            </p:extLst>
          </p:nvPr>
        </p:nvGraphicFramePr>
        <p:xfrm>
          <a:off x="865188" y="1668463"/>
          <a:ext cx="7577137" cy="3152775"/>
        </p:xfrm>
        <a:graphic>
          <a:graphicData uri="http://schemas.openxmlformats.org/presentationml/2006/ole">
            <mc:AlternateContent xmlns:mc="http://schemas.openxmlformats.org/markup-compatibility/2006">
              <mc:Choice xmlns:v="urn:schemas-microsoft-com:vml" Requires="v">
                <p:oleObj name="Equation" r:id="rId3" imgW="3352680" imgH="1396800" progId="Equation.DSMT4">
                  <p:embed/>
                </p:oleObj>
              </mc:Choice>
              <mc:Fallback>
                <p:oleObj name="Equation" r:id="rId3" imgW="3352680" imgH="1396800" progId="Equation.DSMT4">
                  <p:embed/>
                  <p:pic>
                    <p:nvPicPr>
                      <p:cNvPr id="0" name="Object 5"/>
                      <p:cNvPicPr>
                        <a:picLocks noChangeAspect="1" noChangeArrowheads="1"/>
                      </p:cNvPicPr>
                      <p:nvPr/>
                    </p:nvPicPr>
                    <p:blipFill>
                      <a:blip r:embed="rId4"/>
                      <a:srcRect/>
                      <a:stretch>
                        <a:fillRect/>
                      </a:stretch>
                    </p:blipFill>
                    <p:spPr bwMode="auto">
                      <a:xfrm>
                        <a:off x="865188" y="1668463"/>
                        <a:ext cx="7577137"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3040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22349</TotalTime>
  <Words>1443</Words>
  <Application>Microsoft Office PowerPoint</Application>
  <PresentationFormat>On-screen Show (4:3)</PresentationFormat>
  <Paragraphs>244</Paragraphs>
  <Slides>34</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0"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1242</cp:revision>
  <cp:lastPrinted>2021-04-08T18:05:02Z</cp:lastPrinted>
  <dcterms:created xsi:type="dcterms:W3CDTF">2012-01-10T18:32:24Z</dcterms:created>
  <dcterms:modified xsi:type="dcterms:W3CDTF">2023-03-29T14:51:56Z</dcterms:modified>
</cp:coreProperties>
</file>