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96" r:id="rId3"/>
    <p:sldId id="382" r:id="rId4"/>
    <p:sldId id="427" r:id="rId5"/>
    <p:sldId id="401" r:id="rId6"/>
    <p:sldId id="391" r:id="rId7"/>
    <p:sldId id="392" r:id="rId8"/>
    <p:sldId id="393" r:id="rId9"/>
    <p:sldId id="394" r:id="rId10"/>
    <p:sldId id="396" r:id="rId11"/>
    <p:sldId id="397" r:id="rId12"/>
    <p:sldId id="410" r:id="rId13"/>
    <p:sldId id="409" r:id="rId14"/>
    <p:sldId id="405" r:id="rId15"/>
    <p:sldId id="411" r:id="rId16"/>
    <p:sldId id="412" r:id="rId17"/>
    <p:sldId id="398" r:id="rId18"/>
    <p:sldId id="399" r:id="rId19"/>
    <p:sldId id="407" r:id="rId20"/>
    <p:sldId id="402" r:id="rId21"/>
    <p:sldId id="408" r:id="rId22"/>
    <p:sldId id="403" r:id="rId23"/>
    <p:sldId id="413" r:id="rId24"/>
    <p:sldId id="404" r:id="rId25"/>
    <p:sldId id="406" r:id="rId26"/>
    <p:sldId id="414" r:id="rId27"/>
    <p:sldId id="415" r:id="rId28"/>
    <p:sldId id="416" r:id="rId29"/>
    <p:sldId id="417" r:id="rId30"/>
    <p:sldId id="418" r:id="rId31"/>
    <p:sldId id="419" r:id="rId32"/>
    <p:sldId id="420" r:id="rId33"/>
    <p:sldId id="421" r:id="rId34"/>
    <p:sldId id="422" r:id="rId35"/>
    <p:sldId id="423" r:id="rId36"/>
    <p:sldId id="428" r:id="rId37"/>
    <p:sldId id="424" r:id="rId38"/>
    <p:sldId id="426" r:id="rId39"/>
    <p:sldId id="425"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4" autoAdjust="0"/>
  </p:normalViewPr>
  <p:slideViewPr>
    <p:cSldViewPr>
      <p:cViewPr varScale="1">
        <p:scale>
          <a:sx n="70" d="100"/>
          <a:sy n="70" d="100"/>
        </p:scale>
        <p:origin x="456" y="52"/>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3/30/2023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3/30/2023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effects of a charged particle encountering an electromagnetic wave.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163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generated in the far field approximated by the non-relativistic limit, is given here.    Now we consider that the particle acceleration is due to the oscillating electric field.    The power of the radiation of the particle is then given here.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2790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89547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evaluating the radiation geometry, we can determine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8856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25670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radiated field is polarized perpendicularly to the propagation direction so that the power depends on the dot product of radiation polarization and the incident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00972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dot products for this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01428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in the non-relativistic limit.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65971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photon energy is comparable to the rest mass energy of the charged particle, we have to consider momentum and energy conservation.  This was </a:t>
            </a:r>
            <a:r>
              <a:rPr lang="en-US" dirty="0" err="1"/>
              <a:t>ferst</a:t>
            </a:r>
            <a:r>
              <a:rPr lang="en-US" dirty="0"/>
              <a:t> analyzed by Compton.   Your homework asks you to examine the Compton scattering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14005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the Compton scattering change the cross section.</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478463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changes to the Thompson cross section due to the Compton effect.</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42842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4809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03/31/2023</a:t>
            </a:r>
            <a:endParaRPr lang="en-US" dirty="0"/>
          </a:p>
        </p:txBody>
      </p:sp>
      <p:sp>
        <p:nvSpPr>
          <p:cNvPr id="8" name="Footer Placeholder 7"/>
          <p:cNvSpPr>
            <a:spLocks noGrp="1"/>
          </p:cNvSpPr>
          <p:nvPr>
            <p:ph type="ftr" sz="quarter" idx="11"/>
          </p:nvPr>
        </p:nvSpPr>
        <p:spPr/>
        <p:txBody>
          <a:bodyPr/>
          <a:lstStyle/>
          <a:p>
            <a:r>
              <a:rPr lang="en-US"/>
              <a:t>PHY 712  Spring 2023 --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03/31/2023</a:t>
            </a:r>
            <a:endParaRPr lang="en-US" dirty="0"/>
          </a:p>
        </p:txBody>
      </p:sp>
      <p:sp>
        <p:nvSpPr>
          <p:cNvPr id="4" name="Footer Placeholder 3"/>
          <p:cNvSpPr>
            <a:spLocks noGrp="1"/>
          </p:cNvSpPr>
          <p:nvPr>
            <p:ph type="ftr" sz="quarter" idx="11"/>
          </p:nvPr>
        </p:nvSpPr>
        <p:spPr/>
        <p:txBody>
          <a:bodyPr/>
          <a:lstStyle/>
          <a:p>
            <a:r>
              <a:rPr lang="en-US"/>
              <a:t>PHY 712  Spring 2023 --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9.wmf"/><Relationship Id="rId3" Type="http://schemas.openxmlformats.org/officeDocument/2006/relationships/oleObject" Target="../embeddings/oleObject20.bin"/><Relationship Id="rId7" Type="http://schemas.openxmlformats.org/officeDocument/2006/relationships/image" Target="../media/image26.wmf"/><Relationship Id="rId12" Type="http://schemas.openxmlformats.org/officeDocument/2006/relationships/oleObject" Target="../embeddings/oleObject2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28.wmf"/><Relationship Id="rId5" Type="http://schemas.openxmlformats.org/officeDocument/2006/relationships/image" Target="../media/image25.png"/><Relationship Id="rId10" Type="http://schemas.openxmlformats.org/officeDocument/2006/relationships/oleObject" Target="../embeddings/oleObject23.bin"/><Relationship Id="rId4" Type="http://schemas.openxmlformats.org/officeDocument/2006/relationships/image" Target="../media/image24.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i.org/10.1016/j.xinn.2021.10009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2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2.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7.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8.wmf"/><Relationship Id="rId5" Type="http://schemas.openxmlformats.org/officeDocument/2006/relationships/oleObject" Target="../embeddings/oleObject40.bin"/><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1.wmf"/><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6.wmf"/><Relationship Id="rId5" Type="http://schemas.openxmlformats.org/officeDocument/2006/relationships/oleObject" Target="../embeddings/oleObject47.bin"/><Relationship Id="rId4" Type="http://schemas.openxmlformats.org/officeDocument/2006/relationships/image" Target="../media/image55.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wmf"/></Relationships>
</file>

<file path=ppt/slides/_rels/slide31.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0.wmf"/><Relationship Id="rId5" Type="http://schemas.openxmlformats.org/officeDocument/2006/relationships/oleObject" Target="../embeddings/oleObject51.bin"/><Relationship Id="rId4" Type="http://schemas.openxmlformats.org/officeDocument/2006/relationships/image" Target="../media/image55.wmf"/></Relationships>
</file>

<file path=ppt/slides/_rels/slide3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3.wmf"/><Relationship Id="rId5" Type="http://schemas.openxmlformats.org/officeDocument/2006/relationships/oleObject" Target="../embeddings/oleObject57.bin"/><Relationship Id="rId4" Type="http://schemas.openxmlformats.org/officeDocument/2006/relationships/image" Target="../media/image6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0.bin"/><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62.bin"/><Relationship Id="rId4" Type="http://schemas.openxmlformats.org/officeDocument/2006/relationships/image" Target="../media/image67.wmf"/></Relationships>
</file>

<file path=ppt/slides/_rels/slide3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3.bin"/><Relationship Id="rId1" Type="http://schemas.openxmlformats.org/officeDocument/2006/relationships/slideLayout" Target="../slideLayouts/slideLayout12.xml"/><Relationship Id="rId5" Type="http://schemas.openxmlformats.org/officeDocument/2006/relationships/image" Target="../media/image68.wmf"/><Relationship Id="rId4" Type="http://schemas.openxmlformats.org/officeDocument/2006/relationships/oleObject" Target="../embeddings/oleObject6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0.png"/><Relationship Id="rId7" Type="http://schemas.openxmlformats.org/officeDocument/2006/relationships/image" Target="../media/image72.w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oleObject" Target="../embeddings/oleObject66.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image" Target="../media/image18.png"/><Relationship Id="rId12" Type="http://schemas.openxmlformats.org/officeDocument/2006/relationships/oleObject" Target="../embeddings/oleObject17.bin"/><Relationship Id="rId17" Type="http://schemas.openxmlformats.org/officeDocument/2006/relationships/image" Target="../media/image23.wmf"/><Relationship Id="rId2" Type="http://schemas.openxmlformats.org/officeDocument/2006/relationships/notesSlide" Target="../notesSlides/notesSlide7.xml"/><Relationship Id="rId16"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0.wmf"/><Relationship Id="rId5" Type="http://schemas.openxmlformats.org/officeDocument/2006/relationships/oleObject" Target="../embeddings/oleObject14.bin"/><Relationship Id="rId15" Type="http://schemas.openxmlformats.org/officeDocument/2006/relationships/image" Target="../media/image22.wmf"/><Relationship Id="rId10" Type="http://schemas.openxmlformats.org/officeDocument/2006/relationships/oleObject" Target="../embeddings/oleObject16.bin"/><Relationship Id="rId4" Type="http://schemas.openxmlformats.org/officeDocument/2006/relationships/image" Target="../media/image16.wmf"/><Relationship Id="rId9" Type="http://schemas.openxmlformats.org/officeDocument/2006/relationships/image" Target="../media/image19.wmf"/><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90500" y="228600"/>
            <a:ext cx="8763000" cy="5940088"/>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32:</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Recap of results for  synchrotron radiation from land 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 – for next time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BFF5-6F53-4606-B7CE-86BA0336DE17}"/>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CE00FFD-15AC-4E20-B181-3D34A66F5B7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53CAB54-96A6-496F-A681-4331C0251912}"/>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2F2C80AA-52FA-4F11-A1FA-1FEA68FDE88C}"/>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45A5BA4-BAA4-4FE2-B660-6ADC0CAD0550}"/>
              </a:ext>
            </a:extLst>
          </p:cNvPr>
          <p:cNvPicPr>
            <a:picLocks noChangeAspect="1"/>
          </p:cNvPicPr>
          <p:nvPr/>
        </p:nvPicPr>
        <p:blipFill rotWithShape="1">
          <a:blip r:embed="rId3"/>
          <a:srcRect l="15000"/>
          <a:stretch/>
        </p:blipFill>
        <p:spPr>
          <a:xfrm>
            <a:off x="228600" y="876905"/>
            <a:ext cx="8686800" cy="5369004"/>
          </a:xfrm>
          <a:prstGeom prst="rect">
            <a:avLst/>
          </a:prstGeom>
        </p:spPr>
      </p:pic>
    </p:spTree>
    <p:extLst>
      <p:ext uri="{BB962C8B-B14F-4D97-AF65-F5344CB8AC3E}">
        <p14:creationId xmlns:p14="http://schemas.microsoft.com/office/powerpoint/2010/main" val="15859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5B5EA-6C97-4475-A771-9CDB4BAE14EA}"/>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D1C54BA-8A99-450E-9F99-30C3D53A3944}"/>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AB841DB3-6196-42D0-9E6E-D4292F25C202}"/>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EC5DDE07-306C-4A86-9FC7-65D4BCD8800A}"/>
              </a:ext>
            </a:extLst>
          </p:cNvPr>
          <p:cNvSpPr txBox="1"/>
          <p:nvPr/>
        </p:nvSpPr>
        <p:spPr>
          <a:xfrm>
            <a:off x="228600" y="228600"/>
            <a:ext cx="8610600" cy="1200329"/>
          </a:xfrm>
          <a:prstGeom prst="rect">
            <a:avLst/>
          </a:prstGeom>
          <a:noFill/>
        </p:spPr>
        <p:txBody>
          <a:bodyPr wrap="square" rtlCol="0">
            <a:spAutoFit/>
          </a:bodyPr>
          <a:lstStyle/>
          <a:p>
            <a:r>
              <a:rPr lang="en-US" sz="2400" dirty="0">
                <a:latin typeface="+mj-lt"/>
              </a:rPr>
              <a:t>Additional references on Free Electron Lasers</a:t>
            </a:r>
          </a:p>
          <a:p>
            <a:endParaRPr lang="en-US" sz="2400" dirty="0">
              <a:latin typeface="+mj-lt"/>
            </a:endParaRPr>
          </a:p>
          <a:p>
            <a:r>
              <a:rPr lang="en-US" sz="2400" dirty="0">
                <a:hlinkClick r:id="rId2" tooltip="Persistent link using digital object identifier"/>
              </a:rPr>
              <a:t>https://doi.org/10.1016/j.xinn.2021.100097</a:t>
            </a:r>
            <a:endParaRPr lang="en-US" sz="2400" dirty="0">
              <a:latin typeface="+mj-lt"/>
            </a:endParaRPr>
          </a:p>
        </p:txBody>
      </p:sp>
      <p:pic>
        <p:nvPicPr>
          <p:cNvPr id="6" name="Picture 5">
            <a:extLst>
              <a:ext uri="{FF2B5EF4-FFF2-40B4-BE49-F238E27FC236}">
                <a16:creationId xmlns:a16="http://schemas.microsoft.com/office/drawing/2014/main" id="{96723BEA-6788-4365-84F1-59AD19D4F176}"/>
              </a:ext>
            </a:extLst>
          </p:cNvPr>
          <p:cNvPicPr>
            <a:picLocks noChangeAspect="1"/>
          </p:cNvPicPr>
          <p:nvPr/>
        </p:nvPicPr>
        <p:blipFill>
          <a:blip r:embed="rId3"/>
          <a:stretch>
            <a:fillRect/>
          </a:stretch>
        </p:blipFill>
        <p:spPr>
          <a:xfrm>
            <a:off x="177862" y="1905000"/>
            <a:ext cx="8633366" cy="3748088"/>
          </a:xfrm>
          <a:prstGeom prst="rect">
            <a:avLst/>
          </a:prstGeom>
        </p:spPr>
      </p:pic>
    </p:spTree>
    <p:extLst>
      <p:ext uri="{BB962C8B-B14F-4D97-AF65-F5344CB8AC3E}">
        <p14:creationId xmlns:p14="http://schemas.microsoft.com/office/powerpoint/2010/main" val="365786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114B-750E-43E4-81FA-78038FDFE475}"/>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0F67EA80-C05B-4342-9FC7-EE757BCFFA1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96135DB-6309-4797-BB4F-BA0B8060FDD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EBBC1FA1-5A3E-4D72-8318-CCA15F6F3E36}"/>
              </a:ext>
            </a:extLst>
          </p:cNvPr>
          <p:cNvSpPr txBox="1"/>
          <p:nvPr/>
        </p:nvSpPr>
        <p:spPr>
          <a:xfrm>
            <a:off x="457200" y="228600"/>
            <a:ext cx="7848600" cy="3785652"/>
          </a:xfrm>
          <a:prstGeom prst="rect">
            <a:avLst/>
          </a:prstGeom>
          <a:noFill/>
        </p:spPr>
        <p:txBody>
          <a:bodyPr wrap="square" rtlCol="0">
            <a:spAutoFit/>
          </a:bodyPr>
          <a:lstStyle/>
          <a:p>
            <a:r>
              <a:rPr lang="en-US" sz="2400" dirty="0">
                <a:latin typeface="+mj-lt"/>
              </a:rPr>
              <a:t>Components of the FEL</a:t>
            </a:r>
          </a:p>
          <a:p>
            <a:pPr marL="914400" lvl="1" indent="-457200">
              <a:buFont typeface="+mj-lt"/>
              <a:buAutoNum type="arabicPeriod"/>
            </a:pPr>
            <a:r>
              <a:rPr lang="en-US" sz="2400" dirty="0">
                <a:latin typeface="+mj-lt"/>
              </a:rPr>
              <a:t>Electrons moving in circular paths</a:t>
            </a:r>
          </a:p>
          <a:p>
            <a:pPr marL="914400" lvl="1" indent="-457200">
              <a:buFont typeface="+mj-lt"/>
              <a:buAutoNum type="arabicPeriod"/>
            </a:pPr>
            <a:r>
              <a:rPr lang="en-US" sz="2400" dirty="0"/>
              <a:t>Self-amplified spontaneous emission (SASE)</a:t>
            </a:r>
          </a:p>
          <a:p>
            <a:pPr marL="914400" lvl="1" indent="-457200">
              <a:buFont typeface="+mj-lt"/>
              <a:buAutoNum type="arabicPeriod"/>
            </a:pPr>
            <a:r>
              <a:rPr lang="en-US" sz="2400" dirty="0"/>
              <a:t>+++</a:t>
            </a:r>
          </a:p>
          <a:p>
            <a:pPr marL="914400" lvl="1" indent="-457200">
              <a:buFont typeface="+mj-lt"/>
              <a:buAutoNum type="arabicPeriod"/>
            </a:pPr>
            <a:endParaRPr lang="en-US" sz="2400" dirty="0"/>
          </a:p>
          <a:p>
            <a:r>
              <a:rPr lang="en-US" sz="2400" dirty="0"/>
              <a:t>Often designed for the X-ray range</a:t>
            </a:r>
          </a:p>
          <a:p>
            <a:endParaRPr lang="en-US" sz="2400" dirty="0"/>
          </a:p>
          <a:p>
            <a:r>
              <a:rPr lang="en-US" sz="2400" dirty="0"/>
              <a:t>Jefferson Free Electron Laser Lab in VA is designed in the microwave</a:t>
            </a:r>
            <a:r>
              <a:rPr lang="en-US" sz="2400" dirty="0">
                <a:sym typeface="Wingdings" panose="05000000000000000000" pitchFamily="2" charset="2"/>
              </a:rPr>
              <a:t>infrared range</a:t>
            </a:r>
            <a:endParaRPr lang="en-US" sz="2400" dirty="0"/>
          </a:p>
          <a:p>
            <a:pPr marL="914400" lvl="1" indent="-457200">
              <a:buFont typeface="+mj-lt"/>
              <a:buAutoNum type="arabicPeriod"/>
            </a:pPr>
            <a:endParaRPr lang="en-US" sz="2400" dirty="0">
              <a:latin typeface="+mj-lt"/>
            </a:endParaRPr>
          </a:p>
        </p:txBody>
      </p:sp>
      <p:pic>
        <p:nvPicPr>
          <p:cNvPr id="6" name="Picture 5">
            <a:extLst>
              <a:ext uri="{FF2B5EF4-FFF2-40B4-BE49-F238E27FC236}">
                <a16:creationId xmlns:a16="http://schemas.microsoft.com/office/drawing/2014/main" id="{B69BC840-27BD-47A9-AE87-32CE71858311}"/>
              </a:ext>
            </a:extLst>
          </p:cNvPr>
          <p:cNvPicPr>
            <a:picLocks noChangeAspect="1"/>
          </p:cNvPicPr>
          <p:nvPr/>
        </p:nvPicPr>
        <p:blipFill>
          <a:blip r:embed="rId2"/>
          <a:stretch>
            <a:fillRect/>
          </a:stretch>
        </p:blipFill>
        <p:spPr>
          <a:xfrm>
            <a:off x="0" y="3587168"/>
            <a:ext cx="9144000" cy="3134307"/>
          </a:xfrm>
          <a:prstGeom prst="rect">
            <a:avLst/>
          </a:prstGeom>
        </p:spPr>
      </p:pic>
    </p:spTree>
    <p:extLst>
      <p:ext uri="{BB962C8B-B14F-4D97-AF65-F5344CB8AC3E}">
        <p14:creationId xmlns:p14="http://schemas.microsoft.com/office/powerpoint/2010/main" val="197260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16764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4538009"/>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
        <p:nvSpPr>
          <p:cNvPr id="7" name="TextBox 6">
            <a:extLst>
              <a:ext uri="{FF2B5EF4-FFF2-40B4-BE49-F238E27FC236}">
                <a16:creationId xmlns:a16="http://schemas.microsoft.com/office/drawing/2014/main" id="{7AD20B81-D452-A950-C77C-7A00C081685B}"/>
              </a:ext>
            </a:extLst>
          </p:cNvPr>
          <p:cNvSpPr txBox="1"/>
          <p:nvPr/>
        </p:nvSpPr>
        <p:spPr>
          <a:xfrm>
            <a:off x="152400" y="304800"/>
            <a:ext cx="8382000" cy="461665"/>
          </a:xfrm>
          <a:prstGeom prst="rect">
            <a:avLst/>
          </a:prstGeom>
          <a:noFill/>
        </p:spPr>
        <p:txBody>
          <a:bodyPr wrap="square" rtlCol="0">
            <a:spAutoFit/>
          </a:bodyPr>
          <a:lstStyle/>
          <a:p>
            <a:r>
              <a:rPr lang="en-US" sz="2400" dirty="0">
                <a:latin typeface="+mj-lt"/>
              </a:rPr>
              <a:t>Back to synchrotron case --</a:t>
            </a:r>
          </a:p>
        </p:txBody>
      </p:sp>
    </p:spTree>
    <p:extLst>
      <p:ext uri="{BB962C8B-B14F-4D97-AF65-F5344CB8AC3E}">
        <p14:creationId xmlns:p14="http://schemas.microsoft.com/office/powerpoint/2010/main" val="12574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name="Equation" r:id="rId5" imgW="3174840" imgH="1307880" progId="Equation.DSMT4">
                  <p:embed/>
                </p:oleObj>
              </mc:Choice>
              <mc:Fallback>
                <p:oleObj name="Equation" r:id="rId5" imgW="3174840" imgH="1307880" progId="Equation.DSMT4">
                  <p:embed/>
                  <p:pic>
                    <p:nvPicPr>
                      <p:cNvPr id="7" name="Object 6"/>
                      <p:cNvPicPr>
                        <a:picLocks noChangeAspect="1" noChangeArrowheads="1"/>
                      </p:cNvPicPr>
                      <p:nvPr/>
                    </p:nvPicPr>
                    <p:blipFill>
                      <a:blip r:embed="rId6"/>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A3DDF-762A-96B1-71A0-957209A0CDB5}"/>
              </a:ext>
            </a:extLst>
          </p:cNvPr>
          <p:cNvPicPr>
            <a:picLocks noChangeAspect="1"/>
          </p:cNvPicPr>
          <p:nvPr/>
        </p:nvPicPr>
        <p:blipFill>
          <a:blip r:embed="rId3"/>
          <a:stretch>
            <a:fillRect/>
          </a:stretch>
        </p:blipFill>
        <p:spPr>
          <a:xfrm>
            <a:off x="129978" y="228600"/>
            <a:ext cx="8884044" cy="2971800"/>
          </a:xfrm>
          <a:prstGeom prst="rect">
            <a:avLst/>
          </a:prstGeom>
        </p:spPr>
      </p:pic>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29978" y="2788920"/>
            <a:ext cx="8884044" cy="3810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3EDC0D-AA8E-E9E9-A375-82C5A758DA88}"/>
              </a:ext>
            </a:extLst>
          </p:cNvPr>
          <p:cNvPicPr>
            <a:picLocks noChangeAspect="1"/>
          </p:cNvPicPr>
          <p:nvPr/>
        </p:nvPicPr>
        <p:blipFill>
          <a:blip r:embed="rId4"/>
          <a:stretch>
            <a:fillRect/>
          </a:stretch>
        </p:blipFill>
        <p:spPr>
          <a:xfrm>
            <a:off x="123882" y="3657601"/>
            <a:ext cx="8942412" cy="2698749"/>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19928314"/>
              </p:ext>
            </p:extLst>
          </p:nvPr>
        </p:nvGraphicFramePr>
        <p:xfrm>
          <a:off x="412750" y="3835400"/>
          <a:ext cx="8431213" cy="2073275"/>
        </p:xfrm>
        <a:graphic>
          <a:graphicData uri="http://schemas.openxmlformats.org/presentationml/2006/ole">
            <mc:AlternateContent xmlns:mc="http://schemas.openxmlformats.org/markup-compatibility/2006">
              <mc:Choice xmlns:v="urn:schemas-microsoft-com:vml" Requires="v">
                <p:oleObj name="Equation" r:id="rId5" imgW="3466800" imgH="914400" progId="Equation.DSMT4">
                  <p:embed/>
                </p:oleObj>
              </mc:Choice>
              <mc:Fallback>
                <p:oleObj name="Equation" r:id="rId5" imgW="3466800" imgH="914400" progId="Equation.DSMT4">
                  <p:embed/>
                  <p:pic>
                    <p:nvPicPr>
                      <p:cNvPr id="7" name="Object 6"/>
                      <p:cNvPicPr>
                        <a:picLocks noChangeAspect="1" noChangeArrowheads="1"/>
                      </p:cNvPicPr>
                      <p:nvPr/>
                    </p:nvPicPr>
                    <p:blipFill>
                      <a:blip r:embed="rId6"/>
                      <a:srcRect/>
                      <a:stretch>
                        <a:fillRect/>
                      </a:stretch>
                    </p:blipFill>
                    <p:spPr bwMode="auto">
                      <a:xfrm>
                        <a:off x="412750" y="3835400"/>
                        <a:ext cx="8431213" cy="207327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name="Equation" r:id="rId3" imgW="2971800" imgH="1054080" progId="Equation.DSMT4">
                  <p:embed/>
                </p:oleObj>
              </mc:Choice>
              <mc:Fallback>
                <p:oleObj name="Equation" r:id="rId3" imgW="2971800" imgH="1054080" progId="Equation.DSMT4">
                  <p:embed/>
                  <p:pic>
                    <p:nvPicPr>
                      <p:cNvPr id="6" name="Object 5"/>
                      <p:cNvPicPr>
                        <a:picLocks noChangeAspect="1" noChangeArrowheads="1"/>
                      </p:cNvPicPr>
                      <p:nvPr/>
                    </p:nvPicPr>
                    <p:blipFill>
                      <a:blip r:embed="rId4"/>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name="Equation" r:id="rId5" imgW="2844720" imgH="1549080" progId="Equation.DSMT4">
                  <p:embed/>
                </p:oleObj>
              </mc:Choice>
              <mc:Fallback>
                <p:oleObj name="Equation" r:id="rId5" imgW="2844720" imgH="1549080" progId="Equation.DSMT4">
                  <p:embed/>
                  <p:pic>
                    <p:nvPicPr>
                      <p:cNvPr id="7" name="Object 6"/>
                      <p:cNvPicPr>
                        <a:picLocks noChangeAspect="1" noChangeArrowheads="1"/>
                      </p:cNvPicPr>
                      <p:nvPr/>
                    </p:nvPicPr>
                    <p:blipFill>
                      <a:blip r:embed="rId6"/>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B380A-2E5C-3A94-0540-E5FD308B1F8D}"/>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9E587B86-C125-72F6-31AB-0A7014910088}"/>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4237F2C7-822F-BEB2-CEDB-DE8B28D9BD38}"/>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E5E9E54D-40CF-8195-995C-3DF37254BB2A}"/>
              </a:ext>
            </a:extLst>
          </p:cNvPr>
          <p:cNvGraphicFramePr>
            <a:graphicFrameLocks noChangeAspect="1"/>
          </p:cNvGraphicFramePr>
          <p:nvPr>
            <p:extLst>
              <p:ext uri="{D42A27DB-BD31-4B8C-83A1-F6EECF244321}">
                <p14:modId xmlns:p14="http://schemas.microsoft.com/office/powerpoint/2010/main" val="225413268"/>
              </p:ext>
            </p:extLst>
          </p:nvPr>
        </p:nvGraphicFramePr>
        <p:xfrm>
          <a:off x="762000" y="609600"/>
          <a:ext cx="7837936" cy="4340225"/>
        </p:xfrm>
        <a:graphic>
          <a:graphicData uri="http://schemas.openxmlformats.org/presentationml/2006/ole">
            <mc:AlternateContent xmlns:mc="http://schemas.openxmlformats.org/markup-compatibility/2006">
              <mc:Choice xmlns:v="urn:schemas-microsoft-com:vml" Requires="v">
                <p:oleObj name="Equation" r:id="rId2" imgW="3898800" imgH="2158920" progId="Equation.DSMT4">
                  <p:embed/>
                </p:oleObj>
              </mc:Choice>
              <mc:Fallback>
                <p:oleObj name="Equation" r:id="rId2" imgW="3898800" imgH="2158920" progId="Equation.DSMT4">
                  <p:embed/>
                  <p:pic>
                    <p:nvPicPr>
                      <p:cNvPr id="0" name=""/>
                      <p:cNvPicPr/>
                      <p:nvPr/>
                    </p:nvPicPr>
                    <p:blipFill>
                      <a:blip r:embed="rId3"/>
                      <a:stretch>
                        <a:fillRect/>
                      </a:stretch>
                    </p:blipFill>
                    <p:spPr>
                      <a:xfrm>
                        <a:off x="762000" y="609600"/>
                        <a:ext cx="7837936" cy="4340225"/>
                      </a:xfrm>
                      <a:prstGeom prst="rect">
                        <a:avLst/>
                      </a:prstGeom>
                    </p:spPr>
                  </p:pic>
                </p:oleObj>
              </mc:Fallback>
            </mc:AlternateContent>
          </a:graphicData>
        </a:graphic>
      </p:graphicFrame>
    </p:spTree>
    <p:extLst>
      <p:ext uri="{BB962C8B-B14F-4D97-AF65-F5344CB8AC3E}">
        <p14:creationId xmlns:p14="http://schemas.microsoft.com/office/powerpoint/2010/main" val="429019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name="Equation" r:id="rId3" imgW="1384200" imgH="241200" progId="Equation.DSMT4">
                  <p:embed/>
                </p:oleObj>
              </mc:Choice>
              <mc:Fallback>
                <p:oleObj name="Equation" r:id="rId3" imgW="1384200" imgH="241200" progId="Equation.DSMT4">
                  <p:embed/>
                  <p:pic>
                    <p:nvPicPr>
                      <p:cNvPr id="6" name="Object 5"/>
                      <p:cNvPicPr>
                        <a:picLocks noChangeAspect="1" noChangeArrowheads="1"/>
                      </p:cNvPicPr>
                      <p:nvPr/>
                    </p:nvPicPr>
                    <p:blipFill>
                      <a:blip r:embed="rId4"/>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5364200"/>
              </p:ext>
            </p:extLst>
          </p:nvPr>
        </p:nvGraphicFramePr>
        <p:xfrm>
          <a:off x="398462" y="2558678"/>
          <a:ext cx="8270875" cy="2089915"/>
        </p:xfrm>
        <a:graphic>
          <a:graphicData uri="http://schemas.openxmlformats.org/presentationml/2006/ole">
            <mc:AlternateContent xmlns:mc="http://schemas.openxmlformats.org/markup-compatibility/2006">
              <mc:Choice xmlns:v="urn:schemas-microsoft-com:vml" Requires="v">
                <p:oleObj name="Equation" r:id="rId5" imgW="4559040" imgH="1231560" progId="Equation.DSMT4">
                  <p:embed/>
                </p:oleObj>
              </mc:Choice>
              <mc:Fallback>
                <p:oleObj name="Equation" r:id="rId5" imgW="4559040" imgH="1231560" progId="Equation.DSMT4">
                  <p:embed/>
                  <p:pic>
                    <p:nvPicPr>
                      <p:cNvPr id="7" name="Object 6"/>
                      <p:cNvPicPr>
                        <a:picLocks noChangeAspect="1" noChangeArrowheads="1"/>
                      </p:cNvPicPr>
                      <p:nvPr/>
                    </p:nvPicPr>
                    <p:blipFill>
                      <a:blip r:embed="rId6"/>
                      <a:srcRect/>
                      <a:stretch>
                        <a:fillRect/>
                      </a:stretch>
                    </p:blipFill>
                    <p:spPr bwMode="auto">
                      <a:xfrm>
                        <a:off x="398462" y="2558678"/>
                        <a:ext cx="8270875" cy="208991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name="Equation" r:id="rId3" imgW="2323800" imgH="393480" progId="Equation.DSMT4">
                  <p:embed/>
                </p:oleObj>
              </mc:Choice>
              <mc:Fallback>
                <p:oleObj name="Equation" r:id="rId3" imgW="2323800" imgH="393480" progId="Equation.DSMT4">
                  <p:embed/>
                  <p:pic>
                    <p:nvPicPr>
                      <p:cNvPr id="22" name="Object 21"/>
                      <p:cNvPicPr/>
                      <p:nvPr/>
                    </p:nvPicPr>
                    <p:blipFill>
                      <a:blip r:embed="rId4"/>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64916" y="825457"/>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1277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30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7620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081389" y="3371143"/>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19050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417" y="4264968"/>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1430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525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54373" y="4780607"/>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6002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7239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nvGraphicFramePr>
        <p:xfrm>
          <a:off x="3412111" y="3387621"/>
          <a:ext cx="4902964" cy="772901"/>
        </p:xfrm>
        <a:graphic>
          <a:graphicData uri="http://schemas.openxmlformats.org/presentationml/2006/ole">
            <mc:AlternateContent xmlns:mc="http://schemas.openxmlformats.org/markup-compatibility/2006">
              <mc:Choice xmlns:v="urn:schemas-microsoft-com:vml" Requires="v">
                <p:oleObj name="Equation" r:id="rId3" imgW="2501640" imgH="393480" progId="Equation.DSMT4">
                  <p:embed/>
                </p:oleObj>
              </mc:Choice>
              <mc:Fallback>
                <p:oleObj name="Equation" r:id="rId3" imgW="2501640" imgH="393480" progId="Equation.DSMT4">
                  <p:embed/>
                  <p:pic>
                    <p:nvPicPr>
                      <p:cNvPr id="22" name="Object 21"/>
                      <p:cNvPicPr/>
                      <p:nvPr/>
                    </p:nvPicPr>
                    <p:blipFill>
                      <a:blip r:embed="rId4"/>
                      <a:stretch>
                        <a:fillRect/>
                      </a:stretch>
                    </p:blipFill>
                    <p:spPr>
                      <a:xfrm>
                        <a:off x="3412111" y="3387621"/>
                        <a:ext cx="4902964" cy="772901"/>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360149A-C3A5-4EB0-BF17-6F904CA7ADB2}"/>
              </a:ext>
            </a:extLst>
          </p:cNvPr>
          <p:cNvSpPr txBox="1"/>
          <p:nvPr/>
        </p:nvSpPr>
        <p:spPr>
          <a:xfrm>
            <a:off x="76200" y="136525"/>
            <a:ext cx="8366760" cy="461665"/>
          </a:xfrm>
          <a:prstGeom prst="rect">
            <a:avLst/>
          </a:prstGeom>
          <a:noFill/>
        </p:spPr>
        <p:txBody>
          <a:bodyPr wrap="square" rtlCol="0">
            <a:spAutoFit/>
          </a:bodyPr>
          <a:lstStyle/>
          <a:p>
            <a:r>
              <a:rPr lang="en-US" sz="2400" dirty="0">
                <a:latin typeface="+mj-lt"/>
              </a:rPr>
              <a:t>Thompson scattering --  classical picture</a:t>
            </a:r>
          </a:p>
        </p:txBody>
      </p:sp>
      <p:graphicFrame>
        <p:nvGraphicFramePr>
          <p:cNvPr id="24" name="Object 23">
            <a:extLst>
              <a:ext uri="{FF2B5EF4-FFF2-40B4-BE49-F238E27FC236}">
                <a16:creationId xmlns:a16="http://schemas.microsoft.com/office/drawing/2014/main" id="{3442F9EC-09A0-4FFC-B7A7-2F0D3A1E65CC}"/>
              </a:ext>
            </a:extLst>
          </p:cNvPr>
          <p:cNvGraphicFramePr>
            <a:graphicFrameLocks noChangeAspect="1"/>
          </p:cNvGraphicFramePr>
          <p:nvPr/>
        </p:nvGraphicFramePr>
        <p:xfrm>
          <a:off x="3602611" y="1744980"/>
          <a:ext cx="4979164" cy="1783079"/>
        </p:xfrm>
        <a:graphic>
          <a:graphicData uri="http://schemas.openxmlformats.org/presentationml/2006/ole">
            <mc:AlternateContent xmlns:mc="http://schemas.openxmlformats.org/markup-compatibility/2006">
              <mc:Choice xmlns:v="urn:schemas-microsoft-com:vml" Requires="v">
                <p:oleObj name="Equation" r:id="rId5" imgW="1879560" imgH="672840" progId="Equation.DSMT4">
                  <p:embed/>
                </p:oleObj>
              </mc:Choice>
              <mc:Fallback>
                <p:oleObj name="Equation" r:id="rId5" imgW="1879560" imgH="672840" progId="Equation.DSMT4">
                  <p:embed/>
                  <p:pic>
                    <p:nvPicPr>
                      <p:cNvPr id="24" name="Object 23">
                        <a:extLst>
                          <a:ext uri="{FF2B5EF4-FFF2-40B4-BE49-F238E27FC236}">
                            <a16:creationId xmlns:a16="http://schemas.microsoft.com/office/drawing/2014/main" id="{3442F9EC-09A0-4FFC-B7A7-2F0D3A1E65CC}"/>
                          </a:ext>
                        </a:extLst>
                      </p:cNvPr>
                      <p:cNvPicPr/>
                      <p:nvPr/>
                    </p:nvPicPr>
                    <p:blipFill>
                      <a:blip r:embed="rId6"/>
                      <a:stretch>
                        <a:fillRect/>
                      </a:stretch>
                    </p:blipFill>
                    <p:spPr>
                      <a:xfrm>
                        <a:off x="3602611" y="1744980"/>
                        <a:ext cx="4979164" cy="1783079"/>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98C5AAE-37E1-4780-B1B1-31C1986DBFB7}"/>
              </a:ext>
            </a:extLst>
          </p:cNvPr>
          <p:cNvGraphicFramePr>
            <a:graphicFrameLocks noChangeAspect="1"/>
          </p:cNvGraphicFramePr>
          <p:nvPr/>
        </p:nvGraphicFramePr>
        <p:xfrm>
          <a:off x="2790825" y="4451350"/>
          <a:ext cx="5245100" cy="1905000"/>
        </p:xfrm>
        <a:graphic>
          <a:graphicData uri="http://schemas.openxmlformats.org/presentationml/2006/ole">
            <mc:AlternateContent xmlns:mc="http://schemas.openxmlformats.org/markup-compatibility/2006">
              <mc:Choice xmlns:v="urn:schemas-microsoft-com:vml" Requires="v">
                <p:oleObj name="Equation" r:id="rId7" imgW="1854000" imgH="672840" progId="Equation.DSMT4">
                  <p:embed/>
                </p:oleObj>
              </mc:Choice>
              <mc:Fallback>
                <p:oleObj name="Equation" r:id="rId7" imgW="1854000" imgH="672840" progId="Equation.DSMT4">
                  <p:embed/>
                  <p:pic>
                    <p:nvPicPr>
                      <p:cNvPr id="25" name="Object 24">
                        <a:extLst>
                          <a:ext uri="{FF2B5EF4-FFF2-40B4-BE49-F238E27FC236}">
                            <a16:creationId xmlns:a16="http://schemas.microsoft.com/office/drawing/2014/main" id="{A98C5AAE-37E1-4780-B1B1-31C1986DBFB7}"/>
                          </a:ext>
                        </a:extLst>
                      </p:cNvPr>
                      <p:cNvPicPr/>
                      <p:nvPr/>
                    </p:nvPicPr>
                    <p:blipFill>
                      <a:blip r:embed="rId8"/>
                      <a:stretch>
                        <a:fillRect/>
                      </a:stretch>
                    </p:blipFill>
                    <p:spPr>
                      <a:xfrm>
                        <a:off x="2790825" y="4451350"/>
                        <a:ext cx="5245100" cy="1905000"/>
                      </a:xfrm>
                      <a:prstGeom prst="rect">
                        <a:avLst/>
                      </a:prstGeom>
                    </p:spPr>
                  </p:pic>
                </p:oleObj>
              </mc:Fallback>
            </mc:AlternateContent>
          </a:graphicData>
        </a:graphic>
      </p:graphicFrame>
      <p:sp>
        <p:nvSpPr>
          <p:cNvPr id="26" name="Arc 25">
            <a:extLst>
              <a:ext uri="{FF2B5EF4-FFF2-40B4-BE49-F238E27FC236}">
                <a16:creationId xmlns:a16="http://schemas.microsoft.com/office/drawing/2014/main" id="{7B818F6F-5DC6-406C-B2D4-9155B5CE13F4}"/>
              </a:ext>
            </a:extLst>
          </p:cNvPr>
          <p:cNvSpPr/>
          <p:nvPr/>
        </p:nvSpPr>
        <p:spPr>
          <a:xfrm rot="7321201">
            <a:off x="639194" y="3638235"/>
            <a:ext cx="883920" cy="1105528"/>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772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304800"/>
            <a:ext cx="7467600" cy="461665"/>
          </a:xfrm>
          <a:prstGeom prst="rect">
            <a:avLst/>
          </a:prstGeom>
          <a:noFill/>
        </p:spPr>
        <p:txBody>
          <a:bodyPr wrap="square" rtlCol="0">
            <a:spAutoFit/>
          </a:bodyPr>
          <a:lstStyle/>
          <a:p>
            <a:r>
              <a:rPr lang="en-US" sz="2400" dirty="0">
                <a:latin typeface="+mj-lt"/>
              </a:rPr>
              <a:t>Thompson scattering – non relativistic approximation</a:t>
            </a:r>
          </a:p>
        </p:txBody>
      </p:sp>
      <p:graphicFrame>
        <p:nvGraphicFramePr>
          <p:cNvPr id="6" name="Object 5"/>
          <p:cNvGraphicFramePr>
            <a:graphicFrameLocks noChangeAspect="1"/>
          </p:cNvGraphicFramePr>
          <p:nvPr/>
        </p:nvGraphicFramePr>
        <p:xfrm>
          <a:off x="167481" y="990600"/>
          <a:ext cx="8809038" cy="1256788"/>
        </p:xfrm>
        <a:graphic>
          <a:graphicData uri="http://schemas.openxmlformats.org/presentationml/2006/ole">
            <mc:AlternateContent xmlns:mc="http://schemas.openxmlformats.org/markup-compatibility/2006">
              <mc:Choice xmlns:v="urn:schemas-microsoft-com:vml" Requires="v">
                <p:oleObj name="Equation" r:id="rId3" imgW="6349680" imgH="927000" progId="Equation.DSMT4">
                  <p:embed/>
                </p:oleObj>
              </mc:Choice>
              <mc:Fallback>
                <p:oleObj name="Equation" r:id="rId3" imgW="6349680" imgH="927000" progId="Equation.DSMT4">
                  <p:embed/>
                  <p:pic>
                    <p:nvPicPr>
                      <p:cNvPr id="6" name="Object 5"/>
                      <p:cNvPicPr>
                        <a:picLocks noChangeAspect="1" noChangeArrowheads="1"/>
                      </p:cNvPicPr>
                      <p:nvPr/>
                    </p:nvPicPr>
                    <p:blipFill>
                      <a:blip r:embed="rId4"/>
                      <a:srcRect/>
                      <a:stretch>
                        <a:fillRect/>
                      </a:stretch>
                    </p:blipFill>
                    <p:spPr bwMode="auto">
                      <a:xfrm>
                        <a:off x="167481" y="990600"/>
                        <a:ext cx="8809038" cy="1256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99076" y="2684206"/>
          <a:ext cx="8818562" cy="3235325"/>
        </p:xfrm>
        <a:graphic>
          <a:graphicData uri="http://schemas.openxmlformats.org/presentationml/2006/ole">
            <mc:AlternateContent xmlns:mc="http://schemas.openxmlformats.org/markup-compatibility/2006">
              <mc:Choice xmlns:v="urn:schemas-microsoft-com:vml" Requires="v">
                <p:oleObj name="Equation" r:id="rId5" imgW="4203360" imgH="1574640" progId="Equation.DSMT4">
                  <p:embed/>
                </p:oleObj>
              </mc:Choice>
              <mc:Fallback>
                <p:oleObj name="Equation" r:id="rId5" imgW="4203360" imgH="1574640" progId="Equation.DSMT4">
                  <p:embed/>
                  <p:pic>
                    <p:nvPicPr>
                      <p:cNvPr id="7" name="Object 6"/>
                      <p:cNvPicPr>
                        <a:picLocks noChangeAspect="1" noChangeArrowheads="1"/>
                      </p:cNvPicPr>
                      <p:nvPr/>
                    </p:nvPicPr>
                    <p:blipFill>
                      <a:blip r:embed="rId6"/>
                      <a:srcRect/>
                      <a:stretch>
                        <a:fillRect/>
                      </a:stretch>
                    </p:blipFill>
                    <p:spPr bwMode="auto">
                      <a:xfrm>
                        <a:off x="199076" y="2684206"/>
                        <a:ext cx="8818562" cy="3235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362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1295-E7E0-4299-8C48-A0C94FCE5136}"/>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4F5E7786-7127-4255-AAC5-E0EEB4D164D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DE786623-2CDE-45BD-B9D7-81A8DEE41BAF}"/>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F17BDB6B-4ADE-4379-AE21-ADC21505CF98}"/>
              </a:ext>
            </a:extLst>
          </p:cNvPr>
          <p:cNvSpPr txBox="1"/>
          <p:nvPr/>
        </p:nvSpPr>
        <p:spPr>
          <a:xfrm>
            <a:off x="457200" y="304800"/>
            <a:ext cx="8077200" cy="2677656"/>
          </a:xfrm>
          <a:prstGeom prst="rect">
            <a:avLst/>
          </a:prstGeom>
          <a:noFill/>
        </p:spPr>
        <p:txBody>
          <a:bodyPr wrap="square" rtlCol="0">
            <a:spAutoFit/>
          </a:bodyPr>
          <a:lstStyle/>
          <a:p>
            <a:r>
              <a:rPr lang="en-US" sz="2400" b="1" dirty="0">
                <a:solidFill>
                  <a:srgbClr val="DA32AA"/>
                </a:solidFill>
                <a:latin typeface="+mj-lt"/>
              </a:rPr>
              <a:t>What assumptions are made to conclude that</a:t>
            </a: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r>
              <a:rPr lang="en-US" sz="2400" b="1" dirty="0">
                <a:solidFill>
                  <a:srgbClr val="DA32AA"/>
                </a:solidFill>
                <a:latin typeface="+mj-lt"/>
              </a:rPr>
              <a:t>	Is it always true?</a:t>
            </a:r>
          </a:p>
        </p:txBody>
      </p:sp>
      <p:graphicFrame>
        <p:nvGraphicFramePr>
          <p:cNvPr id="6" name="Object 5">
            <a:extLst>
              <a:ext uri="{FF2B5EF4-FFF2-40B4-BE49-F238E27FC236}">
                <a16:creationId xmlns:a16="http://schemas.microsoft.com/office/drawing/2014/main" id="{F66D09CD-4700-4B34-B318-D3973A128782}"/>
              </a:ext>
            </a:extLst>
          </p:cNvPr>
          <p:cNvGraphicFramePr>
            <a:graphicFrameLocks noChangeAspect="1"/>
          </p:cNvGraphicFramePr>
          <p:nvPr/>
        </p:nvGraphicFramePr>
        <p:xfrm>
          <a:off x="982907" y="1066800"/>
          <a:ext cx="5557754" cy="1023937"/>
        </p:xfrm>
        <a:graphic>
          <a:graphicData uri="http://schemas.openxmlformats.org/presentationml/2006/ole">
            <mc:AlternateContent xmlns:mc="http://schemas.openxmlformats.org/markup-compatibility/2006">
              <mc:Choice xmlns:v="urn:schemas-microsoft-com:vml" Requires="v">
                <p:oleObj name="Equation" r:id="rId3" imgW="2361960" imgH="444240" progId="Equation.DSMT4">
                  <p:embed/>
                </p:oleObj>
              </mc:Choice>
              <mc:Fallback>
                <p:oleObj name="Equation" r:id="rId3" imgW="2361960" imgH="444240" progId="Equation.DSMT4">
                  <p:embed/>
                  <p:pic>
                    <p:nvPicPr>
                      <p:cNvPr id="6" name="Object 5">
                        <a:extLst>
                          <a:ext uri="{FF2B5EF4-FFF2-40B4-BE49-F238E27FC236}">
                            <a16:creationId xmlns:a16="http://schemas.microsoft.com/office/drawing/2014/main" id="{F66D09CD-4700-4B34-B318-D3973A128782}"/>
                          </a:ext>
                        </a:extLst>
                      </p:cNvPr>
                      <p:cNvPicPr>
                        <a:picLocks noChangeAspect="1" noChangeArrowheads="1"/>
                      </p:cNvPicPr>
                      <p:nvPr/>
                    </p:nvPicPr>
                    <p:blipFill>
                      <a:blip r:embed="rId4"/>
                      <a:srcRect/>
                      <a:stretch>
                        <a:fillRect/>
                      </a:stretch>
                    </p:blipFill>
                    <p:spPr bwMode="auto">
                      <a:xfrm>
                        <a:off x="982907" y="1066800"/>
                        <a:ext cx="5557754" cy="10239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1067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30EEC-1C7A-4460-AC99-16AD8730722C}"/>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70D84944-74AE-45F0-B5D0-A1E8BC7C06E8}"/>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138721EA-C0EF-4F13-9662-07442877B2E1}"/>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5A99D06B-1D87-48F7-B2EC-378D8FCC229F}"/>
              </a:ext>
            </a:extLst>
          </p:cNvPr>
          <p:cNvSpPr txBox="1"/>
          <p:nvPr/>
        </p:nvSpPr>
        <p:spPr>
          <a:xfrm>
            <a:off x="457200" y="304800"/>
            <a:ext cx="8077200" cy="1200329"/>
          </a:xfrm>
          <a:prstGeom prst="rect">
            <a:avLst/>
          </a:prstGeom>
          <a:noFill/>
        </p:spPr>
        <p:txBody>
          <a:bodyPr wrap="square" rtlCol="0">
            <a:spAutoFit/>
          </a:bodyPr>
          <a:lstStyle/>
          <a:p>
            <a:r>
              <a:rPr lang="en-US" sz="2400" dirty="0">
                <a:latin typeface="+mj-lt"/>
              </a:rPr>
              <a:t>Comment on acceleration</a:t>
            </a:r>
          </a:p>
          <a:p>
            <a:endParaRPr lang="en-US" sz="2400" dirty="0">
              <a:latin typeface="+mj-lt"/>
            </a:endParaRPr>
          </a:p>
          <a:p>
            <a:r>
              <a:rPr lang="en-US" sz="2400" dirty="0">
                <a:latin typeface="+mj-lt"/>
              </a:rPr>
              <a:t>Lorentz force: </a:t>
            </a:r>
          </a:p>
        </p:txBody>
      </p:sp>
      <p:pic>
        <p:nvPicPr>
          <p:cNvPr id="6" name="Picture 5">
            <a:extLst>
              <a:ext uri="{FF2B5EF4-FFF2-40B4-BE49-F238E27FC236}">
                <a16:creationId xmlns:a16="http://schemas.microsoft.com/office/drawing/2014/main" id="{5FC4F76F-023F-48FE-BD8F-7C4F2AFE9827}"/>
              </a:ext>
            </a:extLst>
          </p:cNvPr>
          <p:cNvPicPr>
            <a:picLocks noChangeAspect="1"/>
          </p:cNvPicPr>
          <p:nvPr/>
        </p:nvPicPr>
        <p:blipFill>
          <a:blip r:embed="rId2"/>
          <a:stretch>
            <a:fillRect/>
          </a:stretch>
        </p:blipFill>
        <p:spPr>
          <a:xfrm>
            <a:off x="2819400" y="685800"/>
            <a:ext cx="3035600" cy="1266825"/>
          </a:xfrm>
          <a:prstGeom prst="rect">
            <a:avLst/>
          </a:prstGeom>
        </p:spPr>
      </p:pic>
      <p:graphicFrame>
        <p:nvGraphicFramePr>
          <p:cNvPr id="7" name="Object 6">
            <a:extLst>
              <a:ext uri="{FF2B5EF4-FFF2-40B4-BE49-F238E27FC236}">
                <a16:creationId xmlns:a16="http://schemas.microsoft.com/office/drawing/2014/main" id="{DF5C248B-F415-4E54-86FA-C1409D487073}"/>
              </a:ext>
            </a:extLst>
          </p:cNvPr>
          <p:cNvGraphicFramePr>
            <a:graphicFrameLocks noChangeAspect="1"/>
          </p:cNvGraphicFramePr>
          <p:nvPr/>
        </p:nvGraphicFramePr>
        <p:xfrm>
          <a:off x="152400" y="1952625"/>
          <a:ext cx="8382000" cy="1777196"/>
        </p:xfrm>
        <a:graphic>
          <a:graphicData uri="http://schemas.openxmlformats.org/presentationml/2006/ole">
            <mc:AlternateContent xmlns:mc="http://schemas.openxmlformats.org/markup-compatibility/2006">
              <mc:Choice xmlns:v="urn:schemas-microsoft-com:vml" Requires="v">
                <p:oleObj name="Equation" r:id="rId3" imgW="4012920" imgH="850680" progId="Equation.DSMT4">
                  <p:embed/>
                </p:oleObj>
              </mc:Choice>
              <mc:Fallback>
                <p:oleObj name="Equation" r:id="rId3" imgW="4012920" imgH="850680" progId="Equation.DSMT4">
                  <p:embed/>
                  <p:pic>
                    <p:nvPicPr>
                      <p:cNvPr id="7" name="Object 6">
                        <a:extLst>
                          <a:ext uri="{FF2B5EF4-FFF2-40B4-BE49-F238E27FC236}">
                            <a16:creationId xmlns:a16="http://schemas.microsoft.com/office/drawing/2014/main" id="{DF5C248B-F415-4E54-86FA-C1409D487073}"/>
                          </a:ext>
                        </a:extLst>
                      </p:cNvPr>
                      <p:cNvPicPr/>
                      <p:nvPr/>
                    </p:nvPicPr>
                    <p:blipFill>
                      <a:blip r:embed="rId4"/>
                      <a:stretch>
                        <a:fillRect/>
                      </a:stretch>
                    </p:blipFill>
                    <p:spPr>
                      <a:xfrm>
                        <a:off x="152400" y="1952625"/>
                        <a:ext cx="8382000" cy="1777196"/>
                      </a:xfrm>
                      <a:prstGeom prst="rect">
                        <a:avLst/>
                      </a:prstGeom>
                    </p:spPr>
                  </p:pic>
                </p:oleObj>
              </mc:Fallback>
            </mc:AlternateContent>
          </a:graphicData>
        </a:graphic>
      </p:graphicFrame>
    </p:spTree>
    <p:extLst>
      <p:ext uri="{BB962C8B-B14F-4D97-AF65-F5344CB8AC3E}">
        <p14:creationId xmlns:p14="http://schemas.microsoft.com/office/powerpoint/2010/main" val="82925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a:cxnSpLocks/>
          </p:cNvCxnSpPr>
          <p:nvPr/>
        </p:nvCxnSpPr>
        <p:spPr>
          <a:xfrm>
            <a:off x="990600" y="4419600"/>
            <a:ext cx="300037" cy="7969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7625" y="516447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860876" y="3270250"/>
          <a:ext cx="5767071" cy="2451099"/>
        </p:xfrm>
        <a:graphic>
          <a:graphicData uri="http://schemas.openxmlformats.org/presentationml/2006/ole">
            <mc:AlternateContent xmlns:mc="http://schemas.openxmlformats.org/markup-compatibility/2006">
              <mc:Choice xmlns:v="urn:schemas-microsoft-com:vml" Requires="v">
                <p:oleObj name="Equation" r:id="rId5" imgW="2463480" imgH="1015920" progId="Equation.DSMT4">
                  <p:embed/>
                </p:oleObj>
              </mc:Choice>
              <mc:Fallback>
                <p:oleObj name="Equation" r:id="rId5" imgW="2463480" imgH="1015920" progId="Equation.DSMT4">
                  <p:embed/>
                  <p:pic>
                    <p:nvPicPr>
                      <p:cNvPr id="37" name="Object 36"/>
                      <p:cNvPicPr>
                        <a:picLocks noChangeAspect="1" noChangeArrowheads="1"/>
                      </p:cNvPicPr>
                      <p:nvPr/>
                    </p:nvPicPr>
                    <p:blipFill>
                      <a:blip r:embed="rId6"/>
                      <a:srcRect/>
                      <a:stretch>
                        <a:fillRect/>
                      </a:stretch>
                    </p:blipFill>
                    <p:spPr bwMode="auto">
                      <a:xfrm>
                        <a:off x="2860876" y="3270250"/>
                        <a:ext cx="5767071" cy="245109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2133600" y="195810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2133600" y="195810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7F1C0EB1-8EB3-4877-9158-EB27CAF61CAD}"/>
              </a:ext>
            </a:extLst>
          </p:cNvPr>
          <p:cNvSpPr txBox="1"/>
          <p:nvPr/>
        </p:nvSpPr>
        <p:spPr>
          <a:xfrm>
            <a:off x="3140910" y="5808017"/>
            <a:ext cx="5545890" cy="461665"/>
          </a:xfrm>
          <a:prstGeom prst="rect">
            <a:avLst/>
          </a:prstGeom>
          <a:noFill/>
        </p:spPr>
        <p:txBody>
          <a:bodyPr wrap="square" rtlCol="0">
            <a:spAutoFit/>
          </a:bodyPr>
          <a:lstStyle/>
          <a:p>
            <a:r>
              <a:rPr lang="en-US" sz="2400" b="1" dirty="0">
                <a:solidFill>
                  <a:srgbClr val="DA32AA"/>
                </a:solidFill>
                <a:latin typeface="+mj-lt"/>
              </a:rPr>
              <a:t>Are these polarizations unique?</a:t>
            </a:r>
          </a:p>
        </p:txBody>
      </p:sp>
    </p:spTree>
    <p:extLst>
      <p:ext uri="{BB962C8B-B14F-4D97-AF65-F5344CB8AC3E}">
        <p14:creationId xmlns:p14="http://schemas.microsoft.com/office/powerpoint/2010/main" val="13092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06601-E7E0-7E87-F830-2C6FB92C8ADD}"/>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5036627F-4AEB-DCEF-C222-07B9EAA6A6CF}"/>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59474A47-63FD-A8BF-59D0-61F10C6E10D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29C5E20C-8DA7-FD68-71DC-1B05FDDC49CD}"/>
              </a:ext>
            </a:extLst>
          </p:cNvPr>
          <p:cNvPicPr>
            <a:picLocks noChangeAspect="1"/>
          </p:cNvPicPr>
          <p:nvPr/>
        </p:nvPicPr>
        <p:blipFill>
          <a:blip r:embed="rId2"/>
          <a:stretch>
            <a:fillRect/>
          </a:stretch>
        </p:blipFill>
        <p:spPr>
          <a:xfrm>
            <a:off x="1828800" y="685800"/>
            <a:ext cx="5346783" cy="5725689"/>
          </a:xfrm>
          <a:prstGeom prst="rect">
            <a:avLst/>
          </a:prstGeom>
        </p:spPr>
      </p:pic>
      <p:sp>
        <p:nvSpPr>
          <p:cNvPr id="6" name="TextBox 5">
            <a:extLst>
              <a:ext uri="{FF2B5EF4-FFF2-40B4-BE49-F238E27FC236}">
                <a16:creationId xmlns:a16="http://schemas.microsoft.com/office/drawing/2014/main" id="{68B13E4B-EEAF-BAF8-81DF-7622DD23B0EE}"/>
              </a:ext>
            </a:extLst>
          </p:cNvPr>
          <p:cNvSpPr txBox="1"/>
          <p:nvPr/>
        </p:nvSpPr>
        <p:spPr>
          <a:xfrm>
            <a:off x="184109" y="136525"/>
            <a:ext cx="9188491" cy="461665"/>
          </a:xfrm>
          <a:prstGeom prst="rect">
            <a:avLst/>
          </a:prstGeom>
          <a:noFill/>
        </p:spPr>
        <p:txBody>
          <a:bodyPr wrap="square" rtlCol="0">
            <a:spAutoFit/>
          </a:bodyPr>
          <a:lstStyle/>
          <a:p>
            <a:r>
              <a:rPr lang="en-US" sz="2400" dirty="0">
                <a:latin typeface="+mj-lt"/>
              </a:rPr>
              <a:t>Remember to sign up immediately after class</a:t>
            </a:r>
          </a:p>
        </p:txBody>
      </p:sp>
    </p:spTree>
    <p:extLst>
      <p:ext uri="{BB962C8B-B14F-4D97-AF65-F5344CB8AC3E}">
        <p14:creationId xmlns:p14="http://schemas.microsoft.com/office/powerpoint/2010/main" val="73218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A28BA-C570-4A03-A7CD-193AEFA317BB}"/>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B69962BF-9AF6-476C-AD79-16FC98DCEF52}"/>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09A368B9-CB04-4B72-9824-6C75C04D753B}"/>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52D368FC-92E8-4D34-8DEF-6C8CD5D23784}"/>
              </a:ext>
            </a:extLst>
          </p:cNvPr>
          <p:cNvSpPr txBox="1"/>
          <p:nvPr/>
        </p:nvSpPr>
        <p:spPr>
          <a:xfrm>
            <a:off x="457200" y="228600"/>
            <a:ext cx="8229600" cy="830997"/>
          </a:xfrm>
          <a:prstGeom prst="rect">
            <a:avLst/>
          </a:prstGeom>
          <a:noFill/>
        </p:spPr>
        <p:txBody>
          <a:bodyPr wrap="square" rtlCol="0">
            <a:spAutoFit/>
          </a:bodyPr>
          <a:lstStyle/>
          <a:p>
            <a:r>
              <a:rPr lang="en-US" sz="2400" dirty="0">
                <a:latin typeface="+mj-lt"/>
              </a:rPr>
              <a:t>Note that we are associating the vector </a:t>
            </a:r>
          </a:p>
          <a:p>
            <a:r>
              <a:rPr lang="en-US" sz="2400" dirty="0">
                <a:latin typeface="+mj-lt"/>
              </a:rPr>
              <a:t>with the polarization of the light.   Why?</a:t>
            </a:r>
          </a:p>
        </p:txBody>
      </p:sp>
      <p:graphicFrame>
        <p:nvGraphicFramePr>
          <p:cNvPr id="6" name="Object 5">
            <a:extLst>
              <a:ext uri="{FF2B5EF4-FFF2-40B4-BE49-F238E27FC236}">
                <a16:creationId xmlns:a16="http://schemas.microsoft.com/office/drawing/2014/main" id="{CC03CE47-DBF0-40CA-AA81-77C0C4E8061C}"/>
              </a:ext>
            </a:extLst>
          </p:cNvPr>
          <p:cNvGraphicFramePr>
            <a:graphicFrameLocks noChangeAspect="1"/>
          </p:cNvGraphicFramePr>
          <p:nvPr/>
        </p:nvGraphicFramePr>
        <p:xfrm>
          <a:off x="6019800" y="208344"/>
          <a:ext cx="1406525" cy="542925"/>
        </p:xfrm>
        <a:graphic>
          <a:graphicData uri="http://schemas.openxmlformats.org/presentationml/2006/ole">
            <mc:AlternateContent xmlns:mc="http://schemas.openxmlformats.org/markup-compatibility/2006">
              <mc:Choice xmlns:v="urn:schemas-microsoft-com:vml" Requires="v">
                <p:oleObj name="Equation" r:id="rId3" imgW="914400" imgH="342720" progId="Equation.DSMT4">
                  <p:embed/>
                </p:oleObj>
              </mc:Choice>
              <mc:Fallback>
                <p:oleObj name="Equation" r:id="rId3" imgW="914400" imgH="342720" progId="Equation.DSMT4">
                  <p:embed/>
                  <p:pic>
                    <p:nvPicPr>
                      <p:cNvPr id="6" name="Object 5">
                        <a:extLst>
                          <a:ext uri="{FF2B5EF4-FFF2-40B4-BE49-F238E27FC236}">
                            <a16:creationId xmlns:a16="http://schemas.microsoft.com/office/drawing/2014/main" id="{CC03CE47-DBF0-40CA-AA81-77C0C4E8061C}"/>
                          </a:ext>
                        </a:extLst>
                      </p:cNvPr>
                      <p:cNvPicPr>
                        <a:picLocks noChangeAspect="1" noChangeArrowheads="1"/>
                      </p:cNvPicPr>
                      <p:nvPr/>
                    </p:nvPicPr>
                    <p:blipFill>
                      <a:blip r:embed="rId4"/>
                      <a:srcRect/>
                      <a:stretch>
                        <a:fillRect/>
                      </a:stretch>
                    </p:blipFill>
                    <p:spPr bwMode="auto">
                      <a:xfrm>
                        <a:off x="6019800" y="208344"/>
                        <a:ext cx="1406525" cy="542925"/>
                      </a:xfrm>
                      <a:prstGeom prst="rect">
                        <a:avLst/>
                      </a:prstGeom>
                      <a:noFill/>
                      <a:ln>
                        <a:noFill/>
                      </a:ln>
                    </p:spPr>
                  </p:pic>
                </p:oleObj>
              </mc:Fallback>
            </mc:AlternateContent>
          </a:graphicData>
        </a:graphic>
      </p:graphicFrame>
      <p:pic>
        <p:nvPicPr>
          <p:cNvPr id="7" name="Picture 2">
            <a:extLst>
              <a:ext uri="{FF2B5EF4-FFF2-40B4-BE49-F238E27FC236}">
                <a16:creationId xmlns:a16="http://schemas.microsoft.com/office/drawing/2014/main" id="{0C93C3F3-BCD2-4F98-A83B-D5E707DE71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77" t="23366" r="5042" b="8443"/>
          <a:stretch/>
        </p:blipFill>
        <p:spPr bwMode="auto">
          <a:xfrm>
            <a:off x="152400" y="2693787"/>
            <a:ext cx="8854082" cy="36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F9406AB-832D-497D-8967-45ADA49F8977}"/>
              </a:ext>
            </a:extLst>
          </p:cNvPr>
          <p:cNvSpPr txBox="1"/>
          <p:nvPr/>
        </p:nvSpPr>
        <p:spPr>
          <a:xfrm>
            <a:off x="838200" y="1703187"/>
            <a:ext cx="7162800" cy="461665"/>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fields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12061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778746" y="3633091"/>
          <a:ext cx="6212854" cy="2539109"/>
        </p:xfrm>
        <a:graphic>
          <a:graphicData uri="http://schemas.openxmlformats.org/presentationml/2006/ole">
            <mc:AlternateContent xmlns:mc="http://schemas.openxmlformats.org/markup-compatibility/2006">
              <mc:Choice xmlns:v="urn:schemas-microsoft-com:vml" Requires="v">
                <p:oleObj name="Equation" r:id="rId5" imgW="3200400" imgH="1269720" progId="Equation.DSMT4">
                  <p:embed/>
                </p:oleObj>
              </mc:Choice>
              <mc:Fallback>
                <p:oleObj name="Equation" r:id="rId5" imgW="3200400" imgH="1269720" progId="Equation.DSMT4">
                  <p:embed/>
                  <p:pic>
                    <p:nvPicPr>
                      <p:cNvPr id="37" name="Object 36"/>
                      <p:cNvPicPr>
                        <a:picLocks noChangeAspect="1" noChangeArrowheads="1"/>
                      </p:cNvPicPr>
                      <p:nvPr/>
                    </p:nvPicPr>
                    <p:blipFill>
                      <a:blip r:embed="rId6"/>
                      <a:srcRect/>
                      <a:stretch>
                        <a:fillRect/>
                      </a:stretch>
                    </p:blipFill>
                    <p:spPr bwMode="auto">
                      <a:xfrm>
                        <a:off x="2778746" y="3633091"/>
                        <a:ext cx="6212854" cy="253910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69342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2637856978"/>
              </p:ext>
            </p:extLst>
          </p:nvPr>
        </p:nvGraphicFramePr>
        <p:xfrm>
          <a:off x="2097088" y="2870200"/>
          <a:ext cx="7227887" cy="3302000"/>
        </p:xfrm>
        <a:graphic>
          <a:graphicData uri="http://schemas.openxmlformats.org/presentationml/2006/ole">
            <mc:AlternateContent xmlns:mc="http://schemas.openxmlformats.org/markup-compatibility/2006">
              <mc:Choice xmlns:v="urn:schemas-microsoft-com:vml" Requires="v">
                <p:oleObj name="Equation" r:id="rId5" imgW="3720960" imgH="1650960" progId="Equation.DSMT4">
                  <p:embed/>
                </p:oleObj>
              </mc:Choice>
              <mc:Fallback>
                <p:oleObj name="Equation" r:id="rId5" imgW="3720960" imgH="1650960" progId="Equation.DSMT4">
                  <p:embed/>
                  <p:pic>
                    <p:nvPicPr>
                      <p:cNvPr id="37" name="Object 36"/>
                      <p:cNvPicPr>
                        <a:picLocks noChangeAspect="1" noChangeArrowheads="1"/>
                      </p:cNvPicPr>
                      <p:nvPr/>
                    </p:nvPicPr>
                    <p:blipFill>
                      <a:blip r:embed="rId6"/>
                      <a:srcRect/>
                      <a:stretch>
                        <a:fillRect/>
                      </a:stretch>
                    </p:blipFill>
                    <p:spPr bwMode="auto">
                      <a:xfrm>
                        <a:off x="2097088" y="2870200"/>
                        <a:ext cx="7227887" cy="3302000"/>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219155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19250" y="731838"/>
          <a:ext cx="5294313" cy="1563687"/>
        </p:xfrm>
        <a:graphic>
          <a:graphicData uri="http://schemas.openxmlformats.org/presentationml/2006/ole">
            <mc:AlternateContent xmlns:mc="http://schemas.openxmlformats.org/markup-compatibility/2006">
              <mc:Choice xmlns:v="urn:schemas-microsoft-com:vml" Requires="v">
                <p:oleObj name="Equation" r:id="rId3" imgW="2654280" imgH="761760" progId="Equation.DSMT4">
                  <p:embed/>
                </p:oleObj>
              </mc:Choice>
              <mc:Fallback>
                <p:oleObj name="Equation" r:id="rId3" imgW="2654280" imgH="761760" progId="Equation.DSMT4">
                  <p:embed/>
                  <p:pic>
                    <p:nvPicPr>
                      <p:cNvPr id="6" name="Object 5"/>
                      <p:cNvPicPr>
                        <a:picLocks noChangeAspect="1" noChangeArrowheads="1"/>
                      </p:cNvPicPr>
                      <p:nvPr/>
                    </p:nvPicPr>
                    <p:blipFill>
                      <a:blip r:embed="rId4"/>
                      <a:srcRect/>
                      <a:stretch>
                        <a:fillRect/>
                      </a:stretch>
                    </p:blipFill>
                    <p:spPr bwMode="auto">
                      <a:xfrm>
                        <a:off x="1619250" y="731838"/>
                        <a:ext cx="52943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0"/>
            <a:ext cx="7772400" cy="1200329"/>
          </a:xfrm>
          <a:prstGeom prst="rect">
            <a:avLst/>
          </a:prstGeom>
          <a:noFill/>
        </p:spPr>
        <p:txBody>
          <a:bodyPr wrap="square" rtlCol="0">
            <a:spAutoFit/>
          </a:bodyPr>
          <a:lstStyle/>
          <a:p>
            <a:r>
              <a:rPr lang="en-US" sz="2400" dirty="0">
                <a:latin typeface="+mj-lt"/>
              </a:rPr>
              <a:t>Scattered light may be polarized parallel to incident field or polarized with an angle </a:t>
            </a:r>
            <a:r>
              <a:rPr lang="en-US" sz="2400" dirty="0">
                <a:latin typeface="Symbol" pitchFamily="18" charset="2"/>
              </a:rPr>
              <a:t>q</a:t>
            </a:r>
            <a:r>
              <a:rPr lang="en-US" sz="2400" dirty="0">
                <a:latin typeface="+mj-lt"/>
              </a:rPr>
              <a:t> so that the time and polarization averaged cross section is given by:</a:t>
            </a:r>
          </a:p>
        </p:txBody>
      </p:sp>
      <p:graphicFrame>
        <p:nvGraphicFramePr>
          <p:cNvPr id="8" name="Object 7"/>
          <p:cNvGraphicFramePr>
            <a:graphicFrameLocks noChangeAspect="1"/>
          </p:cNvGraphicFramePr>
          <p:nvPr/>
        </p:nvGraphicFramePr>
        <p:xfrm>
          <a:off x="797560" y="4193876"/>
          <a:ext cx="7421563" cy="1174514"/>
        </p:xfrm>
        <a:graphic>
          <a:graphicData uri="http://schemas.openxmlformats.org/presentationml/2006/ole">
            <mc:AlternateContent xmlns:mc="http://schemas.openxmlformats.org/markup-compatibility/2006">
              <mc:Choice xmlns:v="urn:schemas-microsoft-com:vml" Requires="v">
                <p:oleObj name="Equation" r:id="rId5" imgW="5206680" imgH="799920" progId="Equation.DSMT4">
                  <p:embed/>
                </p:oleObj>
              </mc:Choice>
              <mc:Fallback>
                <p:oleObj name="Equation" r:id="rId5" imgW="5206680" imgH="799920" progId="Equation.DSMT4">
                  <p:embed/>
                  <p:pic>
                    <p:nvPicPr>
                      <p:cNvPr id="8" name="Object 7"/>
                      <p:cNvPicPr>
                        <a:picLocks noChangeAspect="1" noChangeArrowheads="1"/>
                      </p:cNvPicPr>
                      <p:nvPr/>
                    </p:nvPicPr>
                    <p:blipFill>
                      <a:blip r:embed="rId6"/>
                      <a:srcRect/>
                      <a:stretch>
                        <a:fillRect/>
                      </a:stretch>
                    </p:blipFill>
                    <p:spPr bwMode="auto">
                      <a:xfrm>
                        <a:off x="797560" y="4193876"/>
                        <a:ext cx="7421563" cy="1174514"/>
                      </a:xfrm>
                      <a:prstGeom prst="rect">
                        <a:avLst/>
                      </a:prstGeom>
                      <a:noFill/>
                      <a:ln>
                        <a:noFill/>
                      </a:ln>
                    </p:spPr>
                  </p:pic>
                </p:oleObj>
              </mc:Fallback>
            </mc:AlternateContent>
          </a:graphicData>
        </a:graphic>
      </p:graphicFrame>
      <p:sp>
        <p:nvSpPr>
          <p:cNvPr id="9" name="TextBox 8"/>
          <p:cNvSpPr txBox="1"/>
          <p:nvPr/>
        </p:nvSpPr>
        <p:spPr>
          <a:xfrm>
            <a:off x="762000" y="5334000"/>
            <a:ext cx="7772400" cy="830997"/>
          </a:xfrm>
          <a:prstGeom prst="rect">
            <a:avLst/>
          </a:prstGeom>
          <a:noFill/>
        </p:spPr>
        <p:txBody>
          <a:bodyPr wrap="square" rtlCol="0">
            <a:spAutoFit/>
          </a:bodyPr>
          <a:lstStyle/>
          <a:p>
            <a:r>
              <a:rPr lang="en-US" sz="2400" dirty="0">
                <a:latin typeface="+mj-lt"/>
              </a:rPr>
              <a:t>This formula is appropriate in the X-ray scattering of electrons or soft </a:t>
            </a:r>
            <a:r>
              <a:rPr lang="en-US" sz="2400" dirty="0">
                <a:latin typeface="Symbol" pitchFamily="18" charset="2"/>
              </a:rPr>
              <a:t>g</a:t>
            </a:r>
            <a:r>
              <a:rPr lang="en-US" sz="2400" dirty="0">
                <a:latin typeface="+mj-lt"/>
              </a:rPr>
              <a:t>-ray scattering of protons</a:t>
            </a:r>
          </a:p>
        </p:txBody>
      </p:sp>
      <p:graphicFrame>
        <p:nvGraphicFramePr>
          <p:cNvPr id="10" name="Object 9"/>
          <p:cNvGraphicFramePr>
            <a:graphicFrameLocks noChangeAspect="1"/>
          </p:cNvGraphicFramePr>
          <p:nvPr/>
        </p:nvGraphicFramePr>
        <p:xfrm>
          <a:off x="1295400" y="3535363"/>
          <a:ext cx="6153151" cy="808037"/>
        </p:xfrm>
        <a:graphic>
          <a:graphicData uri="http://schemas.openxmlformats.org/presentationml/2006/ole">
            <mc:AlternateContent xmlns:mc="http://schemas.openxmlformats.org/markup-compatibility/2006">
              <mc:Choice xmlns:v="urn:schemas-microsoft-com:vml" Requires="v">
                <p:oleObj name="Equation" r:id="rId7" imgW="3085920" imgH="393480" progId="Equation.DSMT4">
                  <p:embed/>
                </p:oleObj>
              </mc:Choice>
              <mc:Fallback>
                <p:oleObj name="Equation" r:id="rId7" imgW="3085920" imgH="393480" progId="Equation.DSMT4">
                  <p:embed/>
                  <p:pic>
                    <p:nvPicPr>
                      <p:cNvPr id="10" name="Object 9"/>
                      <p:cNvPicPr>
                        <a:picLocks noChangeAspect="1" noChangeArrowheads="1"/>
                      </p:cNvPicPr>
                      <p:nvPr/>
                    </p:nvPicPr>
                    <p:blipFill>
                      <a:blip r:embed="rId8"/>
                      <a:srcRect/>
                      <a:stretch>
                        <a:fillRect/>
                      </a:stretch>
                    </p:blipFill>
                    <p:spPr bwMode="auto">
                      <a:xfrm>
                        <a:off x="1295400" y="3535363"/>
                        <a:ext cx="6153151"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386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04/08/2013</a:t>
            </a: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34</a:t>
            </a:fld>
            <a:endParaRPr lang="en-US" dirty="0"/>
          </a:p>
        </p:txBody>
      </p:sp>
      <p:sp>
        <p:nvSpPr>
          <p:cNvPr id="8" name="TextBox 7"/>
          <p:cNvSpPr txBox="1"/>
          <p:nvPr/>
        </p:nvSpPr>
        <p:spPr>
          <a:xfrm>
            <a:off x="-76200" y="16657"/>
            <a:ext cx="8915400" cy="461665"/>
          </a:xfrm>
          <a:prstGeom prst="rect">
            <a:avLst/>
          </a:prstGeom>
          <a:noFill/>
        </p:spPr>
        <p:txBody>
          <a:bodyPr wrap="square" rtlCol="0">
            <a:spAutoFit/>
          </a:bodyPr>
          <a:lstStyle/>
          <a:p>
            <a:r>
              <a:rPr lang="en-US" sz="2400" dirty="0">
                <a:latin typeface="+mj-lt"/>
              </a:rPr>
              <a:t>Thompson scattering –  relativistic and quantum modifications</a:t>
            </a:r>
          </a:p>
        </p:txBody>
      </p:sp>
      <p:cxnSp>
        <p:nvCxnSpPr>
          <p:cNvPr id="9" name="Straight Arrow Connector 8"/>
          <p:cNvCxnSpPr/>
          <p:nvPr/>
        </p:nvCxnSpPr>
        <p:spPr>
          <a:xfrm>
            <a:off x="1066800" y="1219200"/>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219200"/>
            <a:ext cx="990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71800" y="838200"/>
            <a:ext cx="838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219200"/>
            <a:ext cx="3048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1295400"/>
            <a:ext cx="3810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2514600" y="1143000"/>
            <a:ext cx="381000" cy="461665"/>
          </a:xfrm>
          <a:prstGeom prst="rect">
            <a:avLst/>
          </a:prstGeom>
          <a:noFill/>
        </p:spPr>
        <p:txBody>
          <a:bodyPr wrap="square" rtlCol="0">
            <a:spAutoFit/>
          </a:bodyPr>
          <a:lstStyle/>
          <a:p>
            <a:r>
              <a:rPr lang="en-US" sz="2400" b="1" dirty="0">
                <a:latin typeface="+mj-lt"/>
              </a:rPr>
              <a:t>p</a:t>
            </a:r>
          </a:p>
        </p:txBody>
      </p:sp>
      <p:sp>
        <p:nvSpPr>
          <p:cNvPr id="15" name="TextBox 14"/>
          <p:cNvSpPr txBox="1"/>
          <p:nvPr/>
        </p:nvSpPr>
        <p:spPr>
          <a:xfrm>
            <a:off x="3886200" y="1828800"/>
            <a:ext cx="457200" cy="461665"/>
          </a:xfrm>
          <a:prstGeom prst="rect">
            <a:avLst/>
          </a:prstGeom>
          <a:noFill/>
        </p:spPr>
        <p:txBody>
          <a:bodyPr wrap="square" rtlCol="0">
            <a:spAutoFit/>
          </a:bodyPr>
          <a:lstStyle/>
          <a:p>
            <a:r>
              <a:rPr lang="en-US" sz="2400" b="1" dirty="0">
                <a:latin typeface="+mj-lt"/>
              </a:rPr>
              <a:t>p’</a:t>
            </a:r>
          </a:p>
        </p:txBody>
      </p:sp>
      <p:sp>
        <p:nvSpPr>
          <p:cNvPr id="16" name="TextBox 15"/>
          <p:cNvSpPr txBox="1"/>
          <p:nvPr/>
        </p:nvSpPr>
        <p:spPr>
          <a:xfrm>
            <a:off x="3657600" y="381000"/>
            <a:ext cx="609600" cy="461665"/>
          </a:xfrm>
          <a:prstGeom prst="rect">
            <a:avLst/>
          </a:prstGeom>
          <a:noFill/>
        </p:spPr>
        <p:txBody>
          <a:bodyPr wrap="square" rtlCol="0">
            <a:spAutoFit/>
          </a:bodyPr>
          <a:lstStyle/>
          <a:p>
            <a:r>
              <a:rPr lang="en-US" sz="2400" b="1" dirty="0" err="1">
                <a:latin typeface="+mj-lt"/>
              </a:rPr>
              <a:t>p</a:t>
            </a:r>
            <a:r>
              <a:rPr lang="en-US" sz="2400" b="1" baseline="-25000" dirty="0" err="1">
                <a:latin typeface="+mj-lt"/>
              </a:rPr>
              <a:t>q</a:t>
            </a:r>
            <a:endParaRPr lang="en-US" sz="2400" b="1" dirty="0">
              <a:latin typeface="+mj-lt"/>
            </a:endParaRPr>
          </a:p>
        </p:txBody>
      </p:sp>
      <p:sp>
        <p:nvSpPr>
          <p:cNvPr id="17" name="TextBox 16"/>
          <p:cNvSpPr txBox="1"/>
          <p:nvPr/>
        </p:nvSpPr>
        <p:spPr>
          <a:xfrm>
            <a:off x="3657600" y="762000"/>
            <a:ext cx="381000" cy="461665"/>
          </a:xfrm>
          <a:prstGeom prst="rect">
            <a:avLst/>
          </a:prstGeom>
          <a:noFill/>
        </p:spPr>
        <p:txBody>
          <a:bodyPr wrap="square" rtlCol="0">
            <a:spAutoFit/>
          </a:bodyPr>
          <a:lstStyle/>
          <a:p>
            <a:r>
              <a:rPr lang="en-US" sz="2400" dirty="0">
                <a:latin typeface="Symbol" pitchFamily="18" charset="2"/>
              </a:rPr>
              <a:t>a</a:t>
            </a:r>
          </a:p>
        </p:txBody>
      </p:sp>
      <p:sp>
        <p:nvSpPr>
          <p:cNvPr id="18" name="TextBox 17"/>
          <p:cNvSpPr txBox="1"/>
          <p:nvPr/>
        </p:nvSpPr>
        <p:spPr>
          <a:xfrm>
            <a:off x="457200" y="762000"/>
            <a:ext cx="2667000" cy="461665"/>
          </a:xfrm>
          <a:prstGeom prst="rect">
            <a:avLst/>
          </a:prstGeom>
          <a:noFill/>
        </p:spPr>
        <p:txBody>
          <a:bodyPr wrap="square" rtlCol="0">
            <a:spAutoFit/>
          </a:bodyPr>
          <a:lstStyle/>
          <a:p>
            <a:r>
              <a:rPr lang="en-US" sz="2400" dirty="0">
                <a:latin typeface="+mj-lt"/>
              </a:rPr>
              <a:t>incident photon</a:t>
            </a:r>
          </a:p>
        </p:txBody>
      </p:sp>
      <p:sp>
        <p:nvSpPr>
          <p:cNvPr id="19" name="TextBox 18"/>
          <p:cNvSpPr txBox="1"/>
          <p:nvPr/>
        </p:nvSpPr>
        <p:spPr>
          <a:xfrm rot="3112798">
            <a:off x="2324101" y="2219009"/>
            <a:ext cx="2667000" cy="830997"/>
          </a:xfrm>
          <a:prstGeom prst="rect">
            <a:avLst/>
          </a:prstGeom>
          <a:noFill/>
        </p:spPr>
        <p:txBody>
          <a:bodyPr wrap="square" rtlCol="0">
            <a:spAutoFit/>
          </a:bodyPr>
          <a:lstStyle/>
          <a:p>
            <a:r>
              <a:rPr lang="en-US" sz="2400" dirty="0">
                <a:latin typeface="+mj-lt"/>
              </a:rPr>
              <a:t>scattered</a:t>
            </a:r>
          </a:p>
          <a:p>
            <a:r>
              <a:rPr lang="en-US" sz="2400" dirty="0">
                <a:latin typeface="+mj-lt"/>
              </a:rPr>
              <a:t> photon</a:t>
            </a:r>
          </a:p>
        </p:txBody>
      </p:sp>
      <p:graphicFrame>
        <p:nvGraphicFramePr>
          <p:cNvPr id="20" name="Object 19"/>
          <p:cNvGraphicFramePr>
            <a:graphicFrameLocks noChangeAspect="1"/>
          </p:cNvGraphicFramePr>
          <p:nvPr>
            <p:extLst>
              <p:ext uri="{D42A27DB-BD31-4B8C-83A1-F6EECF244321}">
                <p14:modId xmlns:p14="http://schemas.microsoft.com/office/powerpoint/2010/main" val="803890218"/>
              </p:ext>
            </p:extLst>
          </p:nvPr>
        </p:nvGraphicFramePr>
        <p:xfrm>
          <a:off x="762794" y="2728417"/>
          <a:ext cx="5561012" cy="3678237"/>
        </p:xfrm>
        <a:graphic>
          <a:graphicData uri="http://schemas.openxmlformats.org/presentationml/2006/ole">
            <mc:AlternateContent xmlns:mc="http://schemas.openxmlformats.org/markup-compatibility/2006">
              <mc:Choice xmlns:v="urn:schemas-microsoft-com:vml" Requires="v">
                <p:oleObj name="Equation" r:id="rId3" imgW="3746160" imgH="2577960" progId="Equation.DSMT4">
                  <p:embed/>
                </p:oleObj>
              </mc:Choice>
              <mc:Fallback>
                <p:oleObj name="Equation" r:id="rId3" imgW="3746160" imgH="2577960" progId="Equation.DSMT4">
                  <p:embed/>
                  <p:pic>
                    <p:nvPicPr>
                      <p:cNvPr id="20" name="Object 19"/>
                      <p:cNvPicPr>
                        <a:picLocks noChangeAspect="1" noChangeArrowheads="1"/>
                      </p:cNvPicPr>
                      <p:nvPr/>
                    </p:nvPicPr>
                    <p:blipFill>
                      <a:blip r:embed="rId4"/>
                      <a:srcRect/>
                      <a:stretch>
                        <a:fillRect/>
                      </a:stretch>
                    </p:blipFill>
                    <p:spPr bwMode="auto">
                      <a:xfrm>
                        <a:off x="762794" y="2728417"/>
                        <a:ext cx="5561012" cy="3678237"/>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03/31/2023</a:t>
            </a:r>
            <a:endParaRPr lang="en-US" dirty="0"/>
          </a:p>
        </p:txBody>
      </p:sp>
    </p:spTree>
    <p:extLst>
      <p:ext uri="{BB962C8B-B14F-4D97-AF65-F5344CB8AC3E}">
        <p14:creationId xmlns:p14="http://schemas.microsoft.com/office/powerpoint/2010/main" val="3940682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3B8AC-2820-4DBB-9CCA-7E77ED82EAB9}"/>
              </a:ext>
            </a:extLst>
          </p:cNvPr>
          <p:cNvSpPr/>
          <p:nvPr/>
        </p:nvSpPr>
        <p:spPr>
          <a:xfrm>
            <a:off x="3124200" y="3505200"/>
            <a:ext cx="3048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8A324C2C-9698-BF6B-2813-4DE04710FAE2}"/>
              </a:ext>
            </a:extLst>
          </p:cNvPr>
          <p:cNvGraphicFramePr>
            <a:graphicFrameLocks noChangeAspect="1"/>
          </p:cNvGraphicFramePr>
          <p:nvPr>
            <p:extLst>
              <p:ext uri="{D42A27DB-BD31-4B8C-83A1-F6EECF244321}">
                <p14:modId xmlns:p14="http://schemas.microsoft.com/office/powerpoint/2010/main" val="2562069675"/>
              </p:ext>
            </p:extLst>
          </p:nvPr>
        </p:nvGraphicFramePr>
        <p:xfrm>
          <a:off x="222250" y="457200"/>
          <a:ext cx="8921750" cy="4238626"/>
        </p:xfrm>
        <a:graphic>
          <a:graphicData uri="http://schemas.openxmlformats.org/presentationml/2006/ole">
            <mc:AlternateContent xmlns:mc="http://schemas.openxmlformats.org/markup-compatibility/2006">
              <mc:Choice xmlns:v="urn:schemas-microsoft-com:vml" Requires="v">
                <p:oleObj name="Equation" r:id="rId2" imgW="5613120" imgH="2666880" progId="Equation.DSMT4">
                  <p:embed/>
                </p:oleObj>
              </mc:Choice>
              <mc:Fallback>
                <p:oleObj name="Equation" r:id="rId2" imgW="5613120" imgH="2666880" progId="Equation.DSMT4">
                  <p:embed/>
                  <p:pic>
                    <p:nvPicPr>
                      <p:cNvPr id="0" name=""/>
                      <p:cNvPicPr/>
                      <p:nvPr/>
                    </p:nvPicPr>
                    <p:blipFill>
                      <a:blip r:embed="rId3"/>
                      <a:stretch>
                        <a:fillRect/>
                      </a:stretch>
                    </p:blipFill>
                    <p:spPr>
                      <a:xfrm>
                        <a:off x="222250" y="457200"/>
                        <a:ext cx="8921750" cy="4238626"/>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9C64E817-3559-1337-A778-36741CC8FB54}"/>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4A94D989-DB5E-F5E9-DE9E-79E9955D3531}"/>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DE352163-BF50-3049-40EA-2DBA9AC55AF4}"/>
              </a:ext>
            </a:extLst>
          </p:cNvPr>
          <p:cNvSpPr>
            <a:spLocks noGrp="1"/>
          </p:cNvSpPr>
          <p:nvPr>
            <p:ph type="sldNum" sz="quarter" idx="12"/>
          </p:nvPr>
        </p:nvSpPr>
        <p:spPr/>
        <p:txBody>
          <a:bodyPr/>
          <a:lstStyle/>
          <a:p>
            <a:fld id="{CE368B07-CEBF-4C80-90AF-53B34FA04CF3}" type="slidenum">
              <a:rPr lang="en-US" smtClean="0"/>
              <a:t>35</a:t>
            </a:fld>
            <a:endParaRPr lang="en-US" dirty="0"/>
          </a:p>
        </p:txBody>
      </p:sp>
    </p:spTree>
    <p:extLst>
      <p:ext uri="{BB962C8B-B14F-4D97-AF65-F5344CB8AC3E}">
        <p14:creationId xmlns:p14="http://schemas.microsoft.com/office/powerpoint/2010/main" val="316869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152400" y="304799"/>
            <a:ext cx="8915400" cy="461665"/>
          </a:xfrm>
          <a:prstGeom prst="rect">
            <a:avLst/>
          </a:prstGeom>
          <a:noFill/>
        </p:spPr>
        <p:txBody>
          <a:bodyPr wrap="square" rtlCol="0">
            <a:spAutoFit/>
          </a:bodyPr>
          <a:lstStyle/>
          <a:p>
            <a:r>
              <a:rPr lang="en-US" sz="2400" dirty="0">
                <a:latin typeface="+mj-lt"/>
              </a:rPr>
              <a:t>Thompson scattering –  relativistic and quantum modifications</a:t>
            </a:r>
          </a:p>
        </p:txBody>
      </p:sp>
      <p:cxnSp>
        <p:nvCxnSpPr>
          <p:cNvPr id="6" name="Straight Arrow Connector 5"/>
          <p:cNvCxnSpPr/>
          <p:nvPr/>
        </p:nvCxnSpPr>
        <p:spPr>
          <a:xfrm>
            <a:off x="762000" y="1676400"/>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67000" y="1676400"/>
            <a:ext cx="990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1295400"/>
            <a:ext cx="838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1676400"/>
            <a:ext cx="3048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1752600"/>
            <a:ext cx="381000" cy="461665"/>
          </a:xfrm>
          <a:prstGeom prst="rect">
            <a:avLst/>
          </a:prstGeom>
          <a:noFill/>
        </p:spPr>
        <p:txBody>
          <a:bodyPr wrap="square" rtlCol="0">
            <a:spAutoFit/>
          </a:bodyPr>
          <a:lstStyle/>
          <a:p>
            <a:r>
              <a:rPr lang="en-US" sz="2400" dirty="0">
                <a:latin typeface="Symbol" pitchFamily="18" charset="2"/>
              </a:rPr>
              <a:t>q</a:t>
            </a:r>
          </a:p>
        </p:txBody>
      </p:sp>
      <p:sp>
        <p:nvSpPr>
          <p:cNvPr id="11" name="TextBox 10"/>
          <p:cNvSpPr txBox="1"/>
          <p:nvPr/>
        </p:nvSpPr>
        <p:spPr>
          <a:xfrm>
            <a:off x="2209800" y="1600200"/>
            <a:ext cx="381000" cy="461665"/>
          </a:xfrm>
          <a:prstGeom prst="rect">
            <a:avLst/>
          </a:prstGeom>
          <a:noFill/>
        </p:spPr>
        <p:txBody>
          <a:bodyPr wrap="square" rtlCol="0">
            <a:spAutoFit/>
          </a:bodyPr>
          <a:lstStyle/>
          <a:p>
            <a:r>
              <a:rPr lang="en-US" sz="2400" b="1" dirty="0">
                <a:latin typeface="+mj-lt"/>
              </a:rPr>
              <a:t>p</a:t>
            </a:r>
          </a:p>
        </p:txBody>
      </p:sp>
      <p:sp>
        <p:nvSpPr>
          <p:cNvPr id="12" name="TextBox 11"/>
          <p:cNvSpPr txBox="1"/>
          <p:nvPr/>
        </p:nvSpPr>
        <p:spPr>
          <a:xfrm>
            <a:off x="3581400" y="2286000"/>
            <a:ext cx="457200" cy="461665"/>
          </a:xfrm>
          <a:prstGeom prst="rect">
            <a:avLst/>
          </a:prstGeom>
          <a:noFill/>
        </p:spPr>
        <p:txBody>
          <a:bodyPr wrap="square" rtlCol="0">
            <a:spAutoFit/>
          </a:bodyPr>
          <a:lstStyle/>
          <a:p>
            <a:r>
              <a:rPr lang="en-US" sz="2400" b="1" dirty="0">
                <a:latin typeface="+mj-lt"/>
              </a:rPr>
              <a:t>p’</a:t>
            </a:r>
          </a:p>
        </p:txBody>
      </p:sp>
      <p:sp>
        <p:nvSpPr>
          <p:cNvPr id="13" name="TextBox 12"/>
          <p:cNvSpPr txBox="1"/>
          <p:nvPr/>
        </p:nvSpPr>
        <p:spPr>
          <a:xfrm>
            <a:off x="3352800" y="838200"/>
            <a:ext cx="609600" cy="461665"/>
          </a:xfrm>
          <a:prstGeom prst="rect">
            <a:avLst/>
          </a:prstGeom>
          <a:noFill/>
        </p:spPr>
        <p:txBody>
          <a:bodyPr wrap="square" rtlCol="0">
            <a:spAutoFit/>
          </a:bodyPr>
          <a:lstStyle/>
          <a:p>
            <a:r>
              <a:rPr lang="en-US" sz="2400" b="1" dirty="0" err="1">
                <a:latin typeface="+mj-lt"/>
              </a:rPr>
              <a:t>p</a:t>
            </a:r>
            <a:r>
              <a:rPr lang="en-US" sz="2400" b="1" baseline="-25000" dirty="0" err="1">
                <a:latin typeface="+mj-lt"/>
              </a:rPr>
              <a:t>q</a:t>
            </a:r>
            <a:endParaRPr lang="en-US" sz="2400" b="1" dirty="0">
              <a:latin typeface="+mj-lt"/>
            </a:endParaRPr>
          </a:p>
        </p:txBody>
      </p:sp>
      <p:sp>
        <p:nvSpPr>
          <p:cNvPr id="14" name="TextBox 13"/>
          <p:cNvSpPr txBox="1"/>
          <p:nvPr/>
        </p:nvSpPr>
        <p:spPr>
          <a:xfrm>
            <a:off x="3352800" y="1219200"/>
            <a:ext cx="381000" cy="461665"/>
          </a:xfrm>
          <a:prstGeom prst="rect">
            <a:avLst/>
          </a:prstGeom>
          <a:noFill/>
        </p:spPr>
        <p:txBody>
          <a:bodyPr wrap="square" rtlCol="0">
            <a:spAutoFit/>
          </a:bodyPr>
          <a:lstStyle/>
          <a:p>
            <a:r>
              <a:rPr lang="en-US" sz="2400" dirty="0">
                <a:latin typeface="Symbol" pitchFamily="18" charset="2"/>
              </a:rPr>
              <a:t>a</a:t>
            </a:r>
          </a:p>
        </p:txBody>
      </p:sp>
      <p:sp>
        <p:nvSpPr>
          <p:cNvPr id="15" name="TextBox 14"/>
          <p:cNvSpPr txBox="1"/>
          <p:nvPr/>
        </p:nvSpPr>
        <p:spPr>
          <a:xfrm>
            <a:off x="152400" y="1219200"/>
            <a:ext cx="2667000" cy="461665"/>
          </a:xfrm>
          <a:prstGeom prst="rect">
            <a:avLst/>
          </a:prstGeom>
          <a:noFill/>
        </p:spPr>
        <p:txBody>
          <a:bodyPr wrap="square" rtlCol="0">
            <a:spAutoFit/>
          </a:bodyPr>
          <a:lstStyle/>
          <a:p>
            <a:r>
              <a:rPr lang="en-US" sz="2400" dirty="0">
                <a:latin typeface="+mj-lt"/>
              </a:rPr>
              <a:t>incident photon</a:t>
            </a:r>
          </a:p>
        </p:txBody>
      </p:sp>
      <p:sp>
        <p:nvSpPr>
          <p:cNvPr id="16" name="TextBox 15"/>
          <p:cNvSpPr txBox="1"/>
          <p:nvPr/>
        </p:nvSpPr>
        <p:spPr>
          <a:xfrm rot="3112798">
            <a:off x="2081315" y="2592965"/>
            <a:ext cx="2667000" cy="830997"/>
          </a:xfrm>
          <a:prstGeom prst="rect">
            <a:avLst/>
          </a:prstGeom>
          <a:noFill/>
        </p:spPr>
        <p:txBody>
          <a:bodyPr wrap="square" rtlCol="0">
            <a:spAutoFit/>
          </a:bodyPr>
          <a:lstStyle/>
          <a:p>
            <a:r>
              <a:rPr lang="en-US" sz="2400" dirty="0">
                <a:latin typeface="+mj-lt"/>
              </a:rPr>
              <a:t>scattered</a:t>
            </a:r>
          </a:p>
          <a:p>
            <a:r>
              <a:rPr lang="en-US" sz="2400" dirty="0">
                <a:latin typeface="+mj-lt"/>
              </a:rPr>
              <a:t> photon</a:t>
            </a:r>
          </a:p>
        </p:txBody>
      </p:sp>
      <p:graphicFrame>
        <p:nvGraphicFramePr>
          <p:cNvPr id="17" name="Object 16"/>
          <p:cNvGraphicFramePr>
            <a:graphicFrameLocks noChangeAspect="1"/>
          </p:cNvGraphicFramePr>
          <p:nvPr/>
        </p:nvGraphicFramePr>
        <p:xfrm>
          <a:off x="252413" y="3289300"/>
          <a:ext cx="8639175" cy="1563688"/>
        </p:xfrm>
        <a:graphic>
          <a:graphicData uri="http://schemas.openxmlformats.org/presentationml/2006/ole">
            <mc:AlternateContent xmlns:mc="http://schemas.openxmlformats.org/markup-compatibility/2006">
              <mc:Choice xmlns:v="urn:schemas-microsoft-com:vml" Requires="v">
                <p:oleObj name="Equation" r:id="rId3" imgW="4152600" imgH="761760" progId="Equation.DSMT4">
                  <p:embed/>
                </p:oleObj>
              </mc:Choice>
              <mc:Fallback>
                <p:oleObj name="Equation" r:id="rId3" imgW="4152600" imgH="761760" progId="Equation.DSMT4">
                  <p:embed/>
                  <p:pic>
                    <p:nvPicPr>
                      <p:cNvPr id="17" name="Object 16"/>
                      <p:cNvPicPr>
                        <a:picLocks noChangeAspect="1" noChangeArrowheads="1"/>
                      </p:cNvPicPr>
                      <p:nvPr/>
                    </p:nvPicPr>
                    <p:blipFill>
                      <a:blip r:embed="rId4"/>
                      <a:srcRect/>
                      <a:stretch>
                        <a:fillRect/>
                      </a:stretch>
                    </p:blipFill>
                    <p:spPr bwMode="auto">
                      <a:xfrm>
                        <a:off x="252413" y="3289300"/>
                        <a:ext cx="8639175" cy="1563688"/>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629425" y="5111036"/>
          <a:ext cx="2983820" cy="1206572"/>
        </p:xfrm>
        <a:graphic>
          <a:graphicData uri="http://schemas.openxmlformats.org/presentationml/2006/ole">
            <mc:AlternateContent xmlns:mc="http://schemas.openxmlformats.org/markup-compatibility/2006">
              <mc:Choice xmlns:v="urn:schemas-microsoft-com:vml" Requires="v">
                <p:oleObj name="Equation" r:id="rId5" imgW="2323800" imgH="939600" progId="Equation.DSMT4">
                  <p:embed/>
                </p:oleObj>
              </mc:Choice>
              <mc:Fallback>
                <p:oleObj name="Equation" r:id="rId5" imgW="2323800" imgH="939600" progId="Equation.DSMT4">
                  <p:embed/>
                  <p:pic>
                    <p:nvPicPr>
                      <p:cNvPr id="18" name="Object 17"/>
                      <p:cNvPicPr/>
                      <p:nvPr/>
                    </p:nvPicPr>
                    <p:blipFill>
                      <a:blip r:embed="rId6"/>
                      <a:stretch>
                        <a:fillRect/>
                      </a:stretch>
                    </p:blipFill>
                    <p:spPr>
                      <a:xfrm>
                        <a:off x="629425" y="5111036"/>
                        <a:ext cx="2983820" cy="1206572"/>
                      </a:xfrm>
                      <a:prstGeom prst="rect">
                        <a:avLst/>
                      </a:prstGeom>
                    </p:spPr>
                  </p:pic>
                </p:oleObj>
              </mc:Fallback>
            </mc:AlternateContent>
          </a:graphicData>
        </a:graphic>
      </p:graphicFrame>
    </p:spTree>
    <p:extLst>
      <p:ext uri="{BB962C8B-B14F-4D97-AF65-F5344CB8AC3E}">
        <p14:creationId xmlns:p14="http://schemas.microsoft.com/office/powerpoint/2010/main" val="851002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378B-3214-4D94-B581-68FC1E7F478F}"/>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EE7FEA14-2379-4D77-A2BD-5A56BD269C9B}"/>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48C50F7-DF54-4414-8E5A-2C10BA41D603}"/>
              </a:ext>
            </a:extLst>
          </p:cNvPr>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a:extLst>
              <a:ext uri="{FF2B5EF4-FFF2-40B4-BE49-F238E27FC236}">
                <a16:creationId xmlns:a16="http://schemas.microsoft.com/office/drawing/2014/main" id="{0D72D51F-4C1D-4CBB-91BD-5DFA6688C4C7}"/>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In fact, the more accurate treatment by Klein and </a:t>
            </a:r>
            <a:r>
              <a:rPr lang="en-US" sz="2400" dirty="0" err="1">
                <a:latin typeface="+mj-lt"/>
              </a:rPr>
              <a:t>Nishina</a:t>
            </a:r>
            <a:endParaRPr lang="en-US" sz="2400" dirty="0">
              <a:latin typeface="+mj-lt"/>
            </a:endParaRPr>
          </a:p>
          <a:p>
            <a:r>
              <a:rPr lang="en-US" sz="2400" dirty="0">
                <a:latin typeface="+mj-lt"/>
              </a:rPr>
              <a:t>gives</a:t>
            </a:r>
          </a:p>
        </p:txBody>
      </p:sp>
      <p:graphicFrame>
        <p:nvGraphicFramePr>
          <p:cNvPr id="6" name="Object 5">
            <a:extLst>
              <a:ext uri="{FF2B5EF4-FFF2-40B4-BE49-F238E27FC236}">
                <a16:creationId xmlns:a16="http://schemas.microsoft.com/office/drawing/2014/main" id="{8FFE46DE-E62C-4B55-AD89-E646BF1DE24D}"/>
              </a:ext>
            </a:extLst>
          </p:cNvPr>
          <p:cNvGraphicFramePr>
            <a:graphicFrameLocks noChangeAspect="1"/>
          </p:cNvGraphicFramePr>
          <p:nvPr>
            <p:extLst>
              <p:ext uri="{D42A27DB-BD31-4B8C-83A1-F6EECF244321}">
                <p14:modId xmlns:p14="http://schemas.microsoft.com/office/powerpoint/2010/main" val="2147907320"/>
              </p:ext>
            </p:extLst>
          </p:nvPr>
        </p:nvGraphicFramePr>
        <p:xfrm>
          <a:off x="1338263" y="1738313"/>
          <a:ext cx="6070600" cy="3940175"/>
        </p:xfrm>
        <a:graphic>
          <a:graphicData uri="http://schemas.openxmlformats.org/presentationml/2006/ole">
            <mc:AlternateContent xmlns:mc="http://schemas.openxmlformats.org/markup-compatibility/2006">
              <mc:Choice xmlns:v="urn:schemas-microsoft-com:vml" Requires="v">
                <p:oleObj name="Equation" r:id="rId2" imgW="2743200" imgH="1803240" progId="Equation.DSMT4">
                  <p:embed/>
                </p:oleObj>
              </mc:Choice>
              <mc:Fallback>
                <p:oleObj name="Equation" r:id="rId2" imgW="2743200" imgH="1803240" progId="Equation.DSMT4">
                  <p:embed/>
                  <p:pic>
                    <p:nvPicPr>
                      <p:cNvPr id="6" name="Object 5">
                        <a:extLst>
                          <a:ext uri="{FF2B5EF4-FFF2-40B4-BE49-F238E27FC236}">
                            <a16:creationId xmlns:a16="http://schemas.microsoft.com/office/drawing/2014/main" id="{8FFE46DE-E62C-4B55-AD89-E646BF1DE24D}"/>
                          </a:ext>
                        </a:extLst>
                      </p:cNvPr>
                      <p:cNvPicPr>
                        <a:picLocks noChangeAspect="1" noChangeArrowheads="1"/>
                      </p:cNvPicPr>
                      <p:nvPr/>
                    </p:nvPicPr>
                    <p:blipFill>
                      <a:blip r:embed="rId3"/>
                      <a:srcRect/>
                      <a:stretch>
                        <a:fillRect/>
                      </a:stretch>
                    </p:blipFill>
                    <p:spPr bwMode="auto">
                      <a:xfrm>
                        <a:off x="1338263" y="1738313"/>
                        <a:ext cx="6070600" cy="3940175"/>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BC7C8C6F-AC5C-4BC5-9E2D-A79A6271C0BE}"/>
              </a:ext>
            </a:extLst>
          </p:cNvPr>
          <p:cNvGraphicFramePr>
            <a:graphicFrameLocks noChangeAspect="1"/>
          </p:cNvGraphicFramePr>
          <p:nvPr/>
        </p:nvGraphicFramePr>
        <p:xfrm>
          <a:off x="990600" y="996361"/>
          <a:ext cx="2983820" cy="1206572"/>
        </p:xfrm>
        <a:graphic>
          <a:graphicData uri="http://schemas.openxmlformats.org/presentationml/2006/ole">
            <mc:AlternateContent xmlns:mc="http://schemas.openxmlformats.org/markup-compatibility/2006">
              <mc:Choice xmlns:v="urn:schemas-microsoft-com:vml" Requires="v">
                <p:oleObj name="Equation" r:id="rId4" imgW="2323800" imgH="939600" progId="Equation.DSMT4">
                  <p:embed/>
                </p:oleObj>
              </mc:Choice>
              <mc:Fallback>
                <p:oleObj name="Equation" r:id="rId4" imgW="2323800" imgH="939600" progId="Equation.DSMT4">
                  <p:embed/>
                  <p:pic>
                    <p:nvPicPr>
                      <p:cNvPr id="7" name="Object 6">
                        <a:extLst>
                          <a:ext uri="{FF2B5EF4-FFF2-40B4-BE49-F238E27FC236}">
                            <a16:creationId xmlns:a16="http://schemas.microsoft.com/office/drawing/2014/main" id="{BC7C8C6F-AC5C-4BC5-9E2D-A79A6271C0BE}"/>
                          </a:ext>
                        </a:extLst>
                      </p:cNvPr>
                      <p:cNvPicPr/>
                      <p:nvPr/>
                    </p:nvPicPr>
                    <p:blipFill>
                      <a:blip r:embed="rId5"/>
                      <a:stretch>
                        <a:fillRect/>
                      </a:stretch>
                    </p:blipFill>
                    <p:spPr>
                      <a:xfrm>
                        <a:off x="990600" y="996361"/>
                        <a:ext cx="2983820" cy="1206572"/>
                      </a:xfrm>
                      <a:prstGeom prst="rect">
                        <a:avLst/>
                      </a:prstGeom>
                    </p:spPr>
                  </p:pic>
                </p:oleObj>
              </mc:Fallback>
            </mc:AlternateContent>
          </a:graphicData>
        </a:graphic>
      </p:graphicFrame>
    </p:spTree>
    <p:extLst>
      <p:ext uri="{BB962C8B-B14F-4D97-AF65-F5344CB8AC3E}">
        <p14:creationId xmlns:p14="http://schemas.microsoft.com/office/powerpoint/2010/main" val="429482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A52A9-E6DF-4861-8913-605608E635F2}"/>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0AE1C06-593F-4E41-B616-D8C741EFC5C6}"/>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0DE1E0F9-25CD-4B85-B21B-9D65D41A64D5}"/>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02EA20E1-8BF2-4441-B073-09271D92454D}"/>
              </a:ext>
            </a:extLst>
          </p:cNvPr>
          <p:cNvPicPr>
            <a:picLocks noChangeAspect="1"/>
          </p:cNvPicPr>
          <p:nvPr/>
        </p:nvPicPr>
        <p:blipFill>
          <a:blip r:embed="rId3"/>
          <a:stretch>
            <a:fillRect/>
          </a:stretch>
        </p:blipFill>
        <p:spPr>
          <a:xfrm>
            <a:off x="1066800" y="1447800"/>
            <a:ext cx="6134100" cy="3771900"/>
          </a:xfrm>
          <a:prstGeom prst="rect">
            <a:avLst/>
          </a:prstGeom>
        </p:spPr>
      </p:pic>
      <p:sp>
        <p:nvSpPr>
          <p:cNvPr id="6" name="TextBox 5">
            <a:extLst>
              <a:ext uri="{FF2B5EF4-FFF2-40B4-BE49-F238E27FC236}">
                <a16:creationId xmlns:a16="http://schemas.microsoft.com/office/drawing/2014/main" id="{A12687A3-DA21-4A18-8747-0E069F64DAF8}"/>
              </a:ext>
            </a:extLst>
          </p:cNvPr>
          <p:cNvSpPr txBox="1"/>
          <p:nvPr/>
        </p:nvSpPr>
        <p:spPr>
          <a:xfrm>
            <a:off x="3992301" y="4870162"/>
            <a:ext cx="533400" cy="584775"/>
          </a:xfrm>
          <a:prstGeom prst="rect">
            <a:avLst/>
          </a:prstGeom>
          <a:noFill/>
        </p:spPr>
        <p:txBody>
          <a:bodyPr wrap="square" rtlCol="0">
            <a:spAutoFit/>
          </a:bodyPr>
          <a:lstStyle/>
          <a:p>
            <a:r>
              <a:rPr lang="en-US" sz="3200" b="1" i="1" dirty="0">
                <a:latin typeface="Symbol" panose="05050102010706020507" pitchFamily="18" charset="2"/>
              </a:rPr>
              <a:t>q</a:t>
            </a:r>
          </a:p>
        </p:txBody>
      </p:sp>
      <p:graphicFrame>
        <p:nvGraphicFramePr>
          <p:cNvPr id="7" name="Object 6">
            <a:extLst>
              <a:ext uri="{FF2B5EF4-FFF2-40B4-BE49-F238E27FC236}">
                <a16:creationId xmlns:a16="http://schemas.microsoft.com/office/drawing/2014/main" id="{929C6196-2692-4AA8-B1A4-1E33856AF7B8}"/>
              </a:ext>
            </a:extLst>
          </p:cNvPr>
          <p:cNvGraphicFramePr>
            <a:graphicFrameLocks noChangeAspect="1"/>
          </p:cNvGraphicFramePr>
          <p:nvPr/>
        </p:nvGraphicFramePr>
        <p:xfrm>
          <a:off x="304800" y="2667000"/>
          <a:ext cx="896937" cy="885825"/>
        </p:xfrm>
        <a:graphic>
          <a:graphicData uri="http://schemas.openxmlformats.org/presentationml/2006/ole">
            <mc:AlternateContent xmlns:mc="http://schemas.openxmlformats.org/markup-compatibility/2006">
              <mc:Choice xmlns:v="urn:schemas-microsoft-com:vml" Requires="v">
                <p:oleObj name="Equation" r:id="rId4" imgW="431640" imgH="431640" progId="Equation.DSMT4">
                  <p:embed/>
                </p:oleObj>
              </mc:Choice>
              <mc:Fallback>
                <p:oleObj name="Equation" r:id="rId4" imgW="431640" imgH="431640" progId="Equation.DSMT4">
                  <p:embed/>
                  <p:pic>
                    <p:nvPicPr>
                      <p:cNvPr id="7" name="Object 6">
                        <a:extLst>
                          <a:ext uri="{FF2B5EF4-FFF2-40B4-BE49-F238E27FC236}">
                            <a16:creationId xmlns:a16="http://schemas.microsoft.com/office/drawing/2014/main" id="{929C6196-2692-4AA8-B1A4-1E33856AF7B8}"/>
                          </a:ext>
                        </a:extLst>
                      </p:cNvPr>
                      <p:cNvPicPr>
                        <a:picLocks noChangeAspect="1" noChangeArrowheads="1"/>
                      </p:cNvPicPr>
                      <p:nvPr/>
                    </p:nvPicPr>
                    <p:blipFill>
                      <a:blip r:embed="rId5"/>
                      <a:srcRect/>
                      <a:stretch>
                        <a:fillRect/>
                      </a:stretch>
                    </p:blipFill>
                    <p:spPr bwMode="auto">
                      <a:xfrm>
                        <a:off x="304800" y="2667000"/>
                        <a:ext cx="896937" cy="88582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5EFE71B-F2C1-4619-8C11-860AA954C515}"/>
              </a:ext>
            </a:extLst>
          </p:cNvPr>
          <p:cNvSpPr txBox="1"/>
          <p:nvPr/>
        </p:nvSpPr>
        <p:spPr>
          <a:xfrm>
            <a:off x="304800" y="152400"/>
            <a:ext cx="7696200" cy="461665"/>
          </a:xfrm>
          <a:prstGeom prst="rect">
            <a:avLst/>
          </a:prstGeom>
          <a:noFill/>
        </p:spPr>
        <p:txBody>
          <a:bodyPr wrap="square" rtlCol="0">
            <a:spAutoFit/>
          </a:bodyPr>
          <a:lstStyle/>
          <a:p>
            <a:r>
              <a:rPr lang="en-US" sz="2400" dirty="0">
                <a:latin typeface="+mj-lt"/>
              </a:rPr>
              <a:t>Modified Thompson scattering cross section</a:t>
            </a:r>
          </a:p>
        </p:txBody>
      </p:sp>
      <p:graphicFrame>
        <p:nvGraphicFramePr>
          <p:cNvPr id="9" name="Object 8">
            <a:extLst>
              <a:ext uri="{FF2B5EF4-FFF2-40B4-BE49-F238E27FC236}">
                <a16:creationId xmlns:a16="http://schemas.microsoft.com/office/drawing/2014/main" id="{6B36D64F-AD34-4D9E-A0BB-EF5C765B7F33}"/>
              </a:ext>
            </a:extLst>
          </p:cNvPr>
          <p:cNvGraphicFramePr>
            <a:graphicFrameLocks noChangeAspect="1"/>
          </p:cNvGraphicFramePr>
          <p:nvPr/>
        </p:nvGraphicFramePr>
        <p:xfrm>
          <a:off x="6974805" y="1203753"/>
          <a:ext cx="979896" cy="706437"/>
        </p:xfrm>
        <a:graphic>
          <a:graphicData uri="http://schemas.openxmlformats.org/presentationml/2006/ole">
            <mc:AlternateContent xmlns:mc="http://schemas.openxmlformats.org/markup-compatibility/2006">
              <mc:Choice xmlns:v="urn:schemas-microsoft-com:vml" Requires="v">
                <p:oleObj name="Equation" r:id="rId6" imgW="545760" imgH="393480" progId="Equation.DSMT4">
                  <p:embed/>
                </p:oleObj>
              </mc:Choice>
              <mc:Fallback>
                <p:oleObj name="Equation" r:id="rId6" imgW="545760" imgH="393480" progId="Equation.DSMT4">
                  <p:embed/>
                  <p:pic>
                    <p:nvPicPr>
                      <p:cNvPr id="9" name="Object 8">
                        <a:extLst>
                          <a:ext uri="{FF2B5EF4-FFF2-40B4-BE49-F238E27FC236}">
                            <a16:creationId xmlns:a16="http://schemas.microsoft.com/office/drawing/2014/main" id="{6B36D64F-AD34-4D9E-A0BB-EF5C765B7F33}"/>
                          </a:ext>
                        </a:extLst>
                      </p:cNvPr>
                      <p:cNvPicPr/>
                      <p:nvPr/>
                    </p:nvPicPr>
                    <p:blipFill>
                      <a:blip r:embed="rId7"/>
                      <a:stretch>
                        <a:fillRect/>
                      </a:stretch>
                    </p:blipFill>
                    <p:spPr>
                      <a:xfrm>
                        <a:off x="6974805" y="1203753"/>
                        <a:ext cx="979896" cy="7064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89705AA-DFBA-466C-842C-9CD946064A04}"/>
              </a:ext>
            </a:extLst>
          </p:cNvPr>
          <p:cNvGraphicFramePr>
            <a:graphicFrameLocks noChangeAspect="1"/>
          </p:cNvGraphicFramePr>
          <p:nvPr/>
        </p:nvGraphicFramePr>
        <p:xfrm>
          <a:off x="6941244" y="2206190"/>
          <a:ext cx="1080012" cy="587375"/>
        </p:xfrm>
        <a:graphic>
          <a:graphicData uri="http://schemas.openxmlformats.org/presentationml/2006/ole">
            <mc:AlternateContent xmlns:mc="http://schemas.openxmlformats.org/markup-compatibility/2006">
              <mc:Choice xmlns:v="urn:schemas-microsoft-com:vml" Requires="v">
                <p:oleObj name="Equation" r:id="rId8" imgW="723600" imgH="393480" progId="Equation.DSMT4">
                  <p:embed/>
                </p:oleObj>
              </mc:Choice>
              <mc:Fallback>
                <p:oleObj name="Equation" r:id="rId8" imgW="723600" imgH="393480" progId="Equation.DSMT4">
                  <p:embed/>
                  <p:pic>
                    <p:nvPicPr>
                      <p:cNvPr id="10" name="Object 9">
                        <a:extLst>
                          <a:ext uri="{FF2B5EF4-FFF2-40B4-BE49-F238E27FC236}">
                            <a16:creationId xmlns:a16="http://schemas.microsoft.com/office/drawing/2014/main" id="{689705AA-DFBA-466C-842C-9CD946064A04}"/>
                          </a:ext>
                        </a:extLst>
                      </p:cNvPr>
                      <p:cNvPicPr/>
                      <p:nvPr/>
                    </p:nvPicPr>
                    <p:blipFill>
                      <a:blip r:embed="rId9"/>
                      <a:stretch>
                        <a:fillRect/>
                      </a:stretch>
                    </p:blipFill>
                    <p:spPr>
                      <a:xfrm>
                        <a:off x="6941244" y="2206190"/>
                        <a:ext cx="1080012" cy="587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A7A6D96-7C99-4260-842E-2FB57FF54A54}"/>
              </a:ext>
            </a:extLst>
          </p:cNvPr>
          <p:cNvGraphicFramePr>
            <a:graphicFrameLocks noChangeAspect="1"/>
          </p:cNvGraphicFramePr>
          <p:nvPr/>
        </p:nvGraphicFramePr>
        <p:xfrm>
          <a:off x="7185025" y="3043238"/>
          <a:ext cx="841375" cy="512762"/>
        </p:xfrm>
        <a:graphic>
          <a:graphicData uri="http://schemas.openxmlformats.org/presentationml/2006/ole">
            <mc:AlternateContent xmlns:mc="http://schemas.openxmlformats.org/markup-compatibility/2006">
              <mc:Choice xmlns:v="urn:schemas-microsoft-com:vml" Requires="v">
                <p:oleObj name="Equation" r:id="rId10" imgW="647640" imgH="393480" progId="Equation.DSMT4">
                  <p:embed/>
                </p:oleObj>
              </mc:Choice>
              <mc:Fallback>
                <p:oleObj name="Equation" r:id="rId10" imgW="647640" imgH="393480" progId="Equation.DSMT4">
                  <p:embed/>
                  <p:pic>
                    <p:nvPicPr>
                      <p:cNvPr id="11" name="Object 10">
                        <a:extLst>
                          <a:ext uri="{FF2B5EF4-FFF2-40B4-BE49-F238E27FC236}">
                            <a16:creationId xmlns:a16="http://schemas.microsoft.com/office/drawing/2014/main" id="{7A7A6D96-7C99-4260-842E-2FB57FF54A54}"/>
                          </a:ext>
                        </a:extLst>
                      </p:cNvPr>
                      <p:cNvPicPr/>
                      <p:nvPr/>
                    </p:nvPicPr>
                    <p:blipFill>
                      <a:blip r:embed="rId11"/>
                      <a:stretch>
                        <a:fillRect/>
                      </a:stretch>
                    </p:blipFill>
                    <p:spPr>
                      <a:xfrm>
                        <a:off x="7185025" y="3043238"/>
                        <a:ext cx="841375" cy="512762"/>
                      </a:xfrm>
                      <a:prstGeom prst="rect">
                        <a:avLst/>
                      </a:prstGeom>
                    </p:spPr>
                  </p:pic>
                </p:oleObj>
              </mc:Fallback>
            </mc:AlternateContent>
          </a:graphicData>
        </a:graphic>
      </p:graphicFrame>
    </p:spTree>
    <p:extLst>
      <p:ext uri="{BB962C8B-B14F-4D97-AF65-F5344CB8AC3E}">
        <p14:creationId xmlns:p14="http://schemas.microsoft.com/office/powerpoint/2010/main" val="54187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name="Equation" r:id="rId2" imgW="2108160" imgH="812520" progId="Equation.DSMT4">
                  <p:embed/>
                </p:oleObj>
              </mc:Choice>
              <mc:Fallback>
                <p:oleObj name="Equation" r:id="rId2"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3"/>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name="Equation" r:id="rId4" imgW="2374560" imgH="812520" progId="Equation.DSMT4">
                  <p:embed/>
                </p:oleObj>
              </mc:Choice>
              <mc:Fallback>
                <p:oleObj name="Equation" r:id="rId4"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5"/>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22618</TotalTime>
  <Words>1535</Words>
  <Application>Microsoft Office PowerPoint</Application>
  <PresentationFormat>On-screen Show (4:3)</PresentationFormat>
  <Paragraphs>338</Paragraphs>
  <Slides>38</Slides>
  <Notes>27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5" baseType="lpstr">
      <vt:lpstr>Arial</vt:lpstr>
      <vt:lpstr>Calibri</vt:lpstr>
      <vt:lpstr>Symbol</vt:lpstr>
      <vt:lpstr>Office Theme</vt:lpstr>
      <vt:lpstr>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1255</cp:revision>
  <cp:lastPrinted>2021-04-08T18:05:02Z</cp:lastPrinted>
  <dcterms:created xsi:type="dcterms:W3CDTF">2012-01-10T18:32:24Z</dcterms:created>
  <dcterms:modified xsi:type="dcterms:W3CDTF">2023-03-30T15:51:14Z</dcterms:modified>
</cp:coreProperties>
</file>