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22"/>
  </p:notesMasterIdLst>
  <p:handoutMasterIdLst>
    <p:handoutMasterId r:id="rId23"/>
  </p:handoutMasterIdLst>
  <p:sldIdLst>
    <p:sldId id="296" r:id="rId4"/>
    <p:sldId id="354" r:id="rId5"/>
    <p:sldId id="355" r:id="rId6"/>
    <p:sldId id="405" r:id="rId7"/>
    <p:sldId id="382" r:id="rId8"/>
    <p:sldId id="391" r:id="rId9"/>
    <p:sldId id="399" r:id="rId10"/>
    <p:sldId id="400" r:id="rId11"/>
    <p:sldId id="411" r:id="rId12"/>
    <p:sldId id="401" r:id="rId13"/>
    <p:sldId id="402" r:id="rId14"/>
    <p:sldId id="403" r:id="rId15"/>
    <p:sldId id="406" r:id="rId16"/>
    <p:sldId id="407" r:id="rId17"/>
    <p:sldId id="408" r:id="rId18"/>
    <p:sldId id="409" r:id="rId19"/>
    <p:sldId id="410" r:id="rId20"/>
    <p:sldId id="41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752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5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32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6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9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5" y="22261"/>
            <a:ext cx="8839200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37: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Some quantum effects in electrodynamics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-- General quantum states of EM fields and related correlations functions 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Review of eigenstates of EM Hamiltonian and of Glauber’s coherent states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Squeezed states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Correlation measurements on EM signals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47F53-D029-4F59-8A78-71878F16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42417-0DED-4CF0-A9EE-435D1108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A56E3-4DC1-4933-9760-388C2140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EAB05C-65F5-4D08-856A-A21042E2F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707" y="136523"/>
            <a:ext cx="6632192" cy="62198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1A2D7A-0C58-4B75-88CA-138767E44E75}"/>
              </a:ext>
            </a:extLst>
          </p:cNvPr>
          <p:cNvSpPr txBox="1"/>
          <p:nvPr/>
        </p:nvSpPr>
        <p:spPr>
          <a:xfrm>
            <a:off x="115247" y="1033895"/>
            <a:ext cx="217075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Visualization of coherent state electric fields for various amplitudes</a:t>
            </a:r>
          </a:p>
          <a:p>
            <a:pPr algn="l"/>
            <a:endParaRPr lang="en-US" sz="1800" b="1" dirty="0"/>
          </a:p>
          <a:p>
            <a:pPr algn="l"/>
            <a:endParaRPr lang="en-US" sz="1800" b="1" dirty="0"/>
          </a:p>
          <a:p>
            <a:pPr algn="l"/>
            <a:r>
              <a:rPr lang="en-US" sz="2400" b="1" dirty="0"/>
              <a:t>Source:   </a:t>
            </a:r>
          </a:p>
          <a:p>
            <a:pPr algn="l"/>
            <a:r>
              <a:rPr lang="en-US" sz="2400" b="1" dirty="0"/>
              <a:t>R. Loudon, “The Quantum Theory of Light”</a:t>
            </a:r>
          </a:p>
        </p:txBody>
      </p:sp>
    </p:spTree>
    <p:extLst>
      <p:ext uri="{BB962C8B-B14F-4D97-AF65-F5344CB8AC3E}">
        <p14:creationId xmlns:p14="http://schemas.microsoft.com/office/powerpoint/2010/main" val="259312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F2008-4B83-498E-8AC8-0C531FB7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FF699-37DE-4DBF-AD27-5BC5E929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CA458-2F7A-4818-8244-7D31319A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C197C-751C-4661-A919-018620EB5460}"/>
              </a:ext>
            </a:extLst>
          </p:cNvPr>
          <p:cNvSpPr txBox="1"/>
          <p:nvPr/>
        </p:nvSpPr>
        <p:spPr>
          <a:xfrm>
            <a:off x="304800" y="3308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Additional properties of  single mode coherent state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841C10-9444-4A1C-AB44-13C0C08C4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0798"/>
              </p:ext>
            </p:extLst>
          </p:nvPr>
        </p:nvGraphicFramePr>
        <p:xfrm>
          <a:off x="152400" y="1144588"/>
          <a:ext cx="8578850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7840" imgH="2108160" progId="Equation.DSMT4">
                  <p:embed/>
                </p:oleObj>
              </mc:Choice>
              <mc:Fallback>
                <p:oleObj name="Equation" r:id="rId3" imgW="4317840" imgH="2108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9841C10-9444-4A1C-AB44-13C0C08C4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144588"/>
                        <a:ext cx="8578850" cy="418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75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8AFD1-8204-4A57-AA34-96B58705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3383-AEFC-4FDD-B524-4B7B772E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F05B-1518-49A6-807B-251CF855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AD76C8-ABB9-4B94-9602-68215D282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30762"/>
              </p:ext>
            </p:extLst>
          </p:nvPr>
        </p:nvGraphicFramePr>
        <p:xfrm>
          <a:off x="317840" y="702312"/>
          <a:ext cx="8508319" cy="307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76640" imgH="1473120" progId="Equation.DSMT4">
                  <p:embed/>
                </p:oleObj>
              </mc:Choice>
              <mc:Fallback>
                <p:oleObj name="Equation" r:id="rId3" imgW="4076640" imgH="1473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FAD76C8-ABB9-4B94-9602-68215D2825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840" y="702312"/>
                        <a:ext cx="8508319" cy="3074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647B7D4-48E2-4A73-A966-E1A467510FFA}"/>
              </a:ext>
            </a:extLst>
          </p:cNvPr>
          <p:cNvSpPr txBox="1"/>
          <p:nvPr/>
        </p:nvSpPr>
        <p:spPr>
          <a:xfrm>
            <a:off x="161228" y="348414"/>
            <a:ext cx="794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Interpretation of a single mode coherent state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F56C48-B622-89B0-836B-CF1F037162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661078"/>
              </p:ext>
            </p:extLst>
          </p:nvPr>
        </p:nvGraphicFramePr>
        <p:xfrm>
          <a:off x="498475" y="4130675"/>
          <a:ext cx="8097838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59120" imgH="939600" progId="Equation.DSMT4">
                  <p:embed/>
                </p:oleObj>
              </mc:Choice>
              <mc:Fallback>
                <p:oleObj name="Equation" r:id="rId5" imgW="3759120" imgH="939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F66FE46-5C90-4EF0-9360-DD5FA3FDA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8475" y="4130675"/>
                        <a:ext cx="8097838" cy="202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06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BA988-6B33-763F-DAE5-EC8CE3D2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4BF5F-BDB1-DE0C-EC01-C356A009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621BD-E8B1-5C02-0EB9-A85F2F72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A8686B-D0E7-86D6-F8AD-6ED9DA3E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057275"/>
            <a:ext cx="8172450" cy="47434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2F4763-0904-45A6-A0B4-89CB0C0C8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335184"/>
              </p:ext>
            </p:extLst>
          </p:nvPr>
        </p:nvGraphicFramePr>
        <p:xfrm>
          <a:off x="3657600" y="228600"/>
          <a:ext cx="2871788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440" imgH="660240" progId="Equation.DSMT4">
                  <p:embed/>
                </p:oleObj>
              </mc:Choice>
              <mc:Fallback>
                <p:oleObj name="Equation" r:id="rId3" imgW="1333440" imgH="660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F56C48-B622-89B0-836B-CF1F03716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28600"/>
                        <a:ext cx="2871788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77C5C5-1020-DC64-37D9-ECF8E22F117E}"/>
              </a:ext>
            </a:extLst>
          </p:cNvPr>
          <p:cNvSpPr txBox="1"/>
          <p:nvPr/>
        </p:nvSpPr>
        <p:spPr>
          <a:xfrm>
            <a:off x="1670193" y="142175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L=1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D1DC8-675F-A405-70E8-FBA76AB75A6D}"/>
              </a:ext>
            </a:extLst>
          </p:cNvPr>
          <p:cNvSpPr txBox="1"/>
          <p:nvPr/>
        </p:nvSpPr>
        <p:spPr>
          <a:xfrm>
            <a:off x="4800600" y="558130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7BF46-6134-4807-3641-8E2AB3C7D95A}"/>
              </a:ext>
            </a:extLst>
          </p:cNvPr>
          <p:cNvSpPr txBox="1"/>
          <p:nvPr/>
        </p:nvSpPr>
        <p:spPr>
          <a:xfrm>
            <a:off x="2495550" y="2895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>
                <a:latin typeface="Symbol" panose="05050102010706020507" pitchFamily="18" charset="2"/>
              </a:rPr>
              <a:t>L=2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05C2B-E48C-8D27-B8D2-A3A569CD8865}"/>
              </a:ext>
            </a:extLst>
          </p:cNvPr>
          <p:cNvSpPr txBox="1"/>
          <p:nvPr/>
        </p:nvSpPr>
        <p:spPr>
          <a:xfrm>
            <a:off x="4876800" y="3581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L=3</a:t>
            </a:r>
          </a:p>
        </p:txBody>
      </p:sp>
    </p:spTree>
    <p:extLst>
      <p:ext uri="{BB962C8B-B14F-4D97-AF65-F5344CB8AC3E}">
        <p14:creationId xmlns:p14="http://schemas.microsoft.com/office/powerpoint/2010/main" val="999958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FCE2D-B6AB-6ED1-FCE4-1673E8F0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7D7F5-AB8C-29E7-5CA9-033DC226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CC65F-BD70-D927-1019-AD2F6D07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7F08D-B89A-781C-0848-81ED358B147F}"/>
              </a:ext>
            </a:extLst>
          </p:cNvPr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Further analysis and modifications of the “coherent state”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711BB4-1837-EC37-D9D6-4006DFE74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062516"/>
              </p:ext>
            </p:extLst>
          </p:nvPr>
        </p:nvGraphicFramePr>
        <p:xfrm>
          <a:off x="452934" y="1219200"/>
          <a:ext cx="8238131" cy="401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84600" imgH="2234880" progId="Equation.DSMT4">
                  <p:embed/>
                </p:oleObj>
              </mc:Choice>
              <mc:Fallback>
                <p:oleObj name="Equation" r:id="rId2" imgW="458460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934" y="1219200"/>
                        <a:ext cx="8238131" cy="4016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665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A569D-9906-F677-4A39-0553104E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28499-3278-9810-C8A4-B82A0B7B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B03CB-8C31-48E7-EC78-E634821A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EDBC1-5A49-C5F8-F7C6-3A10429F1B40}"/>
              </a:ext>
            </a:extLst>
          </p:cNvPr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terms of the eigenstates of the EM Hamiltonian: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44D9BB-009E-CBD2-A1E2-689882CF5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509146"/>
              </p:ext>
            </p:extLst>
          </p:nvPr>
        </p:nvGraphicFramePr>
        <p:xfrm>
          <a:off x="441225" y="1143000"/>
          <a:ext cx="7045425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1396800" progId="Equation.DSMT4">
                  <p:embed/>
                </p:oleObj>
              </mc:Choice>
              <mc:Fallback>
                <p:oleObj name="Equation" r:id="rId2" imgW="30859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1225" y="1143000"/>
                        <a:ext cx="7045425" cy="318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05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18B16-8A9F-3BB9-B46A-3D9A854D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17C2-A2C8-AF07-9181-C0D2991F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95E8-C7CD-AE5A-4A48-83B2F952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4D4EA-48BB-C4E2-4142-99504CE7818B}"/>
              </a:ext>
            </a:extLst>
          </p:cNvPr>
          <p:cNvSpPr txBox="1"/>
          <p:nvPr/>
        </p:nvSpPr>
        <p:spPr>
          <a:xfrm>
            <a:off x="381000" y="457200"/>
            <a:ext cx="3091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For the coherent state: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AED112-9D72-E996-38EF-9BB0EC14D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687797"/>
              </p:ext>
            </p:extLst>
          </p:nvPr>
        </p:nvGraphicFramePr>
        <p:xfrm>
          <a:off x="653479" y="1066800"/>
          <a:ext cx="3095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482400" progId="Equation.DSMT4">
                  <p:embed/>
                </p:oleObj>
              </mc:Choice>
              <mc:Fallback>
                <p:oleObj name="Equation" r:id="rId2" imgW="1650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3479" y="1066800"/>
                        <a:ext cx="3095625" cy="90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DC9C2B-49F0-F45E-0611-9FCD0C2C4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1706"/>
              </p:ext>
            </p:extLst>
          </p:nvPr>
        </p:nvGraphicFramePr>
        <p:xfrm>
          <a:off x="838199" y="2313368"/>
          <a:ext cx="5593553" cy="172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838080" progId="Equation.DSMT4">
                  <p:embed/>
                </p:oleObj>
              </mc:Choice>
              <mc:Fallback>
                <p:oleObj name="Equation" r:id="rId4" imgW="2717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199" y="2313368"/>
                        <a:ext cx="5593553" cy="1725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C164411-DC50-56CE-F39C-DDAAD77679FF}"/>
              </a:ext>
            </a:extLst>
          </p:cNvPr>
          <p:cNvSpPr txBox="1"/>
          <p:nvPr/>
        </p:nvSpPr>
        <p:spPr>
          <a:xfrm>
            <a:off x="653479" y="4724400"/>
            <a:ext cx="7728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this sense, the coherent state represents the minimum uncertainty process.</a:t>
            </a:r>
          </a:p>
        </p:txBody>
      </p:sp>
    </p:spTree>
    <p:extLst>
      <p:ext uri="{BB962C8B-B14F-4D97-AF65-F5344CB8AC3E}">
        <p14:creationId xmlns:p14="http://schemas.microsoft.com/office/powerpoint/2010/main" val="269910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5BD37-7D55-BC1F-E9A3-260E5D86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EEC5A7-1DED-15CB-138D-3A00CA3E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CF3EB-462D-BE5D-AA58-83BCE2CC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920D8-1686-6F76-A028-92DE3D2E4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80" y="766465"/>
            <a:ext cx="7652977" cy="44006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18FBBB-B103-8CDB-7EAB-91F0D62F52DF}"/>
              </a:ext>
            </a:extLst>
          </p:cNvPr>
          <p:cNvSpPr txBox="1"/>
          <p:nvPr/>
        </p:nvSpPr>
        <p:spPr>
          <a:xfrm>
            <a:off x="76200" y="321924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Plot of possible standard deviations  (Figure from Prof. A. </a:t>
            </a:r>
            <a:r>
              <a:rPr lang="en-US" sz="2400" b="1" dirty="0" err="1"/>
              <a:t>Kandada</a:t>
            </a:r>
            <a:r>
              <a:rPr lang="en-US" sz="2400" b="1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F9A3A-C349-389C-66B7-56EC91577D8C}"/>
              </a:ext>
            </a:extLst>
          </p:cNvPr>
          <p:cNvSpPr txBox="1"/>
          <p:nvPr/>
        </p:nvSpPr>
        <p:spPr>
          <a:xfrm>
            <a:off x="228600" y="5145102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It is possible to modify the coherent state to produce fields with other properties within the blue region of the plot</a:t>
            </a:r>
          </a:p>
        </p:txBody>
      </p:sp>
    </p:spTree>
    <p:extLst>
      <p:ext uri="{BB962C8B-B14F-4D97-AF65-F5344CB8AC3E}">
        <p14:creationId xmlns:p14="http://schemas.microsoft.com/office/powerpoint/2010/main" val="159599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B007B-267F-57BE-F8F3-E26B1B43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05475-66AB-8F45-D125-E308DD8B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B705-F3A4-75DA-DA4D-4A30B82A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D41666-8108-7E7D-2785-8C8FBAAA42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609149"/>
              </p:ext>
            </p:extLst>
          </p:nvPr>
        </p:nvGraphicFramePr>
        <p:xfrm>
          <a:off x="307975" y="1295400"/>
          <a:ext cx="8528050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2440" imgH="1498320" progId="Equation.DSMT4">
                  <p:embed/>
                </p:oleObj>
              </mc:Choice>
              <mc:Fallback>
                <p:oleObj name="Equation" r:id="rId2" imgW="476244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7975" y="1295400"/>
                        <a:ext cx="8528050" cy="268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19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C40455-7EDF-B0AD-EA65-CA69D2368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1" y="457201"/>
            <a:ext cx="8892484" cy="59159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0428" y="4038600"/>
            <a:ext cx="8787011" cy="212725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ED77B-A1FF-EDB4-24D9-54FA3EF8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97958-9A74-6D0C-CBA5-7CD05C07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C96D9-44DC-2A21-14E6-8EB3C721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4E33E2-A004-D92D-203E-88A735E21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69" y="151936"/>
            <a:ext cx="7251861" cy="612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1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A4620-59D4-9BEC-AFAF-3158EA3B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DC9AF-660B-757D-45EE-7BA92A10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6E508-1E32-464C-E0A3-49005865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80519-7392-A52A-3B25-83778F10DC12}"/>
              </a:ext>
            </a:extLst>
          </p:cNvPr>
          <p:cNvSpPr txBox="1"/>
          <p:nvPr/>
        </p:nvSpPr>
        <p:spPr>
          <a:xfrm>
            <a:off x="17124" y="13652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what we learned from Lecture 36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0DAB18-DBBE-C55A-FA5F-8A3E989866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377186"/>
              </p:ext>
            </p:extLst>
          </p:nvPr>
        </p:nvGraphicFramePr>
        <p:xfrm>
          <a:off x="184150" y="1304131"/>
          <a:ext cx="8775700" cy="424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158920" progId="Equation.DSMT4">
                  <p:embed/>
                </p:oleObj>
              </mc:Choice>
              <mc:Fallback>
                <p:oleObj name="Equation" r:id="rId2" imgW="445752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4150" y="1304131"/>
                        <a:ext cx="8775700" cy="424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32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323D3-3E53-4DA7-AB42-C0ADE136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B7E45-7C2A-487E-AF7F-32B5684B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317A6-4572-43A9-8575-1C774E2A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A3C425-DBC0-46CF-B624-886BCEB5A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36590"/>
              </p:ext>
            </p:extLst>
          </p:nvPr>
        </p:nvGraphicFramePr>
        <p:xfrm>
          <a:off x="93502" y="609600"/>
          <a:ext cx="902652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31960" imgH="2400120" progId="Equation.DSMT4">
                  <p:embed/>
                </p:oleObj>
              </mc:Choice>
              <mc:Fallback>
                <p:oleObj name="Equation" r:id="rId3" imgW="4431960" imgH="2400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A3C425-DBC0-46CF-B624-886BCEB5AC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02" y="609600"/>
                        <a:ext cx="9026525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93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EA241-4598-4D25-9E31-E021DFEC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F48CE-FE5B-46BA-BAFA-3FE39ED2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A536-B680-402F-96FB-79C641BB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42EE1F-B841-4341-B9ED-7B40418B8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31074"/>
              </p:ext>
            </p:extLst>
          </p:nvPr>
        </p:nvGraphicFramePr>
        <p:xfrm>
          <a:off x="308058" y="914400"/>
          <a:ext cx="8527884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32240" imgH="2869920" progId="Equation.DSMT4">
                  <p:embed/>
                </p:oleObj>
              </mc:Choice>
              <mc:Fallback>
                <p:oleObj name="Equation" r:id="rId3" imgW="5232240" imgH="2869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42EE1F-B841-4341-B9ED-7B40418B8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058" y="914400"/>
                        <a:ext cx="8527884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0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4DB60-E3CC-46A5-8CAE-6FDCFB6D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4CD67-C9B8-492D-8969-8E7C31EA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B761E-D98B-4902-A4B7-B77B33C2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67FFE5-8508-4C0F-A7D5-D97238017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80149"/>
              </p:ext>
            </p:extLst>
          </p:nvPr>
        </p:nvGraphicFramePr>
        <p:xfrm>
          <a:off x="166780" y="1006409"/>
          <a:ext cx="8186853" cy="1146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600" imgH="482400" progId="Equation.DSMT4">
                  <p:embed/>
                </p:oleObj>
              </mc:Choice>
              <mc:Fallback>
                <p:oleObj name="Equation" r:id="rId3" imgW="344160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067FFE5-8508-4C0F-A7D5-D97238017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780" y="1006409"/>
                        <a:ext cx="8186853" cy="1146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9DEEC1-BFCE-4BBD-8030-746836879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412023"/>
              </p:ext>
            </p:extLst>
          </p:nvPr>
        </p:nvGraphicFramePr>
        <p:xfrm>
          <a:off x="166780" y="2074749"/>
          <a:ext cx="8111729" cy="161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51360" imgH="965160" progId="Equation.DSMT4">
                  <p:embed/>
                </p:oleObj>
              </mc:Choice>
              <mc:Fallback>
                <p:oleObj name="Equation" r:id="rId5" imgW="4851360" imgH="965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19DEEC1-BFCE-4BBD-8030-7468368793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780" y="2074749"/>
                        <a:ext cx="8111729" cy="1610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680120-9E88-4D81-9008-89C1BB798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74172"/>
              </p:ext>
            </p:extLst>
          </p:nvPr>
        </p:nvGraphicFramePr>
        <p:xfrm>
          <a:off x="1327150" y="4392613"/>
          <a:ext cx="6964363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17560" imgH="990360" progId="Equation.DSMT4">
                  <p:embed/>
                </p:oleObj>
              </mc:Choice>
              <mc:Fallback>
                <p:oleObj name="Equation" r:id="rId7" imgW="3517560" imgH="990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2680120-9E88-4D81-9008-89C1BB798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7150" y="4392613"/>
                        <a:ext cx="6964363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F66FE46-5C90-4EF0-9360-DD5FA3FDA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599907"/>
              </p:ext>
            </p:extLst>
          </p:nvPr>
        </p:nvGraphicFramePr>
        <p:xfrm>
          <a:off x="103188" y="3849688"/>
          <a:ext cx="89598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0" imgH="228600" progId="Equation.DSMT4">
                  <p:embed/>
                </p:oleObj>
              </mc:Choice>
              <mc:Fallback>
                <p:oleObj name="Equation" r:id="rId9" imgW="368280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F66FE46-5C90-4EF0-9360-DD5FA3FDA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188" y="3849688"/>
                        <a:ext cx="8959850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B244617-6628-1C79-4957-C55B8DAB9054}"/>
              </a:ext>
            </a:extLst>
          </p:cNvPr>
          <p:cNvSpPr txBox="1"/>
          <p:nvPr/>
        </p:nvSpPr>
        <p:spPr>
          <a:xfrm>
            <a:off x="57745" y="316741"/>
            <a:ext cx="902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 convenient superposition thanks to R. Glauber, PR 131, 2766 (1963) </a:t>
            </a:r>
          </a:p>
        </p:txBody>
      </p:sp>
    </p:spTree>
    <p:extLst>
      <p:ext uri="{BB962C8B-B14F-4D97-AF65-F5344CB8AC3E}">
        <p14:creationId xmlns:p14="http://schemas.microsoft.com/office/powerpoint/2010/main" val="170304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88A2B-4372-4E21-A7F1-E3CEB9EC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CB504-D385-436D-8D34-3FFDF4AF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313FB-2F37-4787-AEAD-C227C48D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285AD-8211-4E00-A640-537C7DC62013}"/>
              </a:ext>
            </a:extLst>
          </p:cNvPr>
          <p:cNvSpPr txBox="1"/>
          <p:nvPr/>
        </p:nvSpPr>
        <p:spPr>
          <a:xfrm>
            <a:off x="152400" y="486980"/>
            <a:ext cx="528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mode coherent state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4F2B859-EAFE-446D-A614-4333E2678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089217"/>
              </p:ext>
            </p:extLst>
          </p:nvPr>
        </p:nvGraphicFramePr>
        <p:xfrm>
          <a:off x="420688" y="1266825"/>
          <a:ext cx="8205787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17560" imgH="1346040" progId="Equation.DSMT4">
                  <p:embed/>
                </p:oleObj>
              </mc:Choice>
              <mc:Fallback>
                <p:oleObj name="Equation" r:id="rId3" imgW="3517560" imgH="1346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4F2B859-EAFE-446D-A614-4333E2678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1266825"/>
                        <a:ext cx="8205787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FE4D40-BCF3-439C-AB9E-A366AF932347}"/>
              </a:ext>
            </a:extLst>
          </p:cNvPr>
          <p:cNvSpPr txBox="1"/>
          <p:nvPr/>
        </p:nvSpPr>
        <p:spPr>
          <a:xfrm>
            <a:off x="304800" y="4719880"/>
            <a:ext cx="7736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means that variance of the E field for the coherent state is independent of the amplitude </a:t>
            </a:r>
            <a:r>
              <a:rPr lang="en-US" sz="2400" b="1" i="1" dirty="0">
                <a:latin typeface="Symbol" panose="05050102010706020507" pitchFamily="18" charset="2"/>
              </a:rPr>
              <a:t>L</a:t>
            </a:r>
            <a:r>
              <a:rPr lang="en-US" sz="2400" b="1" dirty="0"/>
              <a:t>.    Therefore, for </a:t>
            </a:r>
            <a:r>
              <a:rPr lang="en-US" sz="2400" b="1"/>
              <a:t>large </a:t>
            </a:r>
            <a:r>
              <a:rPr lang="en-US" sz="2400" b="1" i="1">
                <a:latin typeface="Symbol" panose="05050102010706020507" pitchFamily="18" charset="2"/>
              </a:rPr>
              <a:t>L </a:t>
            </a:r>
            <a:r>
              <a:rPr lang="en-US" sz="2400" b="1" baseline="-25000"/>
              <a:t> </a:t>
            </a:r>
            <a:r>
              <a:rPr lang="en-US" sz="2400" b="1" dirty="0"/>
              <a:t>the variance is small in comparison.</a:t>
            </a:r>
          </a:p>
        </p:txBody>
      </p:sp>
    </p:spTree>
    <p:extLst>
      <p:ext uri="{BB962C8B-B14F-4D97-AF65-F5344CB8AC3E}">
        <p14:creationId xmlns:p14="http://schemas.microsoft.com/office/powerpoint/2010/main" val="166705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B9695C-10E3-F1A8-8AFC-305A0D65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04/12/2023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F8561-15C9-4F3C-594E-76A9AF68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3EA16-781B-8229-8901-46CAF437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E671832-680D-331C-7521-66B176435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62376"/>
              </p:ext>
            </p:extLst>
          </p:nvPr>
        </p:nvGraphicFramePr>
        <p:xfrm>
          <a:off x="403225" y="1350963"/>
          <a:ext cx="8339138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39497" imgH="4156030" progId="Equation.DSMT4">
                  <p:embed/>
                </p:oleObj>
              </mc:Choice>
              <mc:Fallback>
                <p:oleObj name="Equation" r:id="rId2" imgW="8339497" imgH="41560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3225" y="1350963"/>
                        <a:ext cx="8339138" cy="415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01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27973</TotalTime>
  <Words>398</Words>
  <Application>Microsoft Office PowerPoint</Application>
  <PresentationFormat>On-screen Show (4:3)</PresentationFormat>
  <Paragraphs>93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Office Theme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1427</cp:revision>
  <cp:lastPrinted>2021-04-22T14:26:01Z</cp:lastPrinted>
  <dcterms:created xsi:type="dcterms:W3CDTF">2012-01-10T18:32:24Z</dcterms:created>
  <dcterms:modified xsi:type="dcterms:W3CDTF">2023-04-13T18:11:27Z</dcterms:modified>
</cp:coreProperties>
</file>