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1"/>
  </p:notesMasterIdLst>
  <p:handoutMasterIdLst>
    <p:handoutMasterId r:id="rId22"/>
  </p:handoutMasterIdLst>
  <p:sldIdLst>
    <p:sldId id="296" r:id="rId3"/>
    <p:sldId id="354" r:id="rId4"/>
    <p:sldId id="355" r:id="rId5"/>
    <p:sldId id="413" r:id="rId6"/>
    <p:sldId id="414" r:id="rId7"/>
    <p:sldId id="415" r:id="rId8"/>
    <p:sldId id="416" r:id="rId9"/>
    <p:sldId id="407" r:id="rId10"/>
    <p:sldId id="408" r:id="rId11"/>
    <p:sldId id="409" r:id="rId12"/>
    <p:sldId id="417" r:id="rId13"/>
    <p:sldId id="410" r:id="rId14"/>
    <p:sldId id="412" r:id="rId15"/>
    <p:sldId id="418" r:id="rId16"/>
    <p:sldId id="419" r:id="rId17"/>
    <p:sldId id="421" r:id="rId18"/>
    <p:sldId id="422" r:id="rId19"/>
    <p:sldId id="420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3752" autoAdjust="0"/>
  </p:normalViewPr>
  <p:slideViewPr>
    <p:cSldViewPr>
      <p:cViewPr varScale="1">
        <p:scale>
          <a:sx n="62" d="100"/>
          <a:sy n="62" d="100"/>
        </p:scale>
        <p:origin x="14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04/14/2023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2023 -- Lecture 38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047" y="828288"/>
            <a:ext cx="8839200" cy="5201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Notes for Lecture 38: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Quantum effects in electrodynamics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Connections to experiment</a:t>
            </a:r>
          </a:p>
          <a:p>
            <a:pPr lvl="2" indent="-457200"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>
                <a:solidFill>
                  <a:schemeClr val="folHlink"/>
                </a:solidFill>
              </a:rPr>
              <a:t>Coherent states</a:t>
            </a:r>
          </a:p>
          <a:p>
            <a:pPr lvl="2" indent="-457200"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>
                <a:solidFill>
                  <a:schemeClr val="folHlink"/>
                </a:solidFill>
              </a:rPr>
              <a:t>Squeezed states</a:t>
            </a:r>
          </a:p>
          <a:p>
            <a:pPr lvl="2" indent="-457200">
              <a:spcBef>
                <a:spcPct val="50000"/>
              </a:spcBef>
              <a:buFont typeface="+mj-lt"/>
              <a:buAutoNum type="alphaLcPeriod"/>
            </a:pPr>
            <a:r>
              <a:rPr lang="en-US" sz="2400" b="1" dirty="0">
                <a:solidFill>
                  <a:schemeClr val="folHlink"/>
                </a:solidFill>
              </a:rPr>
              <a:t>More complicated states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18B16-8A9F-3BB9-B46A-3D9A854D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A17C2-A2C8-AF07-9181-C0D2991F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795E8-C7CD-AE5A-4A48-83B2F952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4D4EA-48BB-C4E2-4142-99504CE7818B}"/>
              </a:ext>
            </a:extLst>
          </p:cNvPr>
          <p:cNvSpPr txBox="1"/>
          <p:nvPr/>
        </p:nvSpPr>
        <p:spPr>
          <a:xfrm>
            <a:off x="381000" y="457200"/>
            <a:ext cx="309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/>
              <a:t>For the coherent state: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6AED112-9D72-E996-38EF-9BB0EC14D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687797"/>
              </p:ext>
            </p:extLst>
          </p:nvPr>
        </p:nvGraphicFramePr>
        <p:xfrm>
          <a:off x="653479" y="1066800"/>
          <a:ext cx="30956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482400" progId="Equation.DSMT4">
                  <p:embed/>
                </p:oleObj>
              </mc:Choice>
              <mc:Fallback>
                <p:oleObj name="Equation" r:id="rId2" imgW="1650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3479" y="1066800"/>
                        <a:ext cx="309562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BDC9C2B-49F0-F45E-0611-9FCD0C2C4C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61706"/>
              </p:ext>
            </p:extLst>
          </p:nvPr>
        </p:nvGraphicFramePr>
        <p:xfrm>
          <a:off x="838199" y="2313368"/>
          <a:ext cx="5593553" cy="1725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640" imgH="838080" progId="Equation.DSMT4">
                  <p:embed/>
                </p:oleObj>
              </mc:Choice>
              <mc:Fallback>
                <p:oleObj name="Equation" r:id="rId4" imgW="27176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199" y="2313368"/>
                        <a:ext cx="5593553" cy="1725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C164411-DC50-56CE-F39C-DDAAD77679FF}"/>
              </a:ext>
            </a:extLst>
          </p:cNvPr>
          <p:cNvSpPr txBox="1"/>
          <p:nvPr/>
        </p:nvSpPr>
        <p:spPr>
          <a:xfrm>
            <a:off x="533400" y="4114800"/>
            <a:ext cx="7728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this sense, the coherent state represents the minimum uncertainty process.   For the pure phonon eigenstates, only the vacuum state has this minimum uncertainty.</a:t>
            </a:r>
          </a:p>
        </p:txBody>
      </p:sp>
    </p:spTree>
    <p:extLst>
      <p:ext uri="{BB962C8B-B14F-4D97-AF65-F5344CB8AC3E}">
        <p14:creationId xmlns:p14="http://schemas.microsoft.com/office/powerpoint/2010/main" val="269910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24098-AE97-1549-1053-6D3A3829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EFD73E-A768-EA00-641A-ACB5C3E4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AA848-3DDE-486F-1050-4DCBA15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2295BDA-A11B-34DB-36A2-733FB1142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4507"/>
              </p:ext>
            </p:extLst>
          </p:nvPr>
        </p:nvGraphicFramePr>
        <p:xfrm>
          <a:off x="304800" y="609600"/>
          <a:ext cx="8410275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37160" imgH="2692080" progId="Equation.DSMT4">
                  <p:embed/>
                </p:oleObj>
              </mc:Choice>
              <mc:Fallback>
                <p:oleObj name="Equation" r:id="rId2" imgW="5537160" imgH="269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609600"/>
                        <a:ext cx="8410275" cy="408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60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5BD37-7D55-BC1F-E9A3-260E5D86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EEC5A7-1DED-15CB-138D-3A00CA3E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CF3EB-462D-BE5D-AA58-83BCE2CC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920D8-1686-6F76-A028-92DE3D2E4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7652977" cy="4400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18FBBB-B103-8CDB-7EAB-91F0D62F52DF}"/>
              </a:ext>
            </a:extLst>
          </p:cNvPr>
          <p:cNvSpPr txBox="1"/>
          <p:nvPr/>
        </p:nvSpPr>
        <p:spPr>
          <a:xfrm>
            <a:off x="-37472" y="53183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Plot of possible standard deviations  (Figure from Prof. A. </a:t>
            </a:r>
            <a:r>
              <a:rPr lang="en-US" sz="2400" b="1" dirty="0" err="1"/>
              <a:t>Kandada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F9A3A-C349-389C-66B7-56EC91577D8C}"/>
              </a:ext>
            </a:extLst>
          </p:cNvPr>
          <p:cNvSpPr txBox="1"/>
          <p:nvPr/>
        </p:nvSpPr>
        <p:spPr>
          <a:xfrm>
            <a:off x="287676" y="410759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It is possible to modify the coherent state to produce fields with other properties within the blue region of the plot.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2DA275E-1CD2-694A-1D3E-AA3649546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718812"/>
              </p:ext>
            </p:extLst>
          </p:nvPr>
        </p:nvGraphicFramePr>
        <p:xfrm>
          <a:off x="5619033" y="2975273"/>
          <a:ext cx="5762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9033" y="2975273"/>
                        <a:ext cx="576262" cy="461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74AB404-D93C-0615-1B3F-090A816B2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04166"/>
              </p:ext>
            </p:extLst>
          </p:nvPr>
        </p:nvGraphicFramePr>
        <p:xfrm>
          <a:off x="2274094" y="419596"/>
          <a:ext cx="8239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203040" progId="Equation.DSMT4">
                  <p:embed/>
                </p:oleObj>
              </mc:Choice>
              <mc:Fallback>
                <p:oleObj name="Equation" r:id="rId5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4094" y="419596"/>
                        <a:ext cx="823912" cy="693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3CD942A-046E-36A4-B7BD-D409C96A7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151251"/>
              </p:ext>
            </p:extLst>
          </p:nvPr>
        </p:nvGraphicFramePr>
        <p:xfrm>
          <a:off x="304800" y="4987694"/>
          <a:ext cx="6705600" cy="1394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74840" imgH="660240" progId="Equation.DSMT4">
                  <p:embed/>
                </p:oleObj>
              </mc:Choice>
              <mc:Fallback>
                <p:oleObj name="Equation" r:id="rId7" imgW="3174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4987694"/>
                        <a:ext cx="6705600" cy="1394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599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B007B-267F-57BE-F8F3-E26B1B43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05475-66AB-8F45-D125-E308DD8B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3B705-F3A4-75DA-DA4D-4A30B82A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D41666-8108-7E7D-2785-8C8FBAAA4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46892"/>
              </p:ext>
            </p:extLst>
          </p:nvPr>
        </p:nvGraphicFramePr>
        <p:xfrm>
          <a:off x="190500" y="492125"/>
          <a:ext cx="8763000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33840" imgH="1777680" progId="Equation.DSMT4">
                  <p:embed/>
                </p:oleObj>
              </mc:Choice>
              <mc:Fallback>
                <p:oleObj name="Equation" r:id="rId2" imgW="453384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500" y="492125"/>
                        <a:ext cx="8763000" cy="343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19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910B8-5161-CBB5-3D54-75E2491B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43BF1-C533-7E3E-780B-AA86ADAF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69B07-1A49-D5E3-B1FB-0A154806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F86BB-EE78-7B61-3E84-B5F3E23D9630}"/>
              </a:ext>
            </a:extLst>
          </p:cNvPr>
          <p:cNvSpPr txBox="1"/>
          <p:nvPr/>
        </p:nvSpPr>
        <p:spPr>
          <a:xfrm>
            <a:off x="2286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Better(?) description of squeezed states thanks to Berman ad Malinovsky </a:t>
            </a:r>
            <a:r>
              <a:rPr lang="en-US" sz="2400" b="1" dirty="0">
                <a:sym typeface="Wingdings" panose="05000000000000000000" pitchFamily="2" charset="2"/>
              </a:rPr>
              <a:t> two-photon coherent state</a:t>
            </a:r>
            <a:endParaRPr lang="en-US" sz="2400" b="1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0D82ECA-AAF9-728B-F9DC-0E90CABCF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118342"/>
              </p:ext>
            </p:extLst>
          </p:nvPr>
        </p:nvGraphicFramePr>
        <p:xfrm>
          <a:off x="507206" y="1447800"/>
          <a:ext cx="7672388" cy="335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1625400" progId="Equation.DSMT4">
                  <p:embed/>
                </p:oleObj>
              </mc:Choice>
              <mc:Fallback>
                <p:oleObj name="Equation" r:id="rId2" imgW="372096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206" y="1447800"/>
                        <a:ext cx="7672388" cy="335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A2E80CF6-BCEA-29B6-CB6A-DF98D0A68993}"/>
              </a:ext>
            </a:extLst>
          </p:cNvPr>
          <p:cNvSpPr/>
          <p:nvPr/>
        </p:nvSpPr>
        <p:spPr>
          <a:xfrm rot="16200000">
            <a:off x="2236790" y="4064792"/>
            <a:ext cx="533400" cy="1958977"/>
          </a:xfrm>
          <a:prstGeom prst="leftBrac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05AFD10-4A96-6837-810E-FF3C5375B8D2}"/>
              </a:ext>
            </a:extLst>
          </p:cNvPr>
          <p:cNvSpPr/>
          <p:nvPr/>
        </p:nvSpPr>
        <p:spPr>
          <a:xfrm rot="16200000">
            <a:off x="4903790" y="3935410"/>
            <a:ext cx="533400" cy="2416179"/>
          </a:xfrm>
          <a:prstGeom prst="leftBrac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4A588-413E-2480-D32C-0842192E9DAB}"/>
              </a:ext>
            </a:extLst>
          </p:cNvPr>
          <p:cNvSpPr txBox="1"/>
          <p:nvPr/>
        </p:nvSpPr>
        <p:spPr>
          <a:xfrm>
            <a:off x="1657350" y="5242778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Coherent state operator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73D8E-2F87-83AC-9E0D-97BBA94D7F30}"/>
              </a:ext>
            </a:extLst>
          </p:cNvPr>
          <p:cNvSpPr txBox="1"/>
          <p:nvPr/>
        </p:nvSpPr>
        <p:spPr>
          <a:xfrm>
            <a:off x="4328845" y="5310981"/>
            <a:ext cx="178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“Squeezing” operator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77F52F8-DDC0-A9F1-C475-441940505149}"/>
              </a:ext>
            </a:extLst>
          </p:cNvPr>
          <p:cNvSpPr/>
          <p:nvPr/>
        </p:nvSpPr>
        <p:spPr>
          <a:xfrm rot="16200000">
            <a:off x="6564313" y="4811711"/>
            <a:ext cx="533400" cy="358779"/>
          </a:xfrm>
          <a:prstGeom prst="leftBrac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4D71-CF89-9D0F-5A59-C8C4F1794296}"/>
              </a:ext>
            </a:extLst>
          </p:cNvPr>
          <p:cNvSpPr txBox="1"/>
          <p:nvPr/>
        </p:nvSpPr>
        <p:spPr>
          <a:xfrm>
            <a:off x="6214795" y="5257800"/>
            <a:ext cx="1271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Vacuum state</a:t>
            </a:r>
          </a:p>
        </p:txBody>
      </p:sp>
    </p:spTree>
    <p:extLst>
      <p:ext uri="{BB962C8B-B14F-4D97-AF65-F5344CB8AC3E}">
        <p14:creationId xmlns:p14="http://schemas.microsoft.com/office/powerpoint/2010/main" val="155509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8ECC0-427C-EE24-E9D5-CCB1B8EC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2EBAC-E2CA-6931-0620-0CFC4A23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D408-4DD3-61C2-3044-C56B25BB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67AB8F4-928B-619C-9494-99B36B591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7955"/>
              </p:ext>
            </p:extLst>
          </p:nvPr>
        </p:nvGraphicFramePr>
        <p:xfrm>
          <a:off x="231775" y="455613"/>
          <a:ext cx="8680450" cy="584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86200" imgH="2616120" progId="Equation.DSMT4">
                  <p:embed/>
                </p:oleObj>
              </mc:Choice>
              <mc:Fallback>
                <p:oleObj name="Equation" r:id="rId2" imgW="3886200" imgH="2616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775" y="455613"/>
                        <a:ext cx="8680450" cy="584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F4DA87-9C8A-7F29-45B8-37AEEAAEF37A}"/>
              </a:ext>
            </a:extLst>
          </p:cNvPr>
          <p:cNvSpPr txBox="1"/>
          <p:nvPr/>
        </p:nvSpPr>
        <p:spPr>
          <a:xfrm>
            <a:off x="76200" y="11130"/>
            <a:ext cx="852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Properties of the squeezed state continued --</a:t>
            </a:r>
          </a:p>
        </p:txBody>
      </p:sp>
    </p:spTree>
    <p:extLst>
      <p:ext uri="{BB962C8B-B14F-4D97-AF65-F5344CB8AC3E}">
        <p14:creationId xmlns:p14="http://schemas.microsoft.com/office/powerpoint/2010/main" val="103634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8BCE7-51CB-73C5-1884-9762AFAC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75D9C-2A90-63BA-B488-D927CE0B3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626E4-970E-FADB-F6BC-40407654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3CBBF-886B-378D-9B46-EEE8A4F6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" y="1168284"/>
            <a:ext cx="7474334" cy="4521432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198261-A55E-5E58-66D1-3CA13ABBD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434724"/>
              </p:ext>
            </p:extLst>
          </p:nvPr>
        </p:nvGraphicFramePr>
        <p:xfrm>
          <a:off x="1125538" y="468313"/>
          <a:ext cx="64960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57320" imgH="393480" progId="Equation.DSMT4">
                  <p:embed/>
                </p:oleObj>
              </mc:Choice>
              <mc:Fallback>
                <p:oleObj name="Equation" r:id="rId3" imgW="285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5538" y="468313"/>
                        <a:ext cx="6496050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290E1E-168D-A741-6E37-CDFF350D561D}"/>
              </a:ext>
            </a:extLst>
          </p:cNvPr>
          <p:cNvSpPr txBox="1"/>
          <p:nvPr/>
        </p:nvSpPr>
        <p:spPr>
          <a:xfrm>
            <a:off x="4191000" y="579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DFB135-E329-244D-8EEB-73831982B70A}"/>
              </a:ext>
            </a:extLst>
          </p:cNvPr>
          <p:cNvSpPr txBox="1"/>
          <p:nvPr/>
        </p:nvSpPr>
        <p:spPr>
          <a:xfrm>
            <a:off x="3459163" y="2362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>
                <a:latin typeface="Symbol" panose="05050102010706020507" pitchFamily="18" charset="2"/>
              </a:rPr>
              <a:t>q=p/4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45F21-8BD1-2EA5-F8FC-2571111C8F95}"/>
              </a:ext>
            </a:extLst>
          </p:cNvPr>
          <p:cNvSpPr txBox="1"/>
          <p:nvPr/>
        </p:nvSpPr>
        <p:spPr>
          <a:xfrm>
            <a:off x="5657850" y="3962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>
                <a:latin typeface="Symbol" panose="05050102010706020507" pitchFamily="18" charset="2"/>
              </a:rPr>
              <a:t>q=0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3EA29-98CB-98E0-607F-D18A3CD3C270}"/>
              </a:ext>
            </a:extLst>
          </p:cNvPr>
          <p:cNvSpPr txBox="1"/>
          <p:nvPr/>
        </p:nvSpPr>
        <p:spPr>
          <a:xfrm>
            <a:off x="5884165" y="267951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>
                <a:latin typeface="Symbol" panose="05050102010706020507" pitchFamily="18" charset="2"/>
              </a:rPr>
              <a:t>q=p/8</a:t>
            </a:r>
          </a:p>
        </p:txBody>
      </p:sp>
    </p:spTree>
    <p:extLst>
      <p:ext uri="{BB962C8B-B14F-4D97-AF65-F5344CB8AC3E}">
        <p14:creationId xmlns:p14="http://schemas.microsoft.com/office/powerpoint/2010/main" val="42002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CDD24-2F4E-356E-FB23-F66CAF0A1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37F56-5E05-CCB7-807E-A12FA804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FCAB4-826D-A343-788F-D13DBF35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20784-BD1C-4966-7B5B-14455C6FF19A}"/>
              </a:ext>
            </a:extLst>
          </p:cNvPr>
          <p:cNvSpPr txBox="1"/>
          <p:nvPr/>
        </p:nvSpPr>
        <p:spPr>
          <a:xfrm>
            <a:off x="457200" y="381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Squeezed states can be generated by taking a photon of frequency  </a:t>
            </a:r>
            <a:r>
              <a:rPr lang="en-US" sz="2400" b="1" dirty="0">
                <a:latin typeface="Symbol" panose="05050102010706020507" pitchFamily="18" charset="2"/>
              </a:rPr>
              <a:t>w</a:t>
            </a:r>
            <a:r>
              <a:rPr lang="en-US" sz="2400" b="1" dirty="0"/>
              <a:t> and using devices to generate two photons </a:t>
            </a:r>
          </a:p>
          <a:p>
            <a:pPr algn="l"/>
            <a:r>
              <a:rPr lang="en-US" sz="2400" b="1" dirty="0"/>
              <a:t>of frequency </a:t>
            </a:r>
            <a:r>
              <a:rPr lang="en-US" sz="2400" b="1" dirty="0">
                <a:latin typeface="Symbol" panose="05050102010706020507" pitchFamily="18" charset="2"/>
              </a:rPr>
              <a:t>w</a:t>
            </a:r>
            <a:r>
              <a:rPr lang="en-US" sz="2400" b="1" dirty="0"/>
              <a:t>/2.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8906B-A705-82BC-61F1-E6BA10ADC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282440"/>
            <a:ext cx="3835597" cy="5073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34AFE-A8E3-55F2-4565-74F1CD7E5A21}"/>
              </a:ext>
            </a:extLst>
          </p:cNvPr>
          <p:cNvSpPr txBox="1"/>
          <p:nvPr/>
        </p:nvSpPr>
        <p:spPr>
          <a:xfrm>
            <a:off x="406302" y="2138065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From Mandel &amp; Wolf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D20AD-9F18-BB9D-C7AE-517B84A7D80D}"/>
              </a:ext>
            </a:extLst>
          </p:cNvPr>
          <p:cNvSpPr txBox="1"/>
          <p:nvPr/>
        </p:nvSpPr>
        <p:spPr>
          <a:xfrm>
            <a:off x="6763045" y="1348393"/>
            <a:ext cx="220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Coherent state with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dirty="0"/>
              <a:t>=0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8A63B-A25E-DE9C-E971-1C686DC1ED8D}"/>
              </a:ext>
            </a:extLst>
          </p:cNvPr>
          <p:cNvSpPr txBox="1"/>
          <p:nvPr/>
        </p:nvSpPr>
        <p:spPr>
          <a:xfrm>
            <a:off x="6845644" y="2315786"/>
            <a:ext cx="220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Coherent state with |</a:t>
            </a:r>
            <a:r>
              <a:rPr lang="en-US" sz="2400" b="1" dirty="0">
                <a:latin typeface="Symbol" panose="05050102010706020507" pitchFamily="18" charset="2"/>
              </a:rPr>
              <a:t>a|</a:t>
            </a:r>
            <a:r>
              <a:rPr lang="en-US" sz="2400" b="1" dirty="0"/>
              <a:t>&gt;0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D3529-7F33-142E-914E-8B963CF1800A}"/>
              </a:ext>
            </a:extLst>
          </p:cNvPr>
          <p:cNvSpPr txBox="1"/>
          <p:nvPr/>
        </p:nvSpPr>
        <p:spPr>
          <a:xfrm>
            <a:off x="6845643" y="3505071"/>
            <a:ext cx="2209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Squeezed state with controlled</a:t>
            </a:r>
          </a:p>
          <a:p>
            <a:pPr algn="l"/>
            <a:r>
              <a:rPr lang="en-US" sz="2400" b="1" dirty="0"/>
              <a:t>phase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7321BD-314C-38B7-A3D4-C1E90A06EDEE}"/>
              </a:ext>
            </a:extLst>
          </p:cNvPr>
          <p:cNvSpPr txBox="1"/>
          <p:nvPr/>
        </p:nvSpPr>
        <p:spPr>
          <a:xfrm>
            <a:off x="6845643" y="4830752"/>
            <a:ext cx="2209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Squeezed state with controlled</a:t>
            </a:r>
          </a:p>
          <a:p>
            <a:pPr algn="l"/>
            <a:r>
              <a:rPr lang="en-US" sz="2400" b="1" dirty="0"/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339808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D3EFF9-7525-4E43-B88F-CD067001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ACB37-C6CB-981B-9ADE-0C92BD99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A4784-1BDA-4816-C27D-0891007E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5A90A-851E-1551-CC90-4C396E27C79C}"/>
              </a:ext>
            </a:extLst>
          </p:cNvPr>
          <p:cNvSpPr txBox="1"/>
          <p:nvPr/>
        </p:nvSpPr>
        <p:spPr>
          <a:xfrm>
            <a:off x="76200" y="3810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More complicated states  </a:t>
            </a:r>
          </a:p>
          <a:p>
            <a:pPr lvl="1"/>
            <a:r>
              <a:rPr lang="en-US" sz="2400" b="1" dirty="0"/>
              <a:t>Notion of “entangled” states (according to Berman and Malinovsky) –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Example involving two particles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B51A387-7370-C1A5-0F7B-5F7FE468B1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68015"/>
              </p:ext>
            </p:extLst>
          </p:nvPr>
        </p:nvGraphicFramePr>
        <p:xfrm>
          <a:off x="255588" y="2401888"/>
          <a:ext cx="8699500" cy="213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13200" imgH="1180800" progId="Equation.DSMT4">
                  <p:embed/>
                </p:oleObj>
              </mc:Choice>
              <mc:Fallback>
                <p:oleObj name="Equation" r:id="rId2" imgW="481320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5588" y="2401888"/>
                        <a:ext cx="8699500" cy="213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84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C40455-7EDF-B0AD-EA65-CA69D2368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1" y="457201"/>
            <a:ext cx="8892484" cy="59159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0428" y="4267200"/>
            <a:ext cx="8828617" cy="228600"/>
          </a:xfrm>
          <a:prstGeom prst="rect">
            <a:avLst/>
          </a:prstGeom>
          <a:solidFill>
            <a:srgbClr val="DA32A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ED77B-A1FF-EDB4-24D9-54FA3EF8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97958-9A74-6D0C-CBA5-7CD05C07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C96D9-44DC-2A21-14E6-8EB3C721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2DC7A-7902-4743-9D0A-9EC10172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76" y="1524000"/>
            <a:ext cx="8720847" cy="32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1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EDA38-99BF-932F-1D80-00D29FD1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8B367B-02B3-448E-09DE-C0A5EAD3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A19B7-0597-07F3-3D66-69334959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B1D45-722B-749A-7B6E-DD8D9D4D1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8774987" cy="26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9E80F-AFDD-FB1B-21FE-75937D5E6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E51D4-EC5D-2BE6-6C1A-26D32183D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8E8CF-747B-BF40-D0F4-27876673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A453E-84B4-38F7-FE19-A57D1998D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9" y="1665506"/>
            <a:ext cx="9049421" cy="28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8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4452C-2D58-79A9-1297-C024DEC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C4FD3-9436-17CF-2C9E-D89AE065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E864D-64E2-4FC3-7309-C2B07656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4CFFF-65D5-E4EE-4DC9-357055C26E9F}"/>
              </a:ext>
            </a:extLst>
          </p:cNvPr>
          <p:cNvSpPr txBox="1"/>
          <p:nvPr/>
        </p:nvSpPr>
        <p:spPr>
          <a:xfrm>
            <a:off x="3810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Recommended 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28638-2B54-BFDF-8F0C-969CD54B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2016"/>
            <a:ext cx="3448227" cy="4705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27A6D4-FB1E-2914-7716-DDCF0448920A}"/>
              </a:ext>
            </a:extLst>
          </p:cNvPr>
          <p:cNvSpPr txBox="1"/>
          <p:nvPr/>
        </p:nvSpPr>
        <p:spPr>
          <a:xfrm>
            <a:off x="457200" y="6019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Princeton U Press 2010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182817-667B-F952-EBAE-F9253EA32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13022"/>
            <a:ext cx="3152314" cy="4576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D5D14B-C036-AE35-D6FE-A9BF395BBAC5}"/>
              </a:ext>
            </a:extLst>
          </p:cNvPr>
          <p:cNvSpPr txBox="1"/>
          <p:nvPr/>
        </p:nvSpPr>
        <p:spPr>
          <a:xfrm>
            <a:off x="4876800" y="5925904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Cambridge U Press 1995</a:t>
            </a:r>
          </a:p>
        </p:txBody>
      </p:sp>
    </p:spTree>
    <p:extLst>
      <p:ext uri="{BB962C8B-B14F-4D97-AF65-F5344CB8AC3E}">
        <p14:creationId xmlns:p14="http://schemas.microsoft.com/office/powerpoint/2010/main" val="292898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DC6F71-CDC6-C1EE-214E-90834AF7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D7084-6072-AD8B-E6E5-E0007A6A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4AC76-1DEA-CED1-051F-C41330DF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B22D9-9034-A184-45BC-AAD0C63A4357}"/>
              </a:ext>
            </a:extLst>
          </p:cNvPr>
          <p:cNvSpPr txBox="1"/>
          <p:nvPr/>
        </p:nvSpPr>
        <p:spPr>
          <a:xfrm>
            <a:off x="158750" y="33783"/>
            <a:ext cx="8985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More comments about the coherent state </a:t>
            </a:r>
            <a:r>
              <a:rPr lang="en-US" sz="2400" dirty="0">
                <a:latin typeface="+mj-lt"/>
              </a:rPr>
              <a:t>   </a:t>
            </a:r>
          </a:p>
          <a:p>
            <a:r>
              <a:rPr lang="en-US" sz="2400" dirty="0">
                <a:latin typeface="+mj-lt"/>
              </a:rPr>
              <a:t>Previously we discussed Glauber’s coherent state (which Prof. </a:t>
            </a:r>
            <a:r>
              <a:rPr lang="en-US" sz="2400" dirty="0" err="1">
                <a:latin typeface="+mj-lt"/>
              </a:rPr>
              <a:t>Kandada</a:t>
            </a:r>
            <a:r>
              <a:rPr lang="en-US" sz="2400" dirty="0">
                <a:latin typeface="+mj-lt"/>
              </a:rPr>
              <a:t> assures me is well realized as the output of continuous wave (CW) lasers) formed as a superposition of single photon eigenstates: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CA70846-4CA1-F18F-7544-3C25698FAD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725788"/>
              </p:ext>
            </p:extLst>
          </p:nvPr>
        </p:nvGraphicFramePr>
        <p:xfrm>
          <a:off x="79375" y="1696681"/>
          <a:ext cx="8985250" cy="466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46440" imgH="2361960" progId="Equation.DSMT4">
                  <p:embed/>
                </p:oleObj>
              </mc:Choice>
              <mc:Fallback>
                <p:oleObj name="Equation" r:id="rId2" imgW="4546440" imgH="236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375" y="1696681"/>
                        <a:ext cx="8985250" cy="466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47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FCE2D-B6AB-6ED1-FCE4-1673E8F0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7D7F5-AB8C-29E7-5CA9-033DC226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CC65F-BD70-D927-1019-AD2F6D07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7F08D-B89A-781C-0848-81ED358B147F}"/>
              </a:ext>
            </a:extLst>
          </p:cNvPr>
          <p:cNvSpPr txBox="1"/>
          <p:nvPr/>
        </p:nvSpPr>
        <p:spPr>
          <a:xfrm>
            <a:off x="228600" y="197146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Further analysis and modifications of the “coherent state”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A711BB4-1837-EC37-D9D6-4006DFE74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547594"/>
              </p:ext>
            </p:extLst>
          </p:nvPr>
        </p:nvGraphicFramePr>
        <p:xfrm>
          <a:off x="281500" y="914400"/>
          <a:ext cx="8238131" cy="4016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84600" imgH="2234880" progId="Equation.DSMT4">
                  <p:embed/>
                </p:oleObj>
              </mc:Choice>
              <mc:Fallback>
                <p:oleObj name="Equation" r:id="rId2" imgW="4584600" imgH="223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500" y="914400"/>
                        <a:ext cx="8238131" cy="4016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66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A569D-9906-F677-4A39-0553104E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04/14/2023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28499-3278-9810-C8A4-B82A0B7B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2023 -- Lecture 38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B03CB-8C31-48E7-EC78-E634821A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EDBC1-5A49-C5F8-F7C6-3A10429F1B40}"/>
              </a:ext>
            </a:extLst>
          </p:cNvPr>
          <p:cNvSpPr txBox="1"/>
          <p:nvPr/>
        </p:nvSpPr>
        <p:spPr>
          <a:xfrm>
            <a:off x="3048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terms of the eigenstates of the EM Hamiltonian: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E44D9BB-009E-CBD2-A1E2-689882CF5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509146"/>
              </p:ext>
            </p:extLst>
          </p:nvPr>
        </p:nvGraphicFramePr>
        <p:xfrm>
          <a:off x="441225" y="1143000"/>
          <a:ext cx="7045425" cy="318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85920" imgH="1396800" progId="Equation.DSMT4">
                  <p:embed/>
                </p:oleObj>
              </mc:Choice>
              <mc:Fallback>
                <p:oleObj name="Equation" r:id="rId2" imgW="308592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1225" y="1143000"/>
                        <a:ext cx="7045425" cy="318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05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28946</TotalTime>
  <Words>451</Words>
  <Application>Microsoft Office PowerPoint</Application>
  <PresentationFormat>On-screen Show (4:3)</PresentationFormat>
  <Paragraphs>99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1440</cp:revision>
  <cp:lastPrinted>2021-04-22T14:26:01Z</cp:lastPrinted>
  <dcterms:created xsi:type="dcterms:W3CDTF">2012-01-10T18:32:24Z</dcterms:created>
  <dcterms:modified xsi:type="dcterms:W3CDTF">2023-04-14T14:47:42Z</dcterms:modified>
</cp:coreProperties>
</file>