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354" r:id="rId4"/>
    <p:sldId id="450" r:id="rId5"/>
    <p:sldId id="355" r:id="rId6"/>
    <p:sldId id="357" r:id="rId7"/>
    <p:sldId id="358" r:id="rId8"/>
    <p:sldId id="359" r:id="rId9"/>
    <p:sldId id="360" r:id="rId10"/>
    <p:sldId id="361" r:id="rId11"/>
    <p:sldId id="363" r:id="rId12"/>
    <p:sldId id="364" r:id="rId13"/>
    <p:sldId id="365" r:id="rId14"/>
    <p:sldId id="366" r:id="rId15"/>
    <p:sldId id="375" r:id="rId16"/>
    <p:sldId id="376" r:id="rId17"/>
    <p:sldId id="377" r:id="rId18"/>
    <p:sldId id="378" r:id="rId19"/>
    <p:sldId id="379" r:id="rId20"/>
    <p:sldId id="368" r:id="rId21"/>
    <p:sldId id="367" r:id="rId22"/>
    <p:sldId id="369" r:id="rId23"/>
    <p:sldId id="426" r:id="rId24"/>
    <p:sldId id="428" r:id="rId25"/>
    <p:sldId id="429" r:id="rId26"/>
    <p:sldId id="430" r:id="rId27"/>
    <p:sldId id="431" r:id="rId28"/>
    <p:sldId id="451" r:id="rId29"/>
    <p:sldId id="432" r:id="rId30"/>
    <p:sldId id="433" r:id="rId31"/>
    <p:sldId id="434" r:id="rId32"/>
    <p:sldId id="435" r:id="rId33"/>
    <p:sldId id="436" r:id="rId34"/>
    <p:sldId id="437" r:id="rId35"/>
    <p:sldId id="443" r:id="rId36"/>
    <p:sldId id="444" r:id="rId37"/>
    <p:sldId id="446" r:id="rId38"/>
    <p:sldId id="447" r:id="rId39"/>
    <p:sldId id="445" r:id="rId40"/>
    <p:sldId id="459" r:id="rId41"/>
    <p:sldId id="438" r:id="rId42"/>
    <p:sldId id="439" r:id="rId43"/>
    <p:sldId id="448" r:id="rId44"/>
    <p:sldId id="449" r:id="rId45"/>
    <p:sldId id="452" r:id="rId46"/>
    <p:sldId id="458" r:id="rId47"/>
    <p:sldId id="453" r:id="rId48"/>
    <p:sldId id="454" r:id="rId49"/>
    <p:sldId id="455" r:id="rId50"/>
    <p:sldId id="456" r:id="rId51"/>
    <p:sldId id="457"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4/24/2023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4/24/2023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28411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46</a:t>
            </a:fld>
            <a:endParaRPr lang="en-US" dirty="0"/>
          </a:p>
        </p:txBody>
      </p:sp>
    </p:spTree>
    <p:extLst>
      <p:ext uri="{BB962C8B-B14F-4D97-AF65-F5344CB8AC3E}">
        <p14:creationId xmlns:p14="http://schemas.microsoft.com/office/powerpoint/2010/main" val="355875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47</a:t>
            </a:fld>
            <a:endParaRPr lang="en-US" dirty="0"/>
          </a:p>
        </p:txBody>
      </p:sp>
    </p:spTree>
    <p:extLst>
      <p:ext uri="{BB962C8B-B14F-4D97-AF65-F5344CB8AC3E}">
        <p14:creationId xmlns:p14="http://schemas.microsoft.com/office/powerpoint/2010/main" val="30515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48</a:t>
            </a:fld>
            <a:endParaRPr lang="en-US" dirty="0"/>
          </a:p>
        </p:txBody>
      </p:sp>
    </p:spTree>
    <p:extLst>
      <p:ext uri="{BB962C8B-B14F-4D97-AF65-F5344CB8AC3E}">
        <p14:creationId xmlns:p14="http://schemas.microsoft.com/office/powerpoint/2010/main" val="231813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49</a:t>
            </a:fld>
            <a:endParaRPr lang="en-US" dirty="0"/>
          </a:p>
        </p:txBody>
      </p:sp>
    </p:spTree>
    <p:extLst>
      <p:ext uri="{BB962C8B-B14F-4D97-AF65-F5344CB8AC3E}">
        <p14:creationId xmlns:p14="http://schemas.microsoft.com/office/powerpoint/2010/main" val="11858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50</a:t>
            </a:fld>
            <a:endParaRPr lang="en-US" dirty="0"/>
          </a:p>
        </p:txBody>
      </p:sp>
    </p:spTree>
    <p:extLst>
      <p:ext uri="{BB962C8B-B14F-4D97-AF65-F5344CB8AC3E}">
        <p14:creationId xmlns:p14="http://schemas.microsoft.com/office/powerpoint/2010/main" val="41311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04/24/2023</a:t>
            </a:r>
            <a:endParaRPr lang="en-US" dirty="0"/>
          </a:p>
        </p:txBody>
      </p:sp>
      <p:sp>
        <p:nvSpPr>
          <p:cNvPr id="5" name="Footer Placeholder 4"/>
          <p:cNvSpPr>
            <a:spLocks noGrp="1"/>
          </p:cNvSpPr>
          <p:nvPr>
            <p:ph type="ftr" sz="quarter" idx="11"/>
          </p:nvPr>
        </p:nvSpPr>
        <p:spPr/>
        <p:txBody>
          <a:bodyPr/>
          <a:lstStyle/>
          <a:p>
            <a:r>
              <a:rPr lang="en-US"/>
              <a:t>PHY 712  Spring 2023--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04/24/2023</a:t>
            </a:r>
            <a:endParaRPr lang="en-US" dirty="0"/>
          </a:p>
        </p:txBody>
      </p:sp>
      <p:sp>
        <p:nvSpPr>
          <p:cNvPr id="5" name="Footer Placeholder 4"/>
          <p:cNvSpPr>
            <a:spLocks noGrp="1"/>
          </p:cNvSpPr>
          <p:nvPr>
            <p:ph type="ftr" sz="quarter" idx="11"/>
          </p:nvPr>
        </p:nvSpPr>
        <p:spPr/>
        <p:txBody>
          <a:bodyPr/>
          <a:lstStyle/>
          <a:p>
            <a:r>
              <a:rPr lang="en-US"/>
              <a:t>PHY 712  Spring 2023--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04/24/2023</a:t>
            </a:r>
            <a:endParaRPr lang="en-US" dirty="0"/>
          </a:p>
        </p:txBody>
      </p:sp>
      <p:sp>
        <p:nvSpPr>
          <p:cNvPr id="5" name="Footer Placeholder 4"/>
          <p:cNvSpPr>
            <a:spLocks noGrp="1"/>
          </p:cNvSpPr>
          <p:nvPr>
            <p:ph type="ftr" sz="quarter" idx="11"/>
          </p:nvPr>
        </p:nvSpPr>
        <p:spPr/>
        <p:txBody>
          <a:bodyPr/>
          <a:lstStyle/>
          <a:p>
            <a:r>
              <a:rPr lang="en-US"/>
              <a:t>PHY 712  Spring 2023--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04/24/2023</a:t>
            </a:r>
            <a:endParaRPr lang="en-US" dirty="0"/>
          </a:p>
        </p:txBody>
      </p:sp>
      <p:sp>
        <p:nvSpPr>
          <p:cNvPr id="5" name="Footer Placeholder 4"/>
          <p:cNvSpPr>
            <a:spLocks noGrp="1"/>
          </p:cNvSpPr>
          <p:nvPr>
            <p:ph type="ftr" sz="quarter" idx="11"/>
          </p:nvPr>
        </p:nvSpPr>
        <p:spPr/>
        <p:txBody>
          <a:bodyPr/>
          <a:lstStyle/>
          <a:p>
            <a:r>
              <a:rPr lang="en-US"/>
              <a:t>PHY 712  Spring 2023--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04/24/2023</a:t>
            </a:r>
            <a:endParaRPr lang="en-US" dirty="0"/>
          </a:p>
        </p:txBody>
      </p:sp>
      <p:sp>
        <p:nvSpPr>
          <p:cNvPr id="5" name="Footer Placeholder 4"/>
          <p:cNvSpPr>
            <a:spLocks noGrp="1"/>
          </p:cNvSpPr>
          <p:nvPr>
            <p:ph type="ftr" sz="quarter" idx="11"/>
          </p:nvPr>
        </p:nvSpPr>
        <p:spPr/>
        <p:txBody>
          <a:bodyPr/>
          <a:lstStyle/>
          <a:p>
            <a:r>
              <a:rPr lang="en-US"/>
              <a:t>PHY 712  Spring 2023--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04/24/2023</a:t>
            </a:r>
            <a:endParaRPr lang="en-US" dirty="0"/>
          </a:p>
        </p:txBody>
      </p:sp>
      <p:sp>
        <p:nvSpPr>
          <p:cNvPr id="6" name="Footer Placeholder 5"/>
          <p:cNvSpPr>
            <a:spLocks noGrp="1"/>
          </p:cNvSpPr>
          <p:nvPr>
            <p:ph type="ftr" sz="quarter" idx="11"/>
          </p:nvPr>
        </p:nvSpPr>
        <p:spPr/>
        <p:txBody>
          <a:bodyPr/>
          <a:lstStyle/>
          <a:p>
            <a:r>
              <a:rPr lang="en-US"/>
              <a:t>PHY 712  Spring 2023--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04/24/2023</a:t>
            </a:r>
            <a:endParaRPr lang="en-US" dirty="0"/>
          </a:p>
        </p:txBody>
      </p:sp>
      <p:sp>
        <p:nvSpPr>
          <p:cNvPr id="8" name="Footer Placeholder 7"/>
          <p:cNvSpPr>
            <a:spLocks noGrp="1"/>
          </p:cNvSpPr>
          <p:nvPr>
            <p:ph type="ftr" sz="quarter" idx="11"/>
          </p:nvPr>
        </p:nvSpPr>
        <p:spPr/>
        <p:txBody>
          <a:bodyPr/>
          <a:lstStyle/>
          <a:p>
            <a:r>
              <a:rPr lang="en-US"/>
              <a:t>PHY 712  Spring 2023-- Lecture 39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04/24/2023</a:t>
            </a:r>
            <a:endParaRPr lang="en-US" dirty="0"/>
          </a:p>
        </p:txBody>
      </p:sp>
      <p:sp>
        <p:nvSpPr>
          <p:cNvPr id="4" name="Footer Placeholder 3"/>
          <p:cNvSpPr>
            <a:spLocks noGrp="1"/>
          </p:cNvSpPr>
          <p:nvPr>
            <p:ph type="ftr" sz="quarter" idx="11"/>
          </p:nvPr>
        </p:nvSpPr>
        <p:spPr/>
        <p:txBody>
          <a:bodyPr/>
          <a:lstStyle/>
          <a:p>
            <a:r>
              <a:rPr lang="en-US"/>
              <a:t>PHY 712  Spring 2023-- Lecture 39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04/24/2023</a:t>
            </a:r>
            <a:endParaRPr lang="en-US" dirty="0"/>
          </a:p>
        </p:txBody>
      </p:sp>
      <p:sp>
        <p:nvSpPr>
          <p:cNvPr id="6" name="Footer Placeholder 5"/>
          <p:cNvSpPr>
            <a:spLocks noGrp="1"/>
          </p:cNvSpPr>
          <p:nvPr>
            <p:ph type="ftr" sz="quarter" idx="11"/>
          </p:nvPr>
        </p:nvSpPr>
        <p:spPr/>
        <p:txBody>
          <a:bodyPr/>
          <a:lstStyle/>
          <a:p>
            <a:r>
              <a:rPr lang="en-US"/>
              <a:t>PHY 712  Spring 2023--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04/24/2023</a:t>
            </a:r>
            <a:endParaRPr lang="en-US" dirty="0"/>
          </a:p>
        </p:txBody>
      </p:sp>
      <p:sp>
        <p:nvSpPr>
          <p:cNvPr id="6" name="Footer Placeholder 5"/>
          <p:cNvSpPr>
            <a:spLocks noGrp="1"/>
          </p:cNvSpPr>
          <p:nvPr>
            <p:ph type="ftr" sz="quarter" idx="11"/>
          </p:nvPr>
        </p:nvSpPr>
        <p:spPr/>
        <p:txBody>
          <a:bodyPr/>
          <a:lstStyle/>
          <a:p>
            <a:r>
              <a:rPr lang="en-US"/>
              <a:t>PHY 712  Spring 2023--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 Id="rId9"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7.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46.wmf"/><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6.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7.bin"/><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59.wmf"/><Relationship Id="rId4"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1.wmf"/><Relationship Id="rId5" Type="http://schemas.openxmlformats.org/officeDocument/2006/relationships/oleObject" Target="../embeddings/oleObject46.bin"/><Relationship Id="rId4" Type="http://schemas.openxmlformats.org/officeDocument/2006/relationships/image" Target="../media/image6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4.emf"/><Relationship Id="rId5" Type="http://schemas.openxmlformats.org/officeDocument/2006/relationships/oleObject" Target="../embeddings/oleObject49.bin"/><Relationship Id="rId4" Type="http://schemas.openxmlformats.org/officeDocument/2006/relationships/image" Target="../media/image63.emf"/></Relationships>
</file>

<file path=ppt/slides/_rels/slide4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51.bin"/><Relationship Id="rId4" Type="http://schemas.openxmlformats.org/officeDocument/2006/relationships/image" Target="../media/image6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0.wmf"/><Relationship Id="rId5" Type="http://schemas.openxmlformats.org/officeDocument/2006/relationships/oleObject" Target="../embeddings/oleObject55.bin"/><Relationship Id="rId4" Type="http://schemas.openxmlformats.org/officeDocument/2006/relationships/image" Target="../media/image6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0"/>
            <a:ext cx="8839200" cy="827919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1000" b="1" dirty="0"/>
          </a:p>
          <a:p>
            <a:pPr algn="ctr"/>
            <a:r>
              <a:rPr lang="en-US" sz="3200" b="1" dirty="0"/>
              <a:t>Notes for Lecture 39:</a:t>
            </a:r>
            <a:endParaRPr lang="en-US" sz="3200" b="1" dirty="0">
              <a:solidFill>
                <a:schemeClr val="folHlink"/>
              </a:solidFill>
            </a:endParaRPr>
          </a:p>
          <a:p>
            <a:pPr marL="457200" lvl="2" algn="ctr">
              <a:spcBef>
                <a:spcPct val="50000"/>
              </a:spcBef>
            </a:pPr>
            <a:r>
              <a:rPr lang="en-US" sz="3200" b="1" dirty="0">
                <a:solidFill>
                  <a:schemeClr val="folHlink"/>
                </a:solidFill>
              </a:rPr>
              <a:t>Review – </a:t>
            </a:r>
          </a:p>
          <a:p>
            <a:pPr marL="971550" lvl="2" indent="-514350">
              <a:spcBef>
                <a:spcPct val="50000"/>
              </a:spcBef>
              <a:buFont typeface="+mj-lt"/>
              <a:buAutoNum type="arabicPeriod"/>
            </a:pPr>
            <a:r>
              <a:rPr lang="en-US" sz="2400" b="1" dirty="0">
                <a:solidFill>
                  <a:schemeClr val="folHlink"/>
                </a:solidFill>
              </a:rPr>
              <a:t>Motivation of final exam and how to optimize the experience;   some comments on effective use of Maple,  Mathematica </a:t>
            </a:r>
          </a:p>
          <a:p>
            <a:pPr marL="971550" lvl="2" indent="-514350">
              <a:spcBef>
                <a:spcPct val="50000"/>
              </a:spcBef>
              <a:buFont typeface="+mj-lt"/>
              <a:buAutoNum type="arabicPeriod"/>
            </a:pPr>
            <a:r>
              <a:rPr lang="en-US" sz="2400" b="1" dirty="0">
                <a:solidFill>
                  <a:schemeClr val="folHlink"/>
                </a:solidFill>
              </a:rPr>
              <a:t>Some important mathematical tools and review of problem solving techniques</a:t>
            </a:r>
          </a:p>
          <a:p>
            <a:pPr marL="971550" lvl="2" indent="-514350">
              <a:spcBef>
                <a:spcPct val="50000"/>
              </a:spcBef>
              <a:buFont typeface="+mj-lt"/>
              <a:buAutoNum type="arabicPeriod"/>
            </a:pPr>
            <a:r>
              <a:rPr lang="en-US" sz="2400" b="1" dirty="0">
                <a:solidFill>
                  <a:schemeClr val="folHlink"/>
                </a:solidFill>
              </a:rPr>
              <a:t>Particular electrodynamics topics</a:t>
            </a: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3200" b="1" dirty="0">
              <a:solidFill>
                <a:schemeClr val="folHlink"/>
              </a:solidFill>
            </a:endParaRPr>
          </a:p>
          <a:p>
            <a:pPr marL="971550" lvl="2" indent="-514350">
              <a:spcBef>
                <a:spcPct val="50000"/>
              </a:spcBef>
              <a:buFont typeface="+mj-lt"/>
              <a:buAutoNum type="arabicPeriod"/>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04/24/2023</a:t>
            </a:r>
            <a:endParaRPr lang="en-US" dirty="0"/>
          </a:p>
        </p:txBody>
      </p:sp>
      <p:sp>
        <p:nvSpPr>
          <p:cNvPr id="7" name="Footer Placeholder 6"/>
          <p:cNvSpPr>
            <a:spLocks noGrp="1"/>
          </p:cNvSpPr>
          <p:nvPr>
            <p:ph type="ftr" sz="quarter" idx="11"/>
          </p:nvPr>
        </p:nvSpPr>
        <p:spPr/>
        <p:txBody>
          <a:bodyPr/>
          <a:lstStyle/>
          <a:p>
            <a:r>
              <a:rPr lang="en-US"/>
              <a:t>PHY 712  Spring 2023-- Lecture 39</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04800"/>
            <a:ext cx="7620000" cy="1200329"/>
          </a:xfrm>
          <a:prstGeom prst="rect">
            <a:avLst/>
          </a:prstGeom>
          <a:noFill/>
        </p:spPr>
        <p:txBody>
          <a:bodyPr wrap="square" rtlCol="0">
            <a:spAutoFit/>
          </a:bodyPr>
          <a:lstStyle/>
          <a:p>
            <a:r>
              <a:rPr lang="en-US" sz="2400" dirty="0">
                <a:latin typeface="+mj-lt"/>
              </a:rPr>
              <a:t>More advice – accumulated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
        <p:nvSpPr>
          <p:cNvPr id="7" name="TextBox 6">
            <a:extLst>
              <a:ext uri="{FF2B5EF4-FFF2-40B4-BE49-F238E27FC236}">
                <a16:creationId xmlns:a16="http://schemas.microsoft.com/office/drawing/2014/main" id="{B6D40A10-9AB1-7DC5-1BCA-F9660187D131}"/>
              </a:ext>
            </a:extLst>
          </p:cNvPr>
          <p:cNvSpPr txBox="1"/>
          <p:nvPr/>
        </p:nvSpPr>
        <p:spPr>
          <a:xfrm>
            <a:off x="152400" y="2057400"/>
            <a:ext cx="2819400" cy="1938992"/>
          </a:xfrm>
          <a:prstGeom prst="rect">
            <a:avLst/>
          </a:prstGeom>
          <a:noFill/>
        </p:spPr>
        <p:txBody>
          <a:bodyPr wrap="square" rtlCol="0">
            <a:spAutoFit/>
          </a:bodyPr>
          <a:lstStyle/>
          <a:p>
            <a:r>
              <a:rPr lang="en-US" sz="2400" dirty="0">
                <a:latin typeface="+mj-lt"/>
              </a:rPr>
              <a:t>Note that some of the “fundamental” constants change slightly over the years……</a:t>
            </a:r>
          </a:p>
        </p:txBody>
      </p:sp>
    </p:spTree>
    <p:extLst>
      <p:ext uri="{BB962C8B-B14F-4D97-AF65-F5344CB8AC3E}">
        <p14:creationId xmlns:p14="http://schemas.microsoft.com/office/powerpoint/2010/main" val="352169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extLst>
              <p:ext uri="{D42A27DB-BD31-4B8C-83A1-F6EECF244321}">
                <p14:modId xmlns:p14="http://schemas.microsoft.com/office/powerpoint/2010/main" val="3185239273"/>
              </p:ext>
            </p:extLst>
          </p:nvPr>
        </p:nvGraphicFramePr>
        <p:xfrm>
          <a:off x="457200" y="1323181"/>
          <a:ext cx="6635750" cy="4211638"/>
        </p:xfrm>
        <a:graphic>
          <a:graphicData uri="http://schemas.openxmlformats.org/presentationml/2006/ole">
            <mc:AlternateContent xmlns:mc="http://schemas.openxmlformats.org/markup-compatibility/2006">
              <mc:Choice xmlns:v="urn:schemas-microsoft-com:vml" Requires="v">
                <p:oleObj name="Equation" r:id="rId2" imgW="2958840" imgH="1879560" progId="Equation.DSMT4">
                  <p:embed/>
                </p:oleObj>
              </mc:Choice>
              <mc:Fallback>
                <p:oleObj name="Equation" r:id="rId2" imgW="2958840" imgH="1879560" progId="Equation.DSMT4">
                  <p:embed/>
                  <p:pic>
                    <p:nvPicPr>
                      <p:cNvPr id="0" name=""/>
                      <p:cNvPicPr/>
                      <p:nvPr/>
                    </p:nvPicPr>
                    <p:blipFill>
                      <a:blip r:embed="rId3"/>
                      <a:stretch>
                        <a:fillRect/>
                      </a:stretch>
                    </p:blipFill>
                    <p:spPr>
                      <a:xfrm>
                        <a:off x="457200" y="1323181"/>
                        <a:ext cx="6635750" cy="4211638"/>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4F9E06E9-3BFD-FD1E-E5FE-2140060E6DAB}"/>
              </a:ext>
            </a:extLst>
          </p:cNvPr>
          <p:cNvSpPr/>
          <p:nvPr/>
        </p:nvSpPr>
        <p:spPr>
          <a:xfrm>
            <a:off x="6123826" y="1810820"/>
            <a:ext cx="304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7684DE-BA25-26AA-048E-36FA5B139742}"/>
              </a:ext>
            </a:extLst>
          </p:cNvPr>
          <p:cNvSpPr txBox="1"/>
          <p:nvPr/>
        </p:nvSpPr>
        <p:spPr>
          <a:xfrm>
            <a:off x="6428626" y="1059597"/>
            <a:ext cx="2639174" cy="1477328"/>
          </a:xfrm>
          <a:prstGeom prst="rect">
            <a:avLst/>
          </a:prstGeom>
          <a:noFill/>
        </p:spPr>
        <p:txBody>
          <a:bodyPr wrap="square" rtlCol="0">
            <a:spAutoFit/>
          </a:bodyPr>
          <a:lstStyle/>
          <a:p>
            <a:r>
              <a:rPr lang="en-US" dirty="0">
                <a:latin typeface="+mj-lt"/>
              </a:rPr>
              <a:t>Note that Cartesian unit  coordinates are fixed in space, but curvilinear unit coordinates change with angle.</a:t>
            </a:r>
          </a:p>
        </p:txBody>
      </p:sp>
    </p:spTree>
    <p:extLst>
      <p:ext uri="{BB962C8B-B14F-4D97-AF65-F5344CB8AC3E}">
        <p14:creationId xmlns:p14="http://schemas.microsoft.com/office/powerpoint/2010/main" val="326562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CE6F4-9C52-4094-E343-BD550224971A}"/>
              </a:ext>
            </a:extLst>
          </p:cNvPr>
          <p:cNvPicPr>
            <a:picLocks noChangeAspect="1"/>
          </p:cNvPicPr>
          <p:nvPr/>
        </p:nvPicPr>
        <p:blipFill>
          <a:blip r:embed="rId3"/>
          <a:stretch>
            <a:fillRect/>
          </a:stretch>
        </p:blipFill>
        <p:spPr>
          <a:xfrm>
            <a:off x="208467" y="172673"/>
            <a:ext cx="8829488" cy="3637327"/>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04/24/2023</a:t>
            </a:r>
            <a:endParaRPr lang="en-US" dirty="0"/>
          </a:p>
        </p:txBody>
      </p:sp>
      <p:sp>
        <p:nvSpPr>
          <p:cNvPr id="7" name="Footer Placeholder 6"/>
          <p:cNvSpPr>
            <a:spLocks noGrp="1"/>
          </p:cNvSpPr>
          <p:nvPr>
            <p:ph type="ftr" sz="quarter" idx="11"/>
          </p:nvPr>
        </p:nvSpPr>
        <p:spPr/>
        <p:txBody>
          <a:bodyPr/>
          <a:lstStyle/>
          <a:p>
            <a:r>
              <a:rPr lang="en-US"/>
              <a:t>PHY 712  Spring 2023-- Lecture 39</a:t>
            </a:r>
            <a:endParaRPr lang="en-US" dirty="0"/>
          </a:p>
        </p:txBody>
      </p:sp>
      <p:sp>
        <p:nvSpPr>
          <p:cNvPr id="8" name="Rectangle 7"/>
          <p:cNvSpPr/>
          <p:nvPr/>
        </p:nvSpPr>
        <p:spPr>
          <a:xfrm>
            <a:off x="208467" y="3200400"/>
            <a:ext cx="8727066" cy="304800"/>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46355" y="3864077"/>
            <a:ext cx="8991600" cy="2308324"/>
          </a:xfrm>
          <a:prstGeom prst="rect">
            <a:avLst/>
          </a:prstGeom>
          <a:noFill/>
        </p:spPr>
        <p:txBody>
          <a:bodyPr wrap="square" rtlCol="0">
            <a:spAutoFit/>
          </a:bodyPr>
          <a:lstStyle/>
          <a:p>
            <a:r>
              <a:rPr lang="en-US" sz="2400" dirty="0">
                <a:latin typeface="+mj-lt"/>
              </a:rPr>
              <a:t>Important dates:  Final exams available Apr.  26</a:t>
            </a:r>
          </a:p>
          <a:p>
            <a:r>
              <a:rPr lang="en-US" sz="2400" dirty="0">
                <a:latin typeface="+mj-lt"/>
              </a:rPr>
              <a:t>                            Exams and outstanding HW due May 9</a:t>
            </a:r>
          </a:p>
          <a:p>
            <a:endParaRPr lang="en-US" sz="2400" dirty="0">
              <a:latin typeface="+mj-lt"/>
            </a:endParaRPr>
          </a:p>
          <a:p>
            <a:endParaRPr lang="en-US" sz="2400" dirty="0">
              <a:latin typeface="+mj-lt"/>
            </a:endParaRPr>
          </a:p>
          <a:p>
            <a:r>
              <a:rPr lang="en-US" sz="2400" dirty="0">
                <a:latin typeface="+mj-lt"/>
              </a:rPr>
              <a:t>Also – Please fill out online course questionnaire for PHY 712</a:t>
            </a:r>
          </a:p>
          <a:p>
            <a:r>
              <a:rPr lang="en-US" sz="2400" dirty="0">
                <a:latin typeface="+mj-lt"/>
              </a:rPr>
              <a:t> -- your feedback helps us to adjust the course for the better </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extLst>
              <p:ext uri="{D42A27DB-BD31-4B8C-83A1-F6EECF244321}">
                <p14:modId xmlns:p14="http://schemas.microsoft.com/office/powerpoint/2010/main" val="44251943"/>
              </p:ext>
            </p:extLst>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5" name="Object 4"/>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extLst>
              <p:ext uri="{D42A27DB-BD31-4B8C-83A1-F6EECF244321}">
                <p14:modId xmlns:p14="http://schemas.microsoft.com/office/powerpoint/2010/main" val="3813947369"/>
              </p:ext>
            </p:extLst>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extLst>
              <p:ext uri="{D42A27DB-BD31-4B8C-83A1-F6EECF244321}">
                <p14:modId xmlns:p14="http://schemas.microsoft.com/office/powerpoint/2010/main" val="2666524447"/>
              </p:ext>
            </p:extLst>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7" name="Object 6"/>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extLst>
              <p:ext uri="{D42A27DB-BD31-4B8C-83A1-F6EECF244321}">
                <p14:modId xmlns:p14="http://schemas.microsoft.com/office/powerpoint/2010/main" val="1388041232"/>
              </p:ext>
            </p:extLst>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8" name="Object 7"/>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extLst>
              <p:ext uri="{D42A27DB-BD31-4B8C-83A1-F6EECF244321}">
                <p14:modId xmlns:p14="http://schemas.microsoft.com/office/powerpoint/2010/main" val="1905913310"/>
              </p:ext>
            </p:extLst>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9" name="Object 8"/>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e=1.6021766208 x 10</a:t>
            </a:r>
            <a:r>
              <a:rPr lang="en-US" sz="2400" baseline="30000" dirty="0">
                <a:latin typeface="+mj-lt"/>
              </a:rPr>
              <a:t>-19 </a:t>
            </a:r>
            <a:r>
              <a:rPr lang="en-US" sz="2400" dirty="0">
                <a:latin typeface="+mj-lt"/>
              </a:rPr>
              <a:t>C</a:t>
            </a:r>
          </a:p>
          <a:p>
            <a:r>
              <a:rPr lang="en-US" sz="2400" dirty="0">
                <a:latin typeface="+mj-lt"/>
              </a:rPr>
              <a:t>                                      =4.80320467299766 x 10</a:t>
            </a:r>
            <a:r>
              <a:rPr lang="en-US" sz="2400" baseline="30000" dirty="0">
                <a:latin typeface="+mj-lt"/>
              </a:rPr>
              <a:t>-10</a:t>
            </a:r>
            <a:r>
              <a:rPr lang="en-US" sz="2400" dirty="0">
                <a:latin typeface="+mj-lt"/>
              </a:rPr>
              <a:t> </a:t>
            </a:r>
            <a:r>
              <a:rPr lang="en-US" sz="2400" dirty="0" err="1">
                <a:latin typeface="+mj-lt"/>
              </a:rPr>
              <a:t>statC</a:t>
            </a:r>
            <a:endParaRPr lang="en-US" sz="2400" dirty="0">
              <a:latin typeface="+mj-lt"/>
            </a:endParaRPr>
          </a:p>
        </p:txBody>
      </p:sp>
    </p:spTree>
    <p:extLst>
      <p:ext uri="{BB962C8B-B14F-4D97-AF65-F5344CB8AC3E}">
        <p14:creationId xmlns:p14="http://schemas.microsoft.com/office/powerpoint/2010/main" val="10443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2225650"/>
              </p:ext>
            </p:extLst>
          </p:nvPr>
        </p:nvGraphicFramePr>
        <p:xfrm>
          <a:off x="790558" y="5369719"/>
          <a:ext cx="8237538" cy="812800"/>
        </p:xfrm>
        <a:graphic>
          <a:graphicData uri="http://schemas.openxmlformats.org/presentationml/2006/ole">
            <mc:AlternateContent xmlns:mc="http://schemas.openxmlformats.org/markup-compatibility/2006">
              <mc:Choice xmlns:v="urn:schemas-microsoft-com:vml" Requires="v">
                <p:oleObj name="Equation" r:id="rId6" imgW="3987720" imgH="393480" progId="Equation.DSMT4">
                  <p:embed/>
                </p:oleObj>
              </mc:Choice>
              <mc:Fallback>
                <p:oleObj name="Equation" r:id="rId6" imgW="3987720" imgH="393480" progId="Equation.DSMT4">
                  <p:embed/>
                  <p:pic>
                    <p:nvPicPr>
                      <p:cNvPr id="8" name="Object 7"/>
                      <p:cNvPicPr>
                        <a:picLocks noChangeAspect="1" noChangeArrowheads="1"/>
                      </p:cNvPicPr>
                      <p:nvPr/>
                    </p:nvPicPr>
                    <p:blipFill>
                      <a:blip r:embed="rId7"/>
                      <a:srcRect/>
                      <a:stretch>
                        <a:fillRect/>
                      </a:stretch>
                    </p:blipFill>
                    <p:spPr bwMode="auto">
                      <a:xfrm>
                        <a:off x="790558" y="5369719"/>
                        <a:ext cx="82375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2932378"/>
              </p:ext>
            </p:extLst>
          </p:nvPr>
        </p:nvGraphicFramePr>
        <p:xfrm>
          <a:off x="546887" y="4549775"/>
          <a:ext cx="8156588" cy="8763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546887" y="4549775"/>
                        <a:ext cx="8156588" cy="876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6893943"/>
              </p:ext>
            </p:extLst>
          </p:nvPr>
        </p:nvGraphicFramePr>
        <p:xfrm>
          <a:off x="381000" y="400050"/>
          <a:ext cx="7467600" cy="5565775"/>
        </p:xfrm>
        <a:graphic>
          <a:graphicData uri="http://schemas.openxmlformats.org/presentationml/2006/ole">
            <mc:AlternateContent xmlns:mc="http://schemas.openxmlformats.org/markup-compatibility/2006">
              <mc:Choice xmlns:v="urn:schemas-microsoft-com:vml" Requires="v">
                <p:oleObj name="Equation" r:id="rId2" imgW="3276360" imgH="2438280" progId="Equation.DSMT4">
                  <p:embed/>
                </p:oleObj>
              </mc:Choice>
              <mc:Fallback>
                <p:oleObj name="Equation" r:id="rId2" imgW="3276360" imgH="2438280" progId="Equation.DSMT4">
                  <p:embed/>
                  <p:pic>
                    <p:nvPicPr>
                      <p:cNvPr id="5" name="Object 4"/>
                      <p:cNvPicPr>
                        <a:picLocks noChangeAspect="1" noChangeArrowheads="1"/>
                      </p:cNvPicPr>
                      <p:nvPr/>
                    </p:nvPicPr>
                    <p:blipFill>
                      <a:blip r:embed="rId3"/>
                      <a:srcRect/>
                      <a:stretch>
                        <a:fillRect/>
                      </a:stretch>
                    </p:blipFill>
                    <p:spPr bwMode="auto">
                      <a:xfrm>
                        <a:off x="381000" y="400050"/>
                        <a:ext cx="74676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C809AE-1202-63C2-CC8B-5DB378FD6250}"/>
              </a:ext>
            </a:extLst>
          </p:cNvPr>
          <p:cNvPicPr>
            <a:picLocks noChangeAspect="1"/>
          </p:cNvPicPr>
          <p:nvPr/>
        </p:nvPicPr>
        <p:blipFill>
          <a:blip r:embed="rId2"/>
          <a:stretch>
            <a:fillRect/>
          </a:stretch>
        </p:blipFill>
        <p:spPr>
          <a:xfrm>
            <a:off x="5562600" y="378868"/>
            <a:ext cx="2425825" cy="6286823"/>
          </a:xfrm>
          <a:prstGeom prst="rect">
            <a:avLst/>
          </a:prstGeom>
        </p:spPr>
      </p:pic>
      <p:pic>
        <p:nvPicPr>
          <p:cNvPr id="5" name="Picture 4">
            <a:extLst>
              <a:ext uri="{FF2B5EF4-FFF2-40B4-BE49-F238E27FC236}">
                <a16:creationId xmlns:a16="http://schemas.microsoft.com/office/drawing/2014/main" id="{EA5D8DDE-EAD7-0F46-8100-DCF51E661AF7}"/>
              </a:ext>
            </a:extLst>
          </p:cNvPr>
          <p:cNvPicPr>
            <a:picLocks noChangeAspect="1"/>
          </p:cNvPicPr>
          <p:nvPr/>
        </p:nvPicPr>
        <p:blipFill>
          <a:blip r:embed="rId3"/>
          <a:stretch>
            <a:fillRect/>
          </a:stretch>
        </p:blipFill>
        <p:spPr>
          <a:xfrm>
            <a:off x="381000" y="531334"/>
            <a:ext cx="3016385" cy="5981893"/>
          </a:xfrm>
          <a:prstGeom prst="rect">
            <a:avLst/>
          </a:prstGeom>
        </p:spPr>
      </p:pic>
      <p:sp>
        <p:nvSpPr>
          <p:cNvPr id="2" name="Date Placeholder 1">
            <a:extLst>
              <a:ext uri="{FF2B5EF4-FFF2-40B4-BE49-F238E27FC236}">
                <a16:creationId xmlns:a16="http://schemas.microsoft.com/office/drawing/2014/main" id="{870F5D0D-37F1-163F-6747-6C7019DC7383}"/>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8457A8D7-D799-A957-55B8-AC47E1DFFA1E}"/>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F341204E-EC09-6B0D-CC40-946D794F14A7}"/>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TextBox 5">
            <a:extLst>
              <a:ext uri="{FF2B5EF4-FFF2-40B4-BE49-F238E27FC236}">
                <a16:creationId xmlns:a16="http://schemas.microsoft.com/office/drawing/2014/main" id="{6CCCE90C-64AE-4104-8D85-F60D8A206B40}"/>
              </a:ext>
            </a:extLst>
          </p:cNvPr>
          <p:cNvSpPr txBox="1"/>
          <p:nvPr/>
        </p:nvSpPr>
        <p:spPr>
          <a:xfrm>
            <a:off x="76200" y="136525"/>
            <a:ext cx="9067800" cy="473075"/>
          </a:xfrm>
          <a:prstGeom prst="rect">
            <a:avLst/>
          </a:prstGeom>
          <a:noFill/>
        </p:spPr>
        <p:txBody>
          <a:bodyPr wrap="square" rtlCol="0">
            <a:spAutoFit/>
          </a:bodyPr>
          <a:lstStyle/>
          <a:p>
            <a:r>
              <a:rPr lang="en-US" sz="2400" dirty="0">
                <a:latin typeface="+mj-lt"/>
              </a:rPr>
              <a:t>According to Wikipedia --</a:t>
            </a:r>
          </a:p>
        </p:txBody>
      </p:sp>
    </p:spTree>
    <p:extLst>
      <p:ext uri="{BB962C8B-B14F-4D97-AF65-F5344CB8AC3E}">
        <p14:creationId xmlns:p14="http://schemas.microsoft.com/office/powerpoint/2010/main" val="429195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308324"/>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p:txBody>
      </p:sp>
    </p:spTree>
    <p:extLst>
      <p:ext uri="{BB962C8B-B14F-4D97-AF65-F5344CB8AC3E}">
        <p14:creationId xmlns:p14="http://schemas.microsoft.com/office/powerpoint/2010/main" val="304198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304800"/>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nvGraphicFramePr>
        <p:xfrm>
          <a:off x="762000" y="1828800"/>
          <a:ext cx="7467600" cy="3565525"/>
        </p:xfrm>
        <a:graphic>
          <a:graphicData uri="http://schemas.openxmlformats.org/presentationml/2006/ole">
            <mc:AlternateContent xmlns:mc="http://schemas.openxmlformats.org/markup-compatibility/2006">
              <mc:Choice xmlns:v="urn:schemas-microsoft-com:vml" Requires="v">
                <p:oleObj name="Equation" r:id="rId2" imgW="3276360" imgH="1562040" progId="Equation.DSMT4">
                  <p:embed/>
                </p:oleObj>
              </mc:Choice>
              <mc:Fallback>
                <p:oleObj name="Equation" r:id="rId2" imgW="3276360" imgH="1562040" progId="Equation.DSMT4">
                  <p:embed/>
                  <p:pic>
                    <p:nvPicPr>
                      <p:cNvPr id="6" name="Object 5"/>
                      <p:cNvPicPr>
                        <a:picLocks noChangeAspect="1" noChangeArrowheads="1"/>
                      </p:cNvPicPr>
                      <p:nvPr/>
                    </p:nvPicPr>
                    <p:blipFill>
                      <a:blip r:embed="rId3"/>
                      <a:srcRect/>
                      <a:stretch>
                        <a:fillRect/>
                      </a:stretch>
                    </p:blipFill>
                    <p:spPr bwMode="auto">
                      <a:xfrm>
                        <a:off x="762000" y="1828800"/>
                        <a:ext cx="7467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A5491-53A1-1518-9E42-7A65F3D6B71C}"/>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4EC74C34-4B97-1109-3BD7-E9B1D6605E73}"/>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000D3FDE-03C3-ADB8-AEB9-4E0CC0DF5E1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8083F7AD-3EA9-9293-D300-8398A20751C9}"/>
              </a:ext>
            </a:extLst>
          </p:cNvPr>
          <p:cNvSpPr txBox="1"/>
          <p:nvPr/>
        </p:nvSpPr>
        <p:spPr>
          <a:xfrm>
            <a:off x="228600" y="1143000"/>
            <a:ext cx="8153400" cy="3046988"/>
          </a:xfrm>
          <a:prstGeom prst="rect">
            <a:avLst/>
          </a:prstGeom>
          <a:noFill/>
        </p:spPr>
        <p:txBody>
          <a:bodyPr wrap="square" rtlCol="0">
            <a:spAutoFit/>
          </a:bodyPr>
          <a:lstStyle/>
          <a:p>
            <a:r>
              <a:rPr lang="en-US" sz="2400" dirty="0">
                <a:latin typeface="+mj-lt"/>
              </a:rPr>
              <a:t>What will you do after May 9?</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12 to Thursday, June 15 during the hours 1:00 – 4:00 pm.</a:t>
            </a:r>
            <a:endParaRPr lang="en-US" sz="2400" dirty="0">
              <a:latin typeface="+mj-lt"/>
            </a:endParaRPr>
          </a:p>
        </p:txBody>
      </p:sp>
    </p:spTree>
    <p:extLst>
      <p:ext uri="{BB962C8B-B14F-4D97-AF65-F5344CB8AC3E}">
        <p14:creationId xmlns:p14="http://schemas.microsoft.com/office/powerpoint/2010/main" val="156548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152400" y="2133600"/>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4312" y="473075"/>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14312" y="473075"/>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88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p:cNvGraphicFramePr>
            <a:graphicFrameLocks noChangeAspect="1"/>
          </p:cNvGraphicFramePr>
          <p:nvPr/>
        </p:nvGraphicFramePr>
        <p:xfrm>
          <a:off x="747395" y="548640"/>
          <a:ext cx="7756525" cy="2552700"/>
        </p:xfrm>
        <a:graphic>
          <a:graphicData uri="http://schemas.openxmlformats.org/presentationml/2006/ole">
            <mc:AlternateContent xmlns:mc="http://schemas.openxmlformats.org/markup-compatibility/2006">
              <mc:Choice xmlns:v="urn:schemas-microsoft-com:vml" Requires="v">
                <p:oleObj name="数式" r:id="rId2" imgW="3403440" imgH="1117440" progId="Equation.3">
                  <p:embed/>
                </p:oleObj>
              </mc:Choice>
              <mc:Fallback>
                <p:oleObj name="数式" r:id="rId2" imgW="3403440" imgH="1117440" progId="Equation.3">
                  <p:embed/>
                  <p:pic>
                    <p:nvPicPr>
                      <p:cNvPr id="6" name="Object 5"/>
                      <p:cNvPicPr>
                        <a:picLocks noChangeAspect="1" noChangeArrowheads="1"/>
                      </p:cNvPicPr>
                      <p:nvPr/>
                    </p:nvPicPr>
                    <p:blipFill>
                      <a:blip r:embed="rId3"/>
                      <a:srcRect/>
                      <a:stretch>
                        <a:fillRect/>
                      </a:stretch>
                    </p:blipFill>
                    <p:spPr bwMode="auto">
                      <a:xfrm>
                        <a:off x="747395" y="548640"/>
                        <a:ext cx="7756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3333750"/>
          <a:ext cx="7524750" cy="2381250"/>
        </p:xfrm>
        <a:graphic>
          <a:graphicData uri="http://schemas.openxmlformats.org/presentationml/2006/ole">
            <mc:AlternateContent xmlns:mc="http://schemas.openxmlformats.org/markup-compatibility/2006">
              <mc:Choice xmlns:v="urn:schemas-microsoft-com:vml" Requires="v">
                <p:oleObj name="Equation" r:id="rId4" imgW="3301920" imgH="1041120" progId="Equation.DSMT4">
                  <p:embed/>
                </p:oleObj>
              </mc:Choice>
              <mc:Fallback>
                <p:oleObj name="Equation" r:id="rId4" imgW="3301920" imgH="1041120" progId="Equation.DSMT4">
                  <p:embed/>
                  <p:pic>
                    <p:nvPicPr>
                      <p:cNvPr id="7" name="Object 6"/>
                      <p:cNvPicPr>
                        <a:picLocks noChangeAspect="1" noChangeArrowheads="1"/>
                      </p:cNvPicPr>
                      <p:nvPr/>
                    </p:nvPicPr>
                    <p:blipFill>
                      <a:blip r:embed="rId5"/>
                      <a:srcRect/>
                      <a:stretch>
                        <a:fillRect/>
                      </a:stretch>
                    </p:blipFill>
                    <p:spPr bwMode="auto">
                      <a:xfrm>
                        <a:off x="685800" y="3333750"/>
                        <a:ext cx="7524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513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67705651"/>
              </p:ext>
            </p:extLst>
          </p:nvPr>
        </p:nvGraphicFramePr>
        <p:xfrm>
          <a:off x="831850" y="1143000"/>
          <a:ext cx="6772275" cy="2465388"/>
        </p:xfrm>
        <a:graphic>
          <a:graphicData uri="http://schemas.openxmlformats.org/presentationml/2006/ole">
            <mc:AlternateContent xmlns:mc="http://schemas.openxmlformats.org/markup-compatibility/2006">
              <mc:Choice xmlns:v="urn:schemas-microsoft-com:vml" Requires="v">
                <p:oleObj name="Equation" r:id="rId2" imgW="2971800" imgH="1079280" progId="Equation.DSMT4">
                  <p:embed/>
                </p:oleObj>
              </mc:Choice>
              <mc:Fallback>
                <p:oleObj name="Equation" r:id="rId2" imgW="2971800" imgH="1079280" progId="Equation.DSMT4">
                  <p:embed/>
                  <p:pic>
                    <p:nvPicPr>
                      <p:cNvPr id="6" name="Object 5"/>
                      <p:cNvPicPr>
                        <a:picLocks noChangeAspect="1" noChangeArrowheads="1"/>
                      </p:cNvPicPr>
                      <p:nvPr/>
                    </p:nvPicPr>
                    <p:blipFill>
                      <a:blip r:embed="rId3"/>
                      <a:srcRect/>
                      <a:stretch>
                        <a:fillRect/>
                      </a:stretch>
                    </p:blipFill>
                    <p:spPr bwMode="auto">
                      <a:xfrm>
                        <a:off x="831850" y="1143000"/>
                        <a:ext cx="67722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8602694"/>
              </p:ext>
            </p:extLst>
          </p:nvPr>
        </p:nvGraphicFramePr>
        <p:xfrm>
          <a:off x="908050" y="3402013"/>
          <a:ext cx="6453188" cy="2465387"/>
        </p:xfrm>
        <a:graphic>
          <a:graphicData uri="http://schemas.openxmlformats.org/presentationml/2006/ole">
            <mc:AlternateContent xmlns:mc="http://schemas.openxmlformats.org/markup-compatibility/2006">
              <mc:Choice xmlns:v="urn:schemas-microsoft-com:vml" Requires="v">
                <p:oleObj name="Equation" r:id="rId4" imgW="2831760" imgH="1079280" progId="Equation.DSMT4">
                  <p:embed/>
                </p:oleObj>
              </mc:Choice>
              <mc:Fallback>
                <p:oleObj name="Equation" r:id="rId4" imgW="2831760" imgH="1079280" progId="Equation.DSMT4">
                  <p:embed/>
                  <p:pic>
                    <p:nvPicPr>
                      <p:cNvPr id="7" name="Object 6"/>
                      <p:cNvPicPr>
                        <a:picLocks noChangeAspect="1" noChangeArrowheads="1"/>
                      </p:cNvPicPr>
                      <p:nvPr/>
                    </p:nvPicPr>
                    <p:blipFill>
                      <a:blip r:embed="rId5"/>
                      <a:srcRect/>
                      <a:stretch>
                        <a:fillRect/>
                      </a:stretch>
                    </p:blipFill>
                    <p:spPr bwMode="auto">
                      <a:xfrm>
                        <a:off x="908050" y="3402013"/>
                        <a:ext cx="6453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148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600200"/>
            <a:ext cx="6172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6" name="Object 5"/>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03288" y="4114800"/>
          <a:ext cx="6629400" cy="2262188"/>
        </p:xfrm>
        <a:graphic>
          <a:graphicData uri="http://schemas.openxmlformats.org/presentationml/2006/ole">
            <mc:AlternateContent xmlns:mc="http://schemas.openxmlformats.org/markup-compatibility/2006">
              <mc:Choice xmlns:v="urn:schemas-microsoft-com:vml" Requires="v">
                <p:oleObj name="数式" r:id="rId4" imgW="2908080" imgH="990360" progId="Equation.3">
                  <p:embed/>
                </p:oleObj>
              </mc:Choice>
              <mc:Fallback>
                <p:oleObj name="数式" r:id="rId4" imgW="2908080" imgH="99036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4114800"/>
                        <a:ext cx="6629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796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6" name="TextBox 5"/>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7" name="Object 6"/>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7" name="Object 6"/>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17563" y="4273550"/>
          <a:ext cx="6802437" cy="1944688"/>
        </p:xfrm>
        <a:graphic>
          <a:graphicData uri="http://schemas.openxmlformats.org/presentationml/2006/ole">
            <mc:AlternateContent xmlns:mc="http://schemas.openxmlformats.org/markup-compatibility/2006">
              <mc:Choice xmlns:v="urn:schemas-microsoft-com:vml" Requires="v">
                <p:oleObj name="数式" r:id="rId4" imgW="2984400" imgH="850680" progId="Equation.3">
                  <p:embed/>
                </p:oleObj>
              </mc:Choice>
              <mc:Fallback>
                <p:oleObj name="数式" r:id="rId4" imgW="2984400" imgH="850680" progId="Equation.3">
                  <p:embed/>
                  <p:pic>
                    <p:nvPicPr>
                      <p:cNvPr id="8" name="Object 7"/>
                      <p:cNvPicPr>
                        <a:picLocks noChangeAspect="1" noChangeArrowheads="1"/>
                      </p:cNvPicPr>
                      <p:nvPr/>
                    </p:nvPicPr>
                    <p:blipFill>
                      <a:blip r:embed="rId5"/>
                      <a:srcRect/>
                      <a:stretch>
                        <a:fillRect/>
                      </a:stretch>
                    </p:blipFill>
                    <p:spPr bwMode="auto">
                      <a:xfrm>
                        <a:off x="817563" y="4273550"/>
                        <a:ext cx="68024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66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609600" y="1219200"/>
          <a:ext cx="8371626" cy="3352800"/>
        </p:xfrm>
        <a:graphic>
          <a:graphicData uri="http://schemas.openxmlformats.org/presentationml/2006/ole">
            <mc:AlternateContent xmlns:mc="http://schemas.openxmlformats.org/markup-compatibility/2006">
              <mc:Choice xmlns:v="urn:schemas-microsoft-com:vml" Requires="v">
                <p:oleObj name="Equation" r:id="rId2" imgW="4546440" imgH="1815840" progId="Equation.DSMT4">
                  <p:embed/>
                </p:oleObj>
              </mc:Choice>
              <mc:Fallback>
                <p:oleObj name="Equation" r:id="rId2" imgW="4546440" imgH="1815840" progId="Equation.DSMT4">
                  <p:embed/>
                  <p:pic>
                    <p:nvPicPr>
                      <p:cNvPr id="6" name="Object 5"/>
                      <p:cNvPicPr>
                        <a:picLocks noChangeAspect="1" noChangeArrowheads="1"/>
                      </p:cNvPicPr>
                      <p:nvPr/>
                    </p:nvPicPr>
                    <p:blipFill>
                      <a:blip r:embed="rId3"/>
                      <a:srcRect/>
                      <a:stretch>
                        <a:fillRect/>
                      </a:stretch>
                    </p:blipFill>
                    <p:spPr bwMode="auto">
                      <a:xfrm>
                        <a:off x="609600" y="1219200"/>
                        <a:ext cx="837162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359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p:cNvGraphicFramePr>
            <a:graphicFrameLocks noChangeAspect="1"/>
          </p:cNvGraphicFramePr>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2" imgW="3047760" imgH="393480" progId="Equation.3">
                  <p:embed/>
                </p:oleObj>
              </mc:Choice>
              <mc:Fallback>
                <p:oleObj name="数式" r:id="rId2" imgW="3047760" imgH="393480" progId="Equation.3">
                  <p:embed/>
                  <p:pic>
                    <p:nvPicPr>
                      <p:cNvPr id="6" name="Object 5"/>
                      <p:cNvPicPr>
                        <a:picLocks noChangeAspect="1" noChangeArrowheads="1"/>
                      </p:cNvPicPr>
                      <p:nvPr/>
                    </p:nvPicPr>
                    <p:blipFill>
                      <a:blip r:embed="rId3"/>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38200" y="1676400"/>
          <a:ext cx="6970712" cy="2081212"/>
        </p:xfrm>
        <a:graphic>
          <a:graphicData uri="http://schemas.openxmlformats.org/presentationml/2006/ole">
            <mc:AlternateContent xmlns:mc="http://schemas.openxmlformats.org/markup-compatibility/2006">
              <mc:Choice xmlns:v="urn:schemas-microsoft-com:vml" Requires="v">
                <p:oleObj name="数式" r:id="rId4" imgW="3238200" imgH="965160" progId="Equation.3">
                  <p:embed/>
                </p:oleObj>
              </mc:Choice>
              <mc:Fallback>
                <p:oleObj name="数式" r:id="rId4" imgW="3238200" imgH="965160" progId="Equation.3">
                  <p:embed/>
                  <p:pic>
                    <p:nvPicPr>
                      <p:cNvPr id="7" name="Object 6"/>
                      <p:cNvPicPr>
                        <a:picLocks noChangeAspect="1" noChangeArrowheads="1"/>
                      </p:cNvPicPr>
                      <p:nvPr/>
                    </p:nvPicPr>
                    <p:blipFill>
                      <a:blip r:embed="rId5"/>
                      <a:srcRect/>
                      <a:stretch>
                        <a:fillRect/>
                      </a:stretch>
                    </p:blipFill>
                    <p:spPr bwMode="auto">
                      <a:xfrm>
                        <a:off x="838200" y="1676400"/>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179513" y="3706813"/>
          <a:ext cx="6286500" cy="2546350"/>
        </p:xfrm>
        <a:graphic>
          <a:graphicData uri="http://schemas.openxmlformats.org/presentationml/2006/ole">
            <mc:AlternateContent xmlns:mc="http://schemas.openxmlformats.org/markup-compatibility/2006">
              <mc:Choice xmlns:v="urn:schemas-microsoft-com:vml" Requires="v">
                <p:oleObj name="数式" r:id="rId6" imgW="2920680" imgH="1180800" progId="Equation.3">
                  <p:embed/>
                </p:oleObj>
              </mc:Choice>
              <mc:Fallback>
                <p:oleObj name="数式" r:id="rId6" imgW="2920680" imgH="1180800" progId="Equation.3">
                  <p:embed/>
                  <p:pic>
                    <p:nvPicPr>
                      <p:cNvPr id="8" name="Object 7"/>
                      <p:cNvPicPr>
                        <a:picLocks noChangeAspect="1" noChangeArrowheads="1"/>
                      </p:cNvPicPr>
                      <p:nvPr/>
                    </p:nvPicPr>
                    <p:blipFill>
                      <a:blip r:embed="rId7"/>
                      <a:srcRect/>
                      <a:stretch>
                        <a:fillRect/>
                      </a:stretch>
                    </p:blipFill>
                    <p:spPr bwMode="auto">
                      <a:xfrm>
                        <a:off x="1179513" y="3706813"/>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935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304800" y="76200"/>
            <a:ext cx="6858000" cy="461665"/>
          </a:xfrm>
          <a:prstGeom prst="rect">
            <a:avLst/>
          </a:prstGeom>
          <a:noFill/>
        </p:spPr>
        <p:txBody>
          <a:bodyPr wrap="square" rtlCol="0">
            <a:spAutoFit/>
          </a:bodyPr>
          <a:lstStyle/>
          <a:p>
            <a:r>
              <a:rPr lang="en-US" sz="2400" dirty="0">
                <a:latin typeface="+mj-lt"/>
              </a:rPr>
              <a:t>Example of dipole radiation source -- continued</a:t>
            </a:r>
          </a:p>
        </p:txBody>
      </p:sp>
      <p:graphicFrame>
        <p:nvGraphicFramePr>
          <p:cNvPr id="6" name="Object 5"/>
          <p:cNvGraphicFramePr>
            <a:graphicFrameLocks noChangeAspect="1"/>
          </p:cNvGraphicFramePr>
          <p:nvPr/>
        </p:nvGraphicFramePr>
        <p:xfrm>
          <a:off x="590550" y="383807"/>
          <a:ext cx="6286500" cy="2546350"/>
        </p:xfrm>
        <a:graphic>
          <a:graphicData uri="http://schemas.openxmlformats.org/presentationml/2006/ole">
            <mc:AlternateContent xmlns:mc="http://schemas.openxmlformats.org/markup-compatibility/2006">
              <mc:Choice xmlns:v="urn:schemas-microsoft-com:vml" Requires="v">
                <p:oleObj name="数式" r:id="rId2" imgW="2920680" imgH="1180800" progId="Equation.3">
                  <p:embed/>
                </p:oleObj>
              </mc:Choice>
              <mc:Fallback>
                <p:oleObj name="数式" r:id="rId2" imgW="2920680" imgH="1180800" progId="Equation.3">
                  <p:embed/>
                  <p:pic>
                    <p:nvPicPr>
                      <p:cNvPr id="6" name="Object 5"/>
                      <p:cNvPicPr>
                        <a:picLocks noChangeAspect="1" noChangeArrowheads="1"/>
                      </p:cNvPicPr>
                      <p:nvPr/>
                    </p:nvPicPr>
                    <p:blipFill>
                      <a:blip r:embed="rId3"/>
                      <a:srcRect/>
                      <a:stretch>
                        <a:fillRect/>
                      </a:stretch>
                    </p:blipFill>
                    <p:spPr bwMode="auto">
                      <a:xfrm>
                        <a:off x="590550" y="383807"/>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89560" y="2949472"/>
            <a:ext cx="8854440" cy="461665"/>
          </a:xfrm>
          <a:prstGeom prst="rect">
            <a:avLst/>
          </a:prstGeom>
          <a:noFill/>
        </p:spPr>
        <p:txBody>
          <a:bodyPr wrap="square" rtlCol="0">
            <a:spAutoFit/>
          </a:bodyPr>
          <a:lstStyle/>
          <a:p>
            <a:r>
              <a:rPr lang="en-US" sz="2400" dirty="0">
                <a:latin typeface="+mj-lt"/>
              </a:rPr>
              <a:t>Relationship to pure dipole approximation (exact when </a:t>
            </a:r>
            <a:r>
              <a:rPr lang="en-US" sz="2400" i="1" dirty="0">
                <a:latin typeface="+mj-lt"/>
              </a:rPr>
              <a:t>kR</a:t>
            </a:r>
            <a:r>
              <a:rPr lang="en-US" sz="2400" dirty="0">
                <a:latin typeface="+mj-lt"/>
                <a:sym typeface="Wingdings" pitchFamily="2" charset="2"/>
              </a:rPr>
              <a:t></a:t>
            </a:r>
            <a:r>
              <a:rPr lang="en-US" sz="2400" dirty="0">
                <a:latin typeface="+mj-lt"/>
              </a:rPr>
              <a:t>0)</a:t>
            </a:r>
          </a:p>
        </p:txBody>
      </p:sp>
      <p:graphicFrame>
        <p:nvGraphicFramePr>
          <p:cNvPr id="8" name="Object 7"/>
          <p:cNvGraphicFramePr>
            <a:graphicFrameLocks noChangeAspect="1"/>
          </p:cNvGraphicFramePr>
          <p:nvPr/>
        </p:nvGraphicFramePr>
        <p:xfrm>
          <a:off x="609600" y="3200400"/>
          <a:ext cx="7991475" cy="3019425"/>
        </p:xfrm>
        <a:graphic>
          <a:graphicData uri="http://schemas.openxmlformats.org/presentationml/2006/ole">
            <mc:AlternateContent xmlns:mc="http://schemas.openxmlformats.org/markup-compatibility/2006">
              <mc:Choice xmlns:v="urn:schemas-microsoft-com:vml" Requires="v">
                <p:oleObj name="数式" r:id="rId4" imgW="3504960" imgH="1320480" progId="Equation.3">
                  <p:embed/>
                </p:oleObj>
              </mc:Choice>
              <mc:Fallback>
                <p:oleObj name="数式" r:id="rId4" imgW="3504960" imgH="1320480" progId="Equation.3">
                  <p:embed/>
                  <p:pic>
                    <p:nvPicPr>
                      <p:cNvPr id="8" name="Object 7"/>
                      <p:cNvPicPr>
                        <a:picLocks noChangeAspect="1" noChangeArrowheads="1"/>
                      </p:cNvPicPr>
                      <p:nvPr/>
                    </p:nvPicPr>
                    <p:blipFill>
                      <a:blip r:embed="rId5"/>
                      <a:srcRect/>
                      <a:stretch>
                        <a:fillRect/>
                      </a:stretch>
                    </p:blipFill>
                    <p:spPr bwMode="auto">
                      <a:xfrm>
                        <a:off x="609600" y="3200400"/>
                        <a:ext cx="79914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164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for dipole radiation --:</a:t>
            </a:r>
          </a:p>
        </p:txBody>
      </p:sp>
      <p:graphicFrame>
        <p:nvGraphicFramePr>
          <p:cNvPr id="6" name="Object 5"/>
          <p:cNvGraphicFramePr>
            <a:graphicFrameLocks noChangeAspect="1"/>
          </p:cNvGraphicFramePr>
          <p:nvPr/>
        </p:nvGraphicFramePr>
        <p:xfrm>
          <a:off x="511328" y="861123"/>
          <a:ext cx="8659812" cy="5829300"/>
        </p:xfrm>
        <a:graphic>
          <a:graphicData uri="http://schemas.openxmlformats.org/presentationml/2006/ole">
            <mc:AlternateContent xmlns:mc="http://schemas.openxmlformats.org/markup-compatibility/2006">
              <mc:Choice xmlns:v="urn:schemas-microsoft-com:vml" Requires="v">
                <p:oleObj name="Equation" r:id="rId2" imgW="6146640" imgH="4127400" progId="Equation.DSMT4">
                  <p:embed/>
                </p:oleObj>
              </mc:Choice>
              <mc:Fallback>
                <p:oleObj name="Equation" r:id="rId2" imgW="6146640" imgH="4127400" progId="Equation.DSMT4">
                  <p:embed/>
                  <p:pic>
                    <p:nvPicPr>
                      <p:cNvPr id="6" name="Object 5"/>
                      <p:cNvPicPr>
                        <a:picLocks noChangeAspect="1" noChangeArrowheads="1"/>
                      </p:cNvPicPr>
                      <p:nvPr/>
                    </p:nvPicPr>
                    <p:blipFill>
                      <a:blip r:embed="rId3"/>
                      <a:srcRect/>
                      <a:stretch>
                        <a:fillRect/>
                      </a:stretch>
                    </p:blipFill>
                    <p:spPr bwMode="auto">
                      <a:xfrm>
                        <a:off x="511328" y="861123"/>
                        <a:ext cx="8659812" cy="5829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00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E63A2-73C0-207E-7DFF-3CD09186BCB8}"/>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3DBD26AA-BC76-7379-77F6-EF333CCB257E}"/>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9F98BCD6-5524-97A2-15CD-E8678BE53983}"/>
              </a:ext>
            </a:extLst>
          </p:cNvPr>
          <p:cNvSpPr>
            <a:spLocks noGrp="1"/>
          </p:cNvSpPr>
          <p:nvPr>
            <p:ph type="sldNum" sz="quarter" idx="12"/>
          </p:nvPr>
        </p:nvSpPr>
        <p:spPr/>
        <p:txBody>
          <a:bodyPr/>
          <a:lstStyle/>
          <a:p>
            <a:fld id="{CE368B07-CEBF-4C80-90AF-53B34FA04CF3}" type="slidenum">
              <a:rPr lang="en-US" smtClean="0"/>
              <a:t>39</a:t>
            </a:fld>
            <a:endParaRPr lang="en-US" dirty="0"/>
          </a:p>
        </p:txBody>
      </p:sp>
      <p:graphicFrame>
        <p:nvGraphicFramePr>
          <p:cNvPr id="5" name="Object 4">
            <a:extLst>
              <a:ext uri="{FF2B5EF4-FFF2-40B4-BE49-F238E27FC236}">
                <a16:creationId xmlns:a16="http://schemas.microsoft.com/office/drawing/2014/main" id="{8E30254C-ED1B-F863-D950-737FA77F8174}"/>
              </a:ext>
            </a:extLst>
          </p:cNvPr>
          <p:cNvGraphicFramePr>
            <a:graphicFrameLocks noChangeAspect="1"/>
          </p:cNvGraphicFramePr>
          <p:nvPr>
            <p:extLst>
              <p:ext uri="{D42A27DB-BD31-4B8C-83A1-F6EECF244321}">
                <p14:modId xmlns:p14="http://schemas.microsoft.com/office/powerpoint/2010/main" val="457743476"/>
              </p:ext>
            </p:extLst>
          </p:nvPr>
        </p:nvGraphicFramePr>
        <p:xfrm>
          <a:off x="720725" y="1524000"/>
          <a:ext cx="7702550" cy="3451225"/>
        </p:xfrm>
        <a:graphic>
          <a:graphicData uri="http://schemas.openxmlformats.org/presentationml/2006/ole">
            <mc:AlternateContent xmlns:mc="http://schemas.openxmlformats.org/markup-compatibility/2006">
              <mc:Choice xmlns:v="urn:schemas-microsoft-com:vml" Requires="v">
                <p:oleObj name="Equation" r:id="rId2" imgW="2552400" imgH="1143000" progId="Equation.DSMT4">
                  <p:embed/>
                </p:oleObj>
              </mc:Choice>
              <mc:Fallback>
                <p:oleObj name="Equation" r:id="rId2" imgW="2552400" imgH="1143000" progId="Equation.DSMT4">
                  <p:embed/>
                  <p:pic>
                    <p:nvPicPr>
                      <p:cNvPr id="0" name=""/>
                      <p:cNvPicPr/>
                      <p:nvPr/>
                    </p:nvPicPr>
                    <p:blipFill>
                      <a:blip r:embed="rId3"/>
                      <a:stretch>
                        <a:fillRect/>
                      </a:stretch>
                    </p:blipFill>
                    <p:spPr>
                      <a:xfrm>
                        <a:off x="720725" y="1524000"/>
                        <a:ext cx="7702550" cy="34512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49DBF4B-0184-B370-64FA-EBD2D806F3EA}"/>
              </a:ext>
            </a:extLst>
          </p:cNvPr>
          <p:cNvSpPr txBox="1"/>
          <p:nvPr/>
        </p:nvSpPr>
        <p:spPr>
          <a:xfrm>
            <a:off x="152400" y="304800"/>
            <a:ext cx="8382000" cy="830997"/>
          </a:xfrm>
          <a:prstGeom prst="rect">
            <a:avLst/>
          </a:prstGeom>
          <a:noFill/>
        </p:spPr>
        <p:txBody>
          <a:bodyPr wrap="square" rtlCol="0">
            <a:spAutoFit/>
          </a:bodyPr>
          <a:lstStyle/>
          <a:p>
            <a:r>
              <a:rPr lang="en-US" sz="2400" dirty="0">
                <a:latin typeface="+mj-lt"/>
              </a:rPr>
              <a:t>Another useful approximation for analyzing radiation for time harmonic sources --</a:t>
            </a:r>
          </a:p>
        </p:txBody>
      </p:sp>
    </p:spTree>
    <p:extLst>
      <p:ext uri="{BB962C8B-B14F-4D97-AF65-F5344CB8AC3E}">
        <p14:creationId xmlns:p14="http://schemas.microsoft.com/office/powerpoint/2010/main" val="381017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C2C90-6A78-4C1A-B7BE-C339FC9B4D55}"/>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D66CD6A1-8396-4404-92BF-8577A3C18388}"/>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8FB85738-F66A-4194-8CB1-AEBD170616C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057CEBE7-4BD0-4CDC-AE39-27710B86F0E5}"/>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final exam</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a:t>
            </a:r>
            <a:r>
              <a:rPr lang="en-US" sz="2400" b="1" dirty="0">
                <a:latin typeface="+mj-lt"/>
              </a:rPr>
              <a:t>but no one else</a:t>
            </a:r>
            <a:r>
              <a:rPr lang="en-US" sz="2400" dirty="0">
                <a:latin typeface="+mj-lt"/>
              </a:rPr>
              <a:t>!) if any questions arise about the exam questions</a:t>
            </a:r>
          </a:p>
          <a:p>
            <a:pPr marL="914400" lvl="1" indent="-457200">
              <a:buFont typeface="Arial" panose="020B0604020202020204" pitchFamily="34" charset="0"/>
              <a:buChar char="•"/>
            </a:pPr>
            <a:r>
              <a:rPr lang="en-US" sz="2400" dirty="0">
                <a:latin typeface="+mj-lt"/>
              </a:rPr>
              <a:t>Extra credit awarded if you find errors/inconsistencies/ambiguities in the exam questions </a:t>
            </a:r>
          </a:p>
        </p:txBody>
      </p:sp>
    </p:spTree>
    <p:extLst>
      <p:ext uri="{BB962C8B-B14F-4D97-AF65-F5344CB8AC3E}">
        <p14:creationId xmlns:p14="http://schemas.microsoft.com/office/powerpoint/2010/main" val="4862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0" y="73967"/>
            <a:ext cx="8382000" cy="461665"/>
          </a:xfrm>
          <a:prstGeom prst="rect">
            <a:avLst/>
          </a:prstGeom>
          <a:noFill/>
        </p:spPr>
        <p:txBody>
          <a:bodyPr wrap="square" rtlCol="0">
            <a:spAutoFit/>
          </a:bodyPr>
          <a:lstStyle/>
          <a:p>
            <a:r>
              <a:rPr lang="en-US" sz="2400" dirty="0">
                <a:latin typeface="+mj-lt"/>
              </a:rPr>
              <a:t>Radiation from a moving charged particle</a:t>
            </a:r>
          </a:p>
        </p:txBody>
      </p:sp>
      <p:cxnSp>
        <p:nvCxnSpPr>
          <p:cNvPr id="6" name="Straight Arrow Connector 5"/>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1" name="TextBox 10"/>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3" name="Oval 12"/>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5" name="Straight Arrow Connector 14"/>
          <p:cNvCxnSpPr>
            <a:stCxn id="9"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17" name="Straight Arrow Connector 16"/>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09160" y="2438400"/>
            <a:ext cx="18440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err="1">
                <a:latin typeface="+mj-lt"/>
              </a:rPr>
              <a:t>t</a:t>
            </a:r>
            <a:r>
              <a:rPr lang="en-US" sz="2400" i="1" baseline="-25000" dirty="0" err="1">
                <a:latin typeface="+mj-lt"/>
              </a:rPr>
              <a:t>r</a:t>
            </a:r>
            <a:r>
              <a:rPr lang="en-US" sz="2400" b="1" dirty="0">
                <a:latin typeface="+mj-lt"/>
              </a:rPr>
              <a:t>)=R</a:t>
            </a:r>
          </a:p>
        </p:txBody>
      </p:sp>
      <p:sp>
        <p:nvSpPr>
          <p:cNvPr id="19" name="TextBox 18"/>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20" name="Object 19"/>
          <p:cNvGraphicFramePr>
            <a:graphicFrameLocks noChangeAspect="1"/>
          </p:cNvGraphicFramePr>
          <p:nvPr/>
        </p:nvGraphicFramePr>
        <p:xfrm>
          <a:off x="5886450" y="304800"/>
          <a:ext cx="3071813" cy="2095500"/>
        </p:xfrm>
        <a:graphic>
          <a:graphicData uri="http://schemas.openxmlformats.org/presentationml/2006/ole">
            <mc:AlternateContent xmlns:mc="http://schemas.openxmlformats.org/markup-compatibility/2006">
              <mc:Choice xmlns:v="urn:schemas-microsoft-com:vml" Requires="v">
                <p:oleObj name="数式" r:id="rId2" imgW="1358640" imgH="927000" progId="Equation.3">
                  <p:embed/>
                </p:oleObj>
              </mc:Choice>
              <mc:Fallback>
                <p:oleObj name="数式" r:id="rId2" imgW="1358640" imgH="927000" progId="Equation.3">
                  <p:embed/>
                  <p:pic>
                    <p:nvPicPr>
                      <p:cNvPr id="20" name="Object 19"/>
                      <p:cNvPicPr/>
                      <p:nvPr/>
                    </p:nvPicPr>
                    <p:blipFill>
                      <a:blip r:embed="rId3"/>
                      <a:stretch>
                        <a:fillRect/>
                      </a:stretch>
                    </p:blipFill>
                    <p:spPr>
                      <a:xfrm>
                        <a:off x="5886450" y="304800"/>
                        <a:ext cx="3071813" cy="2095500"/>
                      </a:xfrm>
                      <a:prstGeom prst="rect">
                        <a:avLst/>
                      </a:prstGeom>
                    </p:spPr>
                  </p:pic>
                </p:oleObj>
              </mc:Fallback>
            </mc:AlternateContent>
          </a:graphicData>
        </a:graphic>
      </p:graphicFrame>
      <p:cxnSp>
        <p:nvCxnSpPr>
          <p:cNvPr id="21" name="Straight Arrow Connector 20"/>
          <p:cNvCxnSpPr/>
          <p:nvPr/>
        </p:nvCxnSpPr>
        <p:spPr>
          <a:xfrm flipV="1">
            <a:off x="3048000" y="2438400"/>
            <a:ext cx="3810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2590800"/>
            <a:ext cx="822960" cy="461665"/>
          </a:xfrm>
          <a:prstGeom prst="rect">
            <a:avLst/>
          </a:prstGeom>
          <a:noFill/>
        </p:spPr>
        <p:txBody>
          <a:bodyPr wrap="square" rtlCol="0">
            <a:spAutoFit/>
          </a:bodyPr>
          <a:lstStyle/>
          <a:p>
            <a:r>
              <a:rPr lang="en-US" sz="2400" dirty="0">
                <a:latin typeface="Symbol" pitchFamily="18" charset="2"/>
              </a:rPr>
              <a:t>Q</a:t>
            </a:r>
          </a:p>
        </p:txBody>
      </p:sp>
      <p:grpSp>
        <p:nvGrpSpPr>
          <p:cNvPr id="24" name="Group 23"/>
          <p:cNvGrpSpPr/>
          <p:nvPr/>
        </p:nvGrpSpPr>
        <p:grpSpPr>
          <a:xfrm>
            <a:off x="3352800" y="2052935"/>
            <a:ext cx="381000" cy="694730"/>
            <a:chOff x="3352800" y="2052935"/>
            <a:chExt cx="381000" cy="694730"/>
          </a:xfrm>
        </p:grpSpPr>
        <p:sp>
          <p:nvSpPr>
            <p:cNvPr id="25" name="TextBox 24"/>
            <p:cNvSpPr txBox="1"/>
            <p:nvPr/>
          </p:nvSpPr>
          <p:spPr>
            <a:xfrm>
              <a:off x="3352800" y="2286000"/>
              <a:ext cx="381000" cy="461665"/>
            </a:xfrm>
            <a:prstGeom prst="rect">
              <a:avLst/>
            </a:prstGeom>
            <a:noFill/>
          </p:spPr>
          <p:txBody>
            <a:bodyPr wrap="square" rtlCol="0">
              <a:spAutoFit/>
            </a:bodyPr>
            <a:lstStyle/>
            <a:p>
              <a:r>
                <a:rPr lang="en-US" sz="2400" b="1" dirty="0">
                  <a:latin typeface="+mj-lt"/>
                </a:rPr>
                <a:t>v</a:t>
              </a:r>
            </a:p>
          </p:txBody>
        </p:sp>
        <p:sp>
          <p:nvSpPr>
            <p:cNvPr id="26" name="TextBox 25"/>
            <p:cNvSpPr txBox="1"/>
            <p:nvPr/>
          </p:nvSpPr>
          <p:spPr>
            <a:xfrm>
              <a:off x="3383280" y="2052935"/>
              <a:ext cx="304800" cy="461665"/>
            </a:xfrm>
            <a:prstGeom prst="rect">
              <a:avLst/>
            </a:prstGeom>
            <a:noFill/>
          </p:spPr>
          <p:txBody>
            <a:bodyPr wrap="square" rtlCol="0">
              <a:spAutoFit/>
            </a:bodyPr>
            <a:lstStyle/>
            <a:p>
              <a:r>
                <a:rPr lang="en-US" sz="2400" b="1" dirty="0">
                  <a:latin typeface="+mj-lt"/>
                </a:rPr>
                <a:t>.</a:t>
              </a:r>
            </a:p>
          </p:txBody>
        </p:sp>
      </p:grpSp>
      <p:graphicFrame>
        <p:nvGraphicFramePr>
          <p:cNvPr id="27" name="Object 26">
            <a:extLst>
              <a:ext uri="{FF2B5EF4-FFF2-40B4-BE49-F238E27FC236}">
                <a16:creationId xmlns:a16="http://schemas.microsoft.com/office/drawing/2014/main" id="{0FEC99B0-90EB-A42F-458E-D27AA3169AB9}"/>
              </a:ext>
            </a:extLst>
          </p:cNvPr>
          <p:cNvGraphicFramePr>
            <a:graphicFrameLocks noChangeAspect="1"/>
          </p:cNvGraphicFramePr>
          <p:nvPr>
            <p:extLst>
              <p:ext uri="{D42A27DB-BD31-4B8C-83A1-F6EECF244321}">
                <p14:modId xmlns:p14="http://schemas.microsoft.com/office/powerpoint/2010/main" val="412692800"/>
              </p:ext>
            </p:extLst>
          </p:nvPr>
        </p:nvGraphicFramePr>
        <p:xfrm>
          <a:off x="4764298" y="3994322"/>
          <a:ext cx="3216696" cy="1272539"/>
        </p:xfrm>
        <a:graphic>
          <a:graphicData uri="http://schemas.openxmlformats.org/presentationml/2006/ole">
            <mc:AlternateContent xmlns:mc="http://schemas.openxmlformats.org/markup-compatibility/2006">
              <mc:Choice xmlns:v="urn:schemas-microsoft-com:vml" Requires="v">
                <p:oleObj name="Equation" r:id="rId4" imgW="1155600" imgH="457200" progId="Equation.DSMT4">
                  <p:embed/>
                </p:oleObj>
              </mc:Choice>
              <mc:Fallback>
                <p:oleObj name="Equation" r:id="rId4" imgW="1155600" imgH="457200" progId="Equation.DSMT4">
                  <p:embed/>
                  <p:pic>
                    <p:nvPicPr>
                      <p:cNvPr id="0" name=""/>
                      <p:cNvPicPr/>
                      <p:nvPr/>
                    </p:nvPicPr>
                    <p:blipFill>
                      <a:blip r:embed="rId5"/>
                      <a:stretch>
                        <a:fillRect/>
                      </a:stretch>
                    </p:blipFill>
                    <p:spPr>
                      <a:xfrm>
                        <a:off x="4764298" y="3994322"/>
                        <a:ext cx="3216696" cy="1272539"/>
                      </a:xfrm>
                      <a:prstGeom prst="rect">
                        <a:avLst/>
                      </a:prstGeom>
                    </p:spPr>
                  </p:pic>
                </p:oleObj>
              </mc:Fallback>
            </mc:AlternateContent>
          </a:graphicData>
        </a:graphic>
      </p:graphicFrame>
    </p:spTree>
    <p:extLst>
      <p:ext uri="{BB962C8B-B14F-4D97-AF65-F5344CB8AC3E}">
        <p14:creationId xmlns:p14="http://schemas.microsoft.com/office/powerpoint/2010/main" val="4286044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457200" y="124519"/>
            <a:ext cx="8610600" cy="461665"/>
          </a:xfrm>
          <a:prstGeom prst="rect">
            <a:avLst/>
          </a:prstGeom>
          <a:noFill/>
        </p:spPr>
        <p:txBody>
          <a:bodyPr wrap="square" rtlCol="0">
            <a:spAutoFit/>
          </a:bodyPr>
          <a:lstStyle/>
          <a:p>
            <a:r>
              <a:rPr lang="en-US" sz="2400" dirty="0" err="1">
                <a:latin typeface="+mj-lt"/>
              </a:rPr>
              <a:t>Li</a:t>
            </a:r>
            <a:r>
              <a:rPr lang="en-US" sz="2400" dirty="0" err="1"/>
              <a:t>è</a:t>
            </a:r>
            <a:r>
              <a:rPr lang="en-US" sz="2400" dirty="0" err="1">
                <a:latin typeface="+mj-lt"/>
              </a:rPr>
              <a:t>nard-Wiechert</a:t>
            </a:r>
            <a:r>
              <a:rPr lang="en-US" sz="2400" dirty="0">
                <a:latin typeface="+mj-lt"/>
              </a:rPr>
              <a:t> potentials –(Gaussian units)</a:t>
            </a:r>
          </a:p>
        </p:txBody>
      </p:sp>
      <p:graphicFrame>
        <p:nvGraphicFramePr>
          <p:cNvPr id="6" name="Object 5"/>
          <p:cNvGraphicFramePr>
            <a:graphicFrameLocks noChangeAspect="1"/>
          </p:cNvGraphicFramePr>
          <p:nvPr/>
        </p:nvGraphicFramePr>
        <p:xfrm>
          <a:off x="821531" y="2433935"/>
          <a:ext cx="7500938" cy="3690938"/>
        </p:xfrm>
        <a:graphic>
          <a:graphicData uri="http://schemas.openxmlformats.org/presentationml/2006/ole">
            <mc:AlternateContent xmlns:mc="http://schemas.openxmlformats.org/markup-compatibility/2006">
              <mc:Choice xmlns:v="urn:schemas-microsoft-com:vml" Requires="v">
                <p:oleObj name="Equation" r:id="rId2" imgW="4165560" imgH="2044440" progId="Equation.DSMT4">
                  <p:embed/>
                </p:oleObj>
              </mc:Choice>
              <mc:Fallback>
                <p:oleObj name="Equation" r:id="rId2" imgW="4165560" imgH="2044440" progId="Equation.DSMT4">
                  <p:embed/>
                  <p:pic>
                    <p:nvPicPr>
                      <p:cNvPr id="6" name="Object 5"/>
                      <p:cNvPicPr>
                        <a:picLocks noChangeAspect="1" noChangeArrowheads="1"/>
                      </p:cNvPicPr>
                      <p:nvPr/>
                    </p:nvPicPr>
                    <p:blipFill>
                      <a:blip r:embed="rId3"/>
                      <a:srcRect/>
                      <a:stretch>
                        <a:fillRect/>
                      </a:stretch>
                    </p:blipFill>
                    <p:spPr bwMode="auto">
                      <a:xfrm>
                        <a:off x="821531" y="2433935"/>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21531" y="762000"/>
          <a:ext cx="2980436" cy="1507877"/>
        </p:xfrm>
        <a:graphic>
          <a:graphicData uri="http://schemas.openxmlformats.org/presentationml/2006/ole">
            <mc:AlternateContent xmlns:mc="http://schemas.openxmlformats.org/markup-compatibility/2006">
              <mc:Choice xmlns:v="urn:schemas-microsoft-com:vml" Requires="v">
                <p:oleObj name="Equation" r:id="rId4" imgW="2133360" imgH="1079280" progId="Equation.DSMT4">
                  <p:embed/>
                </p:oleObj>
              </mc:Choice>
              <mc:Fallback>
                <p:oleObj name="Equation" r:id="rId4" imgW="2133360" imgH="1079280" progId="Equation.DSMT4">
                  <p:embed/>
                  <p:pic>
                    <p:nvPicPr>
                      <p:cNvPr id="7" name="Object 6"/>
                      <p:cNvPicPr/>
                      <p:nvPr/>
                    </p:nvPicPr>
                    <p:blipFill>
                      <a:blip r:embed="rId5"/>
                      <a:stretch>
                        <a:fillRect/>
                      </a:stretch>
                    </p:blipFill>
                    <p:spPr>
                      <a:xfrm>
                        <a:off x="821531" y="762000"/>
                        <a:ext cx="2980436" cy="1507877"/>
                      </a:xfrm>
                      <a:prstGeom prst="rect">
                        <a:avLst/>
                      </a:prstGeom>
                    </p:spPr>
                  </p:pic>
                </p:oleObj>
              </mc:Fallback>
            </mc:AlternateContent>
          </a:graphicData>
        </a:graphic>
      </p:graphicFrame>
    </p:spTree>
    <p:extLst>
      <p:ext uri="{BB962C8B-B14F-4D97-AF65-F5344CB8AC3E}">
        <p14:creationId xmlns:p14="http://schemas.microsoft.com/office/powerpoint/2010/main" val="3302861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and magnetic fields far from source:</a:t>
            </a:r>
          </a:p>
        </p:txBody>
      </p:sp>
      <p:graphicFrame>
        <p:nvGraphicFramePr>
          <p:cNvPr id="6" name="Object 5"/>
          <p:cNvGraphicFramePr>
            <a:graphicFrameLocks noChangeAspect="1"/>
          </p:cNvGraphicFramePr>
          <p:nvPr/>
        </p:nvGraphicFramePr>
        <p:xfrm>
          <a:off x="1524000" y="1219200"/>
          <a:ext cx="6199188" cy="2465387"/>
        </p:xfrm>
        <a:graphic>
          <a:graphicData uri="http://schemas.openxmlformats.org/presentationml/2006/ole">
            <mc:AlternateContent xmlns:mc="http://schemas.openxmlformats.org/markup-compatibility/2006">
              <mc:Choice xmlns:v="urn:schemas-microsoft-com:vml" Requires="v">
                <p:oleObj name="数式" r:id="rId2" imgW="2743200" imgH="1091880" progId="Equation.3">
                  <p:embed/>
                </p:oleObj>
              </mc:Choice>
              <mc:Fallback>
                <p:oleObj name="数式" r:id="rId2" imgW="2743200" imgH="1091880" progId="Equation.3">
                  <p:embed/>
                  <p:pic>
                    <p:nvPicPr>
                      <p:cNvPr id="6" name="Object 5"/>
                      <p:cNvPicPr>
                        <a:picLocks noChangeAspect="1" noChangeArrowheads="1"/>
                      </p:cNvPicPr>
                      <p:nvPr/>
                    </p:nvPicPr>
                    <p:blipFill>
                      <a:blip r:embed="rId3"/>
                      <a:srcRect/>
                      <a:stretch>
                        <a:fillRect/>
                      </a:stretch>
                    </p:blipFill>
                    <p:spPr bwMode="auto">
                      <a:xfrm>
                        <a:off x="1524000" y="1219200"/>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00200" y="3821113"/>
          <a:ext cx="5251450" cy="2579687"/>
        </p:xfrm>
        <a:graphic>
          <a:graphicData uri="http://schemas.openxmlformats.org/presentationml/2006/ole">
            <mc:AlternateContent xmlns:mc="http://schemas.openxmlformats.org/markup-compatibility/2006">
              <mc:Choice xmlns:v="urn:schemas-microsoft-com:vml" Requires="v">
                <p:oleObj name="数式" r:id="rId4" imgW="2323800" imgH="1143000" progId="Equation.3">
                  <p:embed/>
                </p:oleObj>
              </mc:Choice>
              <mc:Fallback>
                <p:oleObj name="数式" r:id="rId4" imgW="2323800" imgH="1143000" progId="Equation.3">
                  <p:embed/>
                  <p:pic>
                    <p:nvPicPr>
                      <p:cNvPr id="7" name="Object 6"/>
                      <p:cNvPicPr>
                        <a:picLocks noChangeAspect="1" noChangeArrowheads="1"/>
                      </p:cNvPicPr>
                      <p:nvPr/>
                    </p:nvPicPr>
                    <p:blipFill>
                      <a:blip r:embed="rId5"/>
                      <a:srcRect/>
                      <a:stretch>
                        <a:fillRect/>
                      </a:stretch>
                    </p:blipFill>
                    <p:spPr bwMode="auto">
                      <a:xfrm>
                        <a:off x="1600200" y="3821113"/>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7419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sp>
        <p:nvSpPr>
          <p:cNvPr id="5" name="TextBox 4"/>
          <p:cNvSpPr txBox="1"/>
          <p:nvPr/>
        </p:nvSpPr>
        <p:spPr>
          <a:xfrm>
            <a:off x="579120" y="180647"/>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nvGraphicFramePr>
        <p:xfrm>
          <a:off x="1143000" y="657552"/>
          <a:ext cx="7002463" cy="3898900"/>
        </p:xfrm>
        <a:graphic>
          <a:graphicData uri="http://schemas.openxmlformats.org/presentationml/2006/ole">
            <mc:AlternateContent xmlns:mc="http://schemas.openxmlformats.org/markup-compatibility/2006">
              <mc:Choice xmlns:v="urn:schemas-microsoft-com:vml" Requires="v">
                <p:oleObj name="数式" r:id="rId2" imgW="3098520" imgH="1726920" progId="Equation.3">
                  <p:embed/>
                </p:oleObj>
              </mc:Choice>
              <mc:Fallback>
                <p:oleObj name="数式" r:id="rId2" imgW="3098520" imgH="1726920" progId="Equation.3">
                  <p:embed/>
                  <p:pic>
                    <p:nvPicPr>
                      <p:cNvPr id="6" name="Object 5"/>
                      <p:cNvPicPr>
                        <a:picLocks noChangeAspect="1" noChangeArrowheads="1"/>
                      </p:cNvPicPr>
                      <p:nvPr/>
                    </p:nvPicPr>
                    <p:blipFill>
                      <a:blip r:embed="rId3"/>
                      <a:srcRect/>
                      <a:stretch>
                        <a:fillRect/>
                      </a:stretch>
                    </p:blipFill>
                    <p:spPr bwMode="auto">
                      <a:xfrm>
                        <a:off x="1143000" y="657552"/>
                        <a:ext cx="70024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143000" y="4648200"/>
          <a:ext cx="5538787" cy="1577975"/>
        </p:xfrm>
        <a:graphic>
          <a:graphicData uri="http://schemas.openxmlformats.org/presentationml/2006/ole">
            <mc:AlternateContent xmlns:mc="http://schemas.openxmlformats.org/markup-compatibility/2006">
              <mc:Choice xmlns:v="urn:schemas-microsoft-com:vml" Requires="v">
                <p:oleObj name="Equation" r:id="rId4" imgW="2450880" imgH="698400" progId="Equation.DSMT4">
                  <p:embed/>
                </p:oleObj>
              </mc:Choice>
              <mc:Fallback>
                <p:oleObj name="Equation" r:id="rId4" imgW="2450880" imgH="698400" progId="Equation.DSMT4">
                  <p:embed/>
                  <p:pic>
                    <p:nvPicPr>
                      <p:cNvPr id="7" name="Object 6"/>
                      <p:cNvPicPr>
                        <a:picLocks noChangeAspect="1" noChangeArrowheads="1"/>
                      </p:cNvPicPr>
                      <p:nvPr/>
                    </p:nvPicPr>
                    <p:blipFill>
                      <a:blip r:embed="rId5"/>
                      <a:srcRect/>
                      <a:stretch>
                        <a:fillRect/>
                      </a:stretch>
                    </p:blipFill>
                    <p:spPr bwMode="auto">
                      <a:xfrm>
                        <a:off x="1143000" y="4648200"/>
                        <a:ext cx="55387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9624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grpSp>
        <p:nvGrpSpPr>
          <p:cNvPr id="5" name="Group 4"/>
          <p:cNvGrpSpPr/>
          <p:nvPr/>
        </p:nvGrpSpPr>
        <p:grpSpPr>
          <a:xfrm>
            <a:off x="990600" y="3200400"/>
            <a:ext cx="3048000" cy="2438400"/>
            <a:chOff x="990600" y="3200400"/>
            <a:chExt cx="3048000" cy="2438400"/>
          </a:xfrm>
        </p:grpSpPr>
        <p:cxnSp>
          <p:nvCxnSpPr>
            <p:cNvPr id="6" name="Straight Arrow Connector 5"/>
            <p:cNvCxnSpPr/>
            <p:nvPr/>
          </p:nvCxnSpPr>
          <p:spPr>
            <a:xfrm>
              <a:off x="990600" y="3200400"/>
              <a:ext cx="0" cy="2438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638800"/>
              <a:ext cx="30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47800" y="2971800"/>
            <a:ext cx="3048000" cy="2438400"/>
            <a:chOff x="990600" y="3200400"/>
            <a:chExt cx="3048000" cy="2438400"/>
          </a:xfrm>
        </p:grpSpPr>
        <p:cxnSp>
          <p:nvCxnSpPr>
            <p:cNvPr id="9" name="Straight Arrow Connector 8"/>
            <p:cNvCxnSpPr/>
            <p:nvPr/>
          </p:nvCxnSpPr>
          <p:spPr>
            <a:xfrm>
              <a:off x="990600" y="3200400"/>
              <a:ext cx="0" cy="2438400"/>
            </a:xfrm>
            <a:prstGeom prst="straightConnector1">
              <a:avLst/>
            </a:prstGeom>
            <a:ln w="38100">
              <a:solidFill>
                <a:srgbClr val="DA32A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5638800"/>
              <a:ext cx="3048000" cy="0"/>
            </a:xfrm>
            <a:prstGeom prst="straightConnector1">
              <a:avLst/>
            </a:prstGeom>
            <a:ln w="38100">
              <a:solidFill>
                <a:srgbClr val="DA32AA"/>
              </a:solidFill>
              <a:tailEnd type="arrow"/>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447800" y="4038600"/>
            <a:ext cx="304800" cy="152400"/>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5638800"/>
            <a:ext cx="4572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838200" y="2743200"/>
            <a:ext cx="457200" cy="461665"/>
          </a:xfrm>
          <a:prstGeom prst="rect">
            <a:avLst/>
          </a:prstGeom>
          <a:noFill/>
        </p:spPr>
        <p:txBody>
          <a:bodyPr wrap="square" rtlCol="0">
            <a:spAutoFit/>
          </a:bodyPr>
          <a:lstStyle/>
          <a:p>
            <a:r>
              <a:rPr lang="en-US" sz="2400" b="1" dirty="0"/>
              <a:t>y</a:t>
            </a:r>
          </a:p>
        </p:txBody>
      </p:sp>
      <p:sp>
        <p:nvSpPr>
          <p:cNvPr id="14" name="TextBox 13"/>
          <p:cNvSpPr txBox="1"/>
          <p:nvPr/>
        </p:nvSpPr>
        <p:spPr>
          <a:xfrm>
            <a:off x="1600200" y="2667000"/>
            <a:ext cx="457200" cy="461665"/>
          </a:xfrm>
          <a:prstGeom prst="rect">
            <a:avLst/>
          </a:prstGeom>
          <a:noFill/>
        </p:spPr>
        <p:txBody>
          <a:bodyPr wrap="square" rtlCol="0">
            <a:spAutoFit/>
          </a:bodyPr>
          <a:lstStyle/>
          <a:p>
            <a:r>
              <a:rPr lang="en-US" sz="2400" b="1" dirty="0">
                <a:solidFill>
                  <a:srgbClr val="DA32AA"/>
                </a:solidFill>
              </a:rPr>
              <a:t>y’</a:t>
            </a:r>
          </a:p>
        </p:txBody>
      </p:sp>
      <p:sp>
        <p:nvSpPr>
          <p:cNvPr id="15" name="TextBox 14"/>
          <p:cNvSpPr txBox="1"/>
          <p:nvPr/>
        </p:nvSpPr>
        <p:spPr>
          <a:xfrm>
            <a:off x="4572000" y="5100935"/>
            <a:ext cx="457200" cy="461665"/>
          </a:xfrm>
          <a:prstGeom prst="rect">
            <a:avLst/>
          </a:prstGeom>
          <a:noFill/>
        </p:spPr>
        <p:txBody>
          <a:bodyPr wrap="square" rtlCol="0">
            <a:spAutoFit/>
          </a:bodyPr>
          <a:lstStyle/>
          <a:p>
            <a:r>
              <a:rPr lang="en-US" sz="2400" b="1" dirty="0">
                <a:solidFill>
                  <a:srgbClr val="DA32AA"/>
                </a:solidFill>
                <a:latin typeface="+mj-lt"/>
              </a:rPr>
              <a:t>x’</a:t>
            </a:r>
          </a:p>
        </p:txBody>
      </p:sp>
      <p:sp>
        <p:nvSpPr>
          <p:cNvPr id="16" name="TextBox 15"/>
          <p:cNvSpPr txBox="1"/>
          <p:nvPr/>
        </p:nvSpPr>
        <p:spPr>
          <a:xfrm>
            <a:off x="1752600" y="3881735"/>
            <a:ext cx="457200" cy="461665"/>
          </a:xfrm>
          <a:prstGeom prst="rect">
            <a:avLst/>
          </a:prstGeom>
          <a:noFill/>
        </p:spPr>
        <p:txBody>
          <a:bodyPr wrap="square" rtlCol="0">
            <a:spAutoFit/>
          </a:bodyPr>
          <a:lstStyle/>
          <a:p>
            <a:r>
              <a:rPr lang="en-US" sz="2400" i="1" dirty="0">
                <a:solidFill>
                  <a:srgbClr val="DA32AA"/>
                </a:solidFill>
                <a:latin typeface="+mj-lt"/>
              </a:rPr>
              <a:t>v</a:t>
            </a:r>
          </a:p>
        </p:txBody>
      </p:sp>
      <p:sp>
        <p:nvSpPr>
          <p:cNvPr id="17" name="Oval 16"/>
          <p:cNvSpPr/>
          <p:nvPr/>
        </p:nvSpPr>
        <p:spPr>
          <a:xfrm>
            <a:off x="2743200" y="4343400"/>
            <a:ext cx="228600" cy="228600"/>
          </a:xfrm>
          <a:prstGeom prst="ellipse">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4419600"/>
            <a:ext cx="457200" cy="461665"/>
          </a:xfrm>
          <a:prstGeom prst="rect">
            <a:avLst/>
          </a:prstGeom>
          <a:noFill/>
        </p:spPr>
        <p:txBody>
          <a:bodyPr wrap="square" rtlCol="0">
            <a:spAutoFit/>
          </a:bodyPr>
          <a:lstStyle/>
          <a:p>
            <a:r>
              <a:rPr lang="en-US" sz="2400" i="1" dirty="0">
                <a:solidFill>
                  <a:srgbClr val="DA32AA"/>
                </a:solidFill>
                <a:latin typeface="+mj-lt"/>
              </a:rPr>
              <a:t>x’</a:t>
            </a:r>
          </a:p>
        </p:txBody>
      </p:sp>
      <p:sp>
        <p:nvSpPr>
          <p:cNvPr id="19" name="TextBox 18"/>
          <p:cNvSpPr txBox="1"/>
          <p:nvPr/>
        </p:nvSpPr>
        <p:spPr>
          <a:xfrm>
            <a:off x="2895600" y="4643735"/>
            <a:ext cx="457200" cy="461665"/>
          </a:xfrm>
          <a:prstGeom prst="rect">
            <a:avLst/>
          </a:prstGeom>
          <a:noFill/>
        </p:spPr>
        <p:txBody>
          <a:bodyPr wrap="square" rtlCol="0">
            <a:spAutoFit/>
          </a:bodyPr>
          <a:lstStyle/>
          <a:p>
            <a:r>
              <a:rPr lang="en-US" sz="2400" i="1" dirty="0">
                <a:solidFill>
                  <a:srgbClr val="DA32AA"/>
                </a:solidFill>
              </a:rPr>
              <a:t>y’</a:t>
            </a:r>
          </a:p>
        </p:txBody>
      </p:sp>
      <p:cxnSp>
        <p:nvCxnSpPr>
          <p:cNvPr id="20" name="Straight Connector 19"/>
          <p:cNvCxnSpPr>
            <a:endCxn id="17" idx="2"/>
          </p:cNvCxnSpPr>
          <p:nvPr/>
        </p:nvCxnSpPr>
        <p:spPr>
          <a:xfrm>
            <a:off x="1447800" y="4419600"/>
            <a:ext cx="1295400" cy="38100"/>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71216" y="4538522"/>
            <a:ext cx="0" cy="871678"/>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95600" y="4533900"/>
            <a:ext cx="0" cy="1104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5177135"/>
            <a:ext cx="457200" cy="461665"/>
          </a:xfrm>
          <a:prstGeom prst="rect">
            <a:avLst/>
          </a:prstGeom>
          <a:noFill/>
        </p:spPr>
        <p:txBody>
          <a:bodyPr wrap="square" rtlCol="0">
            <a:spAutoFit/>
          </a:bodyPr>
          <a:lstStyle/>
          <a:p>
            <a:r>
              <a:rPr lang="en-US" sz="2400" i="1" dirty="0"/>
              <a:t>y</a:t>
            </a:r>
          </a:p>
        </p:txBody>
      </p:sp>
      <p:cxnSp>
        <p:nvCxnSpPr>
          <p:cNvPr id="24" name="Straight Connector 23"/>
          <p:cNvCxnSpPr/>
          <p:nvPr/>
        </p:nvCxnSpPr>
        <p:spPr>
          <a:xfrm>
            <a:off x="990600" y="4419600"/>
            <a:ext cx="18288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4038600"/>
            <a:ext cx="457200" cy="461665"/>
          </a:xfrm>
          <a:prstGeom prst="rect">
            <a:avLst/>
          </a:prstGeom>
          <a:noFill/>
        </p:spPr>
        <p:txBody>
          <a:bodyPr wrap="square" rtlCol="0">
            <a:spAutoFit/>
          </a:bodyPr>
          <a:lstStyle/>
          <a:p>
            <a:r>
              <a:rPr lang="en-US" sz="2400" i="1" dirty="0">
                <a:latin typeface="+mj-lt"/>
              </a:rPr>
              <a:t>x</a:t>
            </a:r>
          </a:p>
        </p:txBody>
      </p:sp>
      <p:sp>
        <p:nvSpPr>
          <p:cNvPr id="26" name="TextBox 25"/>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a:t>
            </a:r>
          </a:p>
        </p:txBody>
      </p:sp>
      <p:graphicFrame>
        <p:nvGraphicFramePr>
          <p:cNvPr id="27" name="Object 26"/>
          <p:cNvGraphicFramePr>
            <a:graphicFrameLocks noChangeAspect="1"/>
          </p:cNvGraphicFramePr>
          <p:nvPr/>
        </p:nvGraphicFramePr>
        <p:xfrm>
          <a:off x="5065713" y="285750"/>
          <a:ext cx="2674937" cy="2197100"/>
        </p:xfrm>
        <a:graphic>
          <a:graphicData uri="http://schemas.openxmlformats.org/presentationml/2006/ole">
            <mc:AlternateContent xmlns:mc="http://schemas.openxmlformats.org/markup-compatibility/2006">
              <mc:Choice xmlns:v="urn:schemas-microsoft-com:vml" Requires="v">
                <p:oleObj name="数式" r:id="rId3" imgW="1346040" imgH="1104840" progId="Equation.3">
                  <p:embed/>
                </p:oleObj>
              </mc:Choice>
              <mc:Fallback>
                <p:oleObj name="数式" r:id="rId3" imgW="1346040" imgH="1104840" progId="Equation.3">
                  <p:embed/>
                  <p:pic>
                    <p:nvPicPr>
                      <p:cNvPr id="27" name="Object 26"/>
                      <p:cNvPicPr/>
                      <p:nvPr/>
                    </p:nvPicPr>
                    <p:blipFill>
                      <a:blip r:embed="rId4"/>
                      <a:stretch>
                        <a:fillRect/>
                      </a:stretch>
                    </p:blipFill>
                    <p:spPr>
                      <a:xfrm>
                        <a:off x="5065713" y="285750"/>
                        <a:ext cx="2674937" cy="219710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3810000" y="2654808"/>
          <a:ext cx="5151438" cy="2146300"/>
        </p:xfrm>
        <a:graphic>
          <a:graphicData uri="http://schemas.openxmlformats.org/presentationml/2006/ole">
            <mc:AlternateContent xmlns:mc="http://schemas.openxmlformats.org/markup-compatibility/2006">
              <mc:Choice xmlns:v="urn:schemas-microsoft-com:vml" Requires="v">
                <p:oleObj name="数式" r:id="rId5" imgW="2590560" imgH="1079280" progId="Equation.3">
                  <p:embed/>
                </p:oleObj>
              </mc:Choice>
              <mc:Fallback>
                <p:oleObj name="数式" r:id="rId5" imgW="2590560" imgH="1079280" progId="Equation.3">
                  <p:embed/>
                  <p:pic>
                    <p:nvPicPr>
                      <p:cNvPr id="28"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4808"/>
                        <a:ext cx="51514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5100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250B5-7EA1-45D2-DABF-C5776D5B4D88}"/>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1F68F495-CE69-8991-AFA1-20BAEA7A69AA}"/>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B05C4062-0D90-0B04-B3CC-7A22A4D4E58A}"/>
              </a:ext>
            </a:extLst>
          </p:cNvPr>
          <p:cNvSpPr>
            <a:spLocks noGrp="1"/>
          </p:cNvSpPr>
          <p:nvPr>
            <p:ph type="sldNum" sz="quarter" idx="12"/>
          </p:nvPr>
        </p:nvSpPr>
        <p:spPr/>
        <p:txBody>
          <a:bodyPr/>
          <a:lstStyle/>
          <a:p>
            <a:fld id="{CE368B07-CEBF-4C80-90AF-53B34FA04CF3}" type="slidenum">
              <a:rPr lang="en-US" smtClean="0"/>
              <a:t>45</a:t>
            </a:fld>
            <a:endParaRPr lang="en-US" dirty="0"/>
          </a:p>
        </p:txBody>
      </p:sp>
      <p:sp>
        <p:nvSpPr>
          <p:cNvPr id="5" name="TextBox 4">
            <a:extLst>
              <a:ext uri="{FF2B5EF4-FFF2-40B4-BE49-F238E27FC236}">
                <a16:creationId xmlns:a16="http://schemas.microsoft.com/office/drawing/2014/main" id="{59BB4CAE-ADCE-C95B-3F99-1D7B65EB3CD9}"/>
              </a:ext>
            </a:extLst>
          </p:cNvPr>
          <p:cNvSpPr txBox="1"/>
          <p:nvPr/>
        </p:nvSpPr>
        <p:spPr>
          <a:xfrm>
            <a:off x="533400" y="685800"/>
            <a:ext cx="7772400" cy="1569660"/>
          </a:xfrm>
          <a:prstGeom prst="rect">
            <a:avLst/>
          </a:prstGeom>
          <a:noFill/>
        </p:spPr>
        <p:txBody>
          <a:bodyPr wrap="square" rtlCol="0">
            <a:spAutoFit/>
          </a:bodyPr>
          <a:lstStyle/>
          <a:p>
            <a:r>
              <a:rPr lang="en-US" sz="2400" b="1" dirty="0">
                <a:latin typeface="+mj-lt"/>
              </a:rPr>
              <a:t>Note, the concept of the Lorentz transformation is quite general, but the specific transformation form given in the following slides is special to the relative velocity along the x-axis.</a:t>
            </a:r>
          </a:p>
        </p:txBody>
      </p:sp>
    </p:spTree>
    <p:extLst>
      <p:ext uri="{BB962C8B-B14F-4D97-AF65-F5344CB8AC3E}">
        <p14:creationId xmlns:p14="http://schemas.microsoft.com/office/powerpoint/2010/main" val="23472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dirty="0"/>
          </a:p>
        </p:txBody>
      </p:sp>
      <p:sp>
        <p:nvSpPr>
          <p:cNvPr id="5" name="TextBox 4"/>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  -- continued</a:t>
            </a:r>
          </a:p>
        </p:txBody>
      </p:sp>
      <p:graphicFrame>
        <p:nvGraphicFramePr>
          <p:cNvPr id="6" name="Object 5"/>
          <p:cNvGraphicFramePr>
            <a:graphicFrameLocks noChangeAspect="1"/>
          </p:cNvGraphicFramePr>
          <p:nvPr/>
        </p:nvGraphicFramePr>
        <p:xfrm>
          <a:off x="838200" y="1066800"/>
          <a:ext cx="8131175" cy="5102225"/>
        </p:xfrm>
        <a:graphic>
          <a:graphicData uri="http://schemas.openxmlformats.org/presentationml/2006/ole">
            <mc:AlternateContent xmlns:mc="http://schemas.openxmlformats.org/markup-compatibility/2006">
              <mc:Choice xmlns:v="urn:schemas-microsoft-com:vml" Requires="v">
                <p:oleObj name="数式" r:id="rId3" imgW="4089240" imgH="2565360" progId="Equation.3">
                  <p:embed/>
                </p:oleObj>
              </mc:Choice>
              <mc:Fallback>
                <p:oleObj name="数式" r:id="rId3" imgW="4089240" imgH="2565360" progId="Equation.3">
                  <p:embed/>
                  <p:pic>
                    <p:nvPicPr>
                      <p:cNvPr id="6" name="Object 5"/>
                      <p:cNvPicPr>
                        <a:picLocks noChangeAspect="1" noChangeArrowheads="1"/>
                      </p:cNvPicPr>
                      <p:nvPr/>
                    </p:nvPicPr>
                    <p:blipFill>
                      <a:blip r:embed="rId4"/>
                      <a:srcRect/>
                      <a:stretch>
                        <a:fillRect/>
                      </a:stretch>
                    </p:blipFill>
                    <p:spPr bwMode="auto">
                      <a:xfrm>
                        <a:off x="838200" y="1066800"/>
                        <a:ext cx="813117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476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592D2-126A-4210-8EB9-93C9EFAF6E64}"/>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38068E8E-5E17-46DA-B85C-4F60B64EDA24}"/>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9F16149D-74B4-4CA8-BA75-9C7A10F46ADC}"/>
              </a:ext>
            </a:extLst>
          </p:cNvPr>
          <p:cNvSpPr>
            <a:spLocks noGrp="1"/>
          </p:cNvSpPr>
          <p:nvPr>
            <p:ph type="sldNum" sz="quarter" idx="12"/>
          </p:nvPr>
        </p:nvSpPr>
        <p:spPr/>
        <p:txBody>
          <a:bodyPr/>
          <a:lstStyle/>
          <a:p>
            <a:fld id="{CE368B07-CEBF-4C80-90AF-53B34FA04CF3}" type="slidenum">
              <a:rPr lang="en-US" smtClean="0"/>
              <a:t>47</a:t>
            </a:fld>
            <a:endParaRPr lang="en-US" dirty="0"/>
          </a:p>
        </p:txBody>
      </p:sp>
      <p:sp>
        <p:nvSpPr>
          <p:cNvPr id="5" name="TextBox 4">
            <a:extLst>
              <a:ext uri="{FF2B5EF4-FFF2-40B4-BE49-F238E27FC236}">
                <a16:creationId xmlns:a16="http://schemas.microsoft.com/office/drawing/2014/main" id="{44526FD1-A047-4DB8-B039-1F31996B1C53}"/>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Velocity relationships</a:t>
            </a:r>
          </a:p>
        </p:txBody>
      </p:sp>
      <p:graphicFrame>
        <p:nvGraphicFramePr>
          <p:cNvPr id="6" name="Object 5">
            <a:extLst>
              <a:ext uri="{FF2B5EF4-FFF2-40B4-BE49-F238E27FC236}">
                <a16:creationId xmlns:a16="http://schemas.microsoft.com/office/drawing/2014/main" id="{24D94C25-B533-4E2C-B8A2-F973E3C7AB04}"/>
              </a:ext>
            </a:extLst>
          </p:cNvPr>
          <p:cNvGraphicFramePr>
            <a:graphicFrameLocks noChangeAspect="1"/>
          </p:cNvGraphicFramePr>
          <p:nvPr/>
        </p:nvGraphicFramePr>
        <p:xfrm>
          <a:off x="314535" y="838200"/>
          <a:ext cx="8739188" cy="3292475"/>
        </p:xfrm>
        <a:graphic>
          <a:graphicData uri="http://schemas.openxmlformats.org/presentationml/2006/ole">
            <mc:AlternateContent xmlns:mc="http://schemas.openxmlformats.org/markup-compatibility/2006">
              <mc:Choice xmlns:v="urn:schemas-microsoft-com:vml" Requires="v">
                <p:oleObj name="Equation" r:id="rId3" imgW="8739922" imgH="3291840" progId="Equation.DSMT4">
                  <p:embed/>
                </p:oleObj>
              </mc:Choice>
              <mc:Fallback>
                <p:oleObj name="Equation" r:id="rId3" imgW="8739922" imgH="3291840" progId="Equation.DSMT4">
                  <p:embed/>
                  <p:pic>
                    <p:nvPicPr>
                      <p:cNvPr id="6" name="Object 5">
                        <a:extLst>
                          <a:ext uri="{FF2B5EF4-FFF2-40B4-BE49-F238E27FC236}">
                            <a16:creationId xmlns:a16="http://schemas.microsoft.com/office/drawing/2014/main" id="{24D94C25-B533-4E2C-B8A2-F973E3C7AB04}"/>
                          </a:ext>
                        </a:extLst>
                      </p:cNvPr>
                      <p:cNvPicPr/>
                      <p:nvPr/>
                    </p:nvPicPr>
                    <p:blipFill>
                      <a:blip r:embed="rId4"/>
                      <a:stretch>
                        <a:fillRect/>
                      </a:stretch>
                    </p:blipFill>
                    <p:spPr>
                      <a:xfrm>
                        <a:off x="314535" y="838200"/>
                        <a:ext cx="8739188" cy="3292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FF2C8A-3FE3-45F8-866B-A1783FA32753}"/>
              </a:ext>
            </a:extLst>
          </p:cNvPr>
          <p:cNvGraphicFramePr>
            <a:graphicFrameLocks noChangeAspect="1"/>
          </p:cNvGraphicFramePr>
          <p:nvPr/>
        </p:nvGraphicFramePr>
        <p:xfrm>
          <a:off x="1873355" y="4396340"/>
          <a:ext cx="2895600" cy="1960010"/>
        </p:xfrm>
        <a:graphic>
          <a:graphicData uri="http://schemas.openxmlformats.org/presentationml/2006/ole">
            <mc:AlternateContent xmlns:mc="http://schemas.openxmlformats.org/markup-compatibility/2006">
              <mc:Choice xmlns:v="urn:schemas-microsoft-com:vml" Requires="v">
                <p:oleObj name="Equation" r:id="rId5" imgW="3985042" imgH="2697314" progId="Equation.DSMT4">
                  <p:embed/>
                </p:oleObj>
              </mc:Choice>
              <mc:Fallback>
                <p:oleObj name="Equation" r:id="rId5" imgW="3985042" imgH="2697314" progId="Equation.DSMT4">
                  <p:embed/>
                  <p:pic>
                    <p:nvPicPr>
                      <p:cNvPr id="7" name="Object 6">
                        <a:extLst>
                          <a:ext uri="{FF2B5EF4-FFF2-40B4-BE49-F238E27FC236}">
                            <a16:creationId xmlns:a16="http://schemas.microsoft.com/office/drawing/2014/main" id="{C4FF2C8A-3FE3-45F8-866B-A1783FA32753}"/>
                          </a:ext>
                        </a:extLst>
                      </p:cNvPr>
                      <p:cNvPicPr/>
                      <p:nvPr/>
                    </p:nvPicPr>
                    <p:blipFill>
                      <a:blip r:embed="rId6"/>
                      <a:stretch>
                        <a:fillRect/>
                      </a:stretch>
                    </p:blipFill>
                    <p:spPr>
                      <a:xfrm>
                        <a:off x="1873355" y="4396340"/>
                        <a:ext cx="2895600" cy="19600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548E9C-BAB7-4DDC-903D-F1A1A594DB12}"/>
              </a:ext>
            </a:extLst>
          </p:cNvPr>
          <p:cNvSpPr txBox="1"/>
          <p:nvPr/>
        </p:nvSpPr>
        <p:spPr>
          <a:xfrm>
            <a:off x="1149455" y="5145512"/>
            <a:ext cx="14478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3383374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dirty="0"/>
          </a:p>
        </p:txBody>
      </p:sp>
      <p:sp>
        <p:nvSpPr>
          <p:cNvPr id="5" name="TextBox 4"/>
          <p:cNvSpPr txBox="1"/>
          <p:nvPr/>
        </p:nvSpPr>
        <p:spPr>
          <a:xfrm>
            <a:off x="304800" y="10784"/>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p:cNvGraphicFramePr>
            <a:graphicFrameLocks noChangeAspect="1"/>
          </p:cNvGraphicFramePr>
          <p:nvPr/>
        </p:nvGraphicFramePr>
        <p:xfrm>
          <a:off x="3714834" y="66361"/>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6" name="Object 5"/>
                      <p:cNvPicPr>
                        <a:picLocks noChangeAspect="1" noChangeArrowheads="1"/>
                      </p:cNvPicPr>
                      <p:nvPr/>
                    </p:nvPicPr>
                    <p:blipFill>
                      <a:blip r:embed="rId4"/>
                      <a:srcRect/>
                      <a:stretch>
                        <a:fillRect/>
                      </a:stretch>
                    </p:blipFill>
                    <p:spPr bwMode="auto">
                      <a:xfrm>
                        <a:off x="3714834" y="66361"/>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7987" y="115625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7" name="Object 6"/>
                      <p:cNvPicPr>
                        <a:picLocks noChangeAspect="1" noChangeArrowheads="1"/>
                      </p:cNvPicPr>
                      <p:nvPr/>
                    </p:nvPicPr>
                    <p:blipFill>
                      <a:blip r:embed="rId6"/>
                      <a:srcRect/>
                      <a:stretch>
                        <a:fillRect/>
                      </a:stretch>
                    </p:blipFill>
                    <p:spPr bwMode="auto">
                      <a:xfrm>
                        <a:off x="687987" y="115625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F419A758-5100-46B7-B7DF-827EF8C4A8E3}"/>
              </a:ext>
            </a:extLst>
          </p:cNvPr>
          <p:cNvGraphicFramePr>
            <a:graphicFrameLocks noChangeAspect="1"/>
          </p:cNvGraphicFramePr>
          <p:nvPr/>
        </p:nvGraphicFramePr>
        <p:xfrm>
          <a:off x="684674" y="3929616"/>
          <a:ext cx="4125685" cy="1785384"/>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10" name="Object 9">
                        <a:extLst>
                          <a:ext uri="{FF2B5EF4-FFF2-40B4-BE49-F238E27FC236}">
                            <a16:creationId xmlns:a16="http://schemas.microsoft.com/office/drawing/2014/main" id="{F419A758-5100-46B7-B7DF-827EF8C4A8E3}"/>
                          </a:ext>
                        </a:extLst>
                      </p:cNvPr>
                      <p:cNvPicPr/>
                      <p:nvPr/>
                    </p:nvPicPr>
                    <p:blipFill>
                      <a:blip r:embed="rId8"/>
                      <a:stretch>
                        <a:fillRect/>
                      </a:stretch>
                    </p:blipFill>
                    <p:spPr>
                      <a:xfrm>
                        <a:off x="684674" y="3929616"/>
                        <a:ext cx="4125685" cy="178538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2236B14-AA8E-4D48-9F46-F64B4A65D9A2}"/>
              </a:ext>
            </a:extLst>
          </p:cNvPr>
          <p:cNvSpPr txBox="1"/>
          <p:nvPr/>
        </p:nvSpPr>
        <p:spPr>
          <a:xfrm>
            <a:off x="304800" y="596601"/>
            <a:ext cx="6019800" cy="461665"/>
          </a:xfrm>
          <a:prstGeom prst="rect">
            <a:avLst/>
          </a:prstGeom>
          <a:noFill/>
        </p:spPr>
        <p:txBody>
          <a:bodyPr wrap="square" rtlCol="0">
            <a:spAutoFit/>
          </a:bodyPr>
          <a:lstStyle/>
          <a:p>
            <a:r>
              <a:rPr lang="en-US" sz="2400" dirty="0">
                <a:latin typeface="+mj-lt"/>
              </a:rPr>
              <a:t>For stationary frame</a:t>
            </a:r>
          </a:p>
        </p:txBody>
      </p:sp>
      <p:sp>
        <p:nvSpPr>
          <p:cNvPr id="12" name="TextBox 11">
            <a:extLst>
              <a:ext uri="{FF2B5EF4-FFF2-40B4-BE49-F238E27FC236}">
                <a16:creationId xmlns:a16="http://schemas.microsoft.com/office/drawing/2014/main" id="{E1E1C06A-778C-4574-A646-045D7F96FC4F}"/>
              </a:ext>
            </a:extLst>
          </p:cNvPr>
          <p:cNvSpPr txBox="1"/>
          <p:nvPr/>
        </p:nvSpPr>
        <p:spPr>
          <a:xfrm>
            <a:off x="294861" y="3343799"/>
            <a:ext cx="6019800" cy="461665"/>
          </a:xfrm>
          <a:prstGeom prst="rect">
            <a:avLst/>
          </a:prstGeom>
          <a:noFill/>
        </p:spPr>
        <p:txBody>
          <a:bodyPr wrap="square" rtlCol="0">
            <a:spAutoFit/>
          </a:bodyPr>
          <a:lstStyle/>
          <a:p>
            <a:r>
              <a:rPr lang="en-US" sz="2400" dirty="0">
                <a:latin typeface="+mj-lt"/>
              </a:rPr>
              <a:t>For moving frame</a:t>
            </a:r>
          </a:p>
        </p:txBody>
      </p:sp>
    </p:spTree>
    <p:extLst>
      <p:ext uri="{BB962C8B-B14F-4D97-AF65-F5344CB8AC3E}">
        <p14:creationId xmlns:p14="http://schemas.microsoft.com/office/powerpoint/2010/main" val="901764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49</a:t>
            </a:fld>
            <a:endParaRPr lang="en-US" dirty="0"/>
          </a:p>
        </p:txBody>
      </p:sp>
      <p:sp>
        <p:nvSpPr>
          <p:cNvPr id="8" name="TextBox 7"/>
          <p:cNvSpPr txBox="1"/>
          <p:nvPr/>
        </p:nvSpPr>
        <p:spPr>
          <a:xfrm>
            <a:off x="381000" y="1941358"/>
            <a:ext cx="6705600" cy="461665"/>
          </a:xfrm>
          <a:prstGeom prst="rect">
            <a:avLst/>
          </a:prstGeom>
          <a:noFill/>
        </p:spPr>
        <p:txBody>
          <a:bodyPr wrap="square" rtlCol="0">
            <a:spAutoFit/>
          </a:bodyPr>
          <a:lstStyle/>
          <a:p>
            <a:r>
              <a:rPr lang="en-US" sz="2400" dirty="0">
                <a:latin typeface="+mj-lt"/>
              </a:rPr>
              <a:t>Transformation of field strength tensor</a:t>
            </a:r>
          </a:p>
        </p:txBody>
      </p:sp>
      <p:graphicFrame>
        <p:nvGraphicFramePr>
          <p:cNvPr id="9" name="Object 8"/>
          <p:cNvGraphicFramePr>
            <a:graphicFrameLocks noChangeAspect="1"/>
          </p:cNvGraphicFramePr>
          <p:nvPr/>
        </p:nvGraphicFramePr>
        <p:xfrm>
          <a:off x="185875" y="2469921"/>
          <a:ext cx="8961438" cy="3527040"/>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185875" y="2469921"/>
                        <a:ext cx="8961438" cy="3527040"/>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12AA7ADB-4769-4374-8731-2A2A72A11B8F}"/>
              </a:ext>
            </a:extLst>
          </p:cNvPr>
          <p:cNvSpPr txBox="1"/>
          <p:nvPr/>
        </p:nvSpPr>
        <p:spPr>
          <a:xfrm>
            <a:off x="91281" y="304800"/>
            <a:ext cx="8595519" cy="1569660"/>
          </a:xfrm>
          <a:prstGeom prst="rect">
            <a:avLst/>
          </a:prstGeom>
          <a:noFill/>
        </p:spPr>
        <p:txBody>
          <a:bodyPr wrap="square" rtlCol="0">
            <a:spAutoFit/>
          </a:bodyPr>
          <a:lstStyle/>
          <a:p>
            <a:r>
              <a:rPr lang="en-US" sz="2400" dirty="0">
                <a:latin typeface="+mj-lt"/>
                <a:sym typeface="Wingdings" panose="05000000000000000000" pitchFamily="2" charset="2"/>
              </a:rPr>
              <a:t>   This analysis shows that the E and B fields must be treated as components of the field strength tensor and that in order to transform between inertial frames, we need to use the tensor transformation relationships:</a:t>
            </a:r>
            <a:endParaRPr lang="en-US" sz="2400" dirty="0">
              <a:latin typeface="+mj-lt"/>
            </a:endParaRPr>
          </a:p>
        </p:txBody>
      </p:sp>
    </p:spTree>
    <p:extLst>
      <p:ext uri="{BB962C8B-B14F-4D97-AF65-F5344CB8AC3E}">
        <p14:creationId xmlns:p14="http://schemas.microsoft.com/office/powerpoint/2010/main" val="57430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EF0B6-E9C4-4F8A-BB96-F59E8D49E4F4}"/>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22948F2E-AAA2-4F2D-A94B-D63EDE677225}"/>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D907E681-62DF-4760-A962-C50D6CCD55D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28897D7E-2848-4042-B53C-B4A05F036D2D}"/>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5 PM Tuesday, May 9, 2023.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3450630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04/24/2023</a:t>
            </a:r>
            <a:endParaRPr lang="en-US" dirty="0"/>
          </a:p>
        </p:txBody>
      </p:sp>
      <p:sp>
        <p:nvSpPr>
          <p:cNvPr id="3" name="Footer Placeholder 2"/>
          <p:cNvSpPr>
            <a:spLocks noGrp="1"/>
          </p:cNvSpPr>
          <p:nvPr>
            <p:ph type="ftr" sz="quarter" idx="11"/>
          </p:nvPr>
        </p:nvSpPr>
        <p:spPr/>
        <p:txBody>
          <a:bodyPr/>
          <a:lstStyle/>
          <a:p>
            <a:r>
              <a:rPr lang="en-US"/>
              <a:t>PHY 712  Spring 2023--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50</a:t>
            </a:fld>
            <a:endParaRPr lang="en-US" dirty="0"/>
          </a:p>
        </p:txBody>
      </p:sp>
      <p:sp>
        <p:nvSpPr>
          <p:cNvPr id="8" name="TextBox 7"/>
          <p:cNvSpPr txBox="1"/>
          <p:nvPr/>
        </p:nvSpPr>
        <p:spPr>
          <a:xfrm>
            <a:off x="24063" y="79748"/>
            <a:ext cx="6705600" cy="461665"/>
          </a:xfrm>
          <a:prstGeom prst="rect">
            <a:avLst/>
          </a:prstGeom>
          <a:noFill/>
        </p:spPr>
        <p:txBody>
          <a:bodyPr wrap="square" rtlCol="0">
            <a:spAutoFit/>
          </a:bodyPr>
          <a:lstStyle/>
          <a:p>
            <a:r>
              <a:rPr lang="en-US" sz="2400" dirty="0">
                <a:latin typeface="+mj-lt"/>
              </a:rPr>
              <a:t>Inverse transformation of field strength tensor</a:t>
            </a:r>
          </a:p>
        </p:txBody>
      </p:sp>
      <p:graphicFrame>
        <p:nvGraphicFramePr>
          <p:cNvPr id="9" name="Object 8"/>
          <p:cNvGraphicFramePr>
            <a:graphicFrameLocks noChangeAspect="1"/>
          </p:cNvGraphicFramePr>
          <p:nvPr/>
        </p:nvGraphicFramePr>
        <p:xfrm>
          <a:off x="371475" y="584200"/>
          <a:ext cx="8505825" cy="3748088"/>
        </p:xfrm>
        <a:graphic>
          <a:graphicData uri="http://schemas.openxmlformats.org/presentationml/2006/ole">
            <mc:AlternateContent xmlns:mc="http://schemas.openxmlformats.org/markup-compatibility/2006">
              <mc:Choice xmlns:v="urn:schemas-microsoft-com:vml" Requires="v">
                <p:oleObj name="Equation" r:id="rId3" imgW="7175160" imgH="3162240" progId="Equation.DSMT4">
                  <p:embed/>
                </p:oleObj>
              </mc:Choice>
              <mc:Fallback>
                <p:oleObj name="Equation" r:id="rId3" imgW="7175160" imgH="3162240" progId="Equation.DSMT4">
                  <p:embed/>
                  <p:pic>
                    <p:nvPicPr>
                      <p:cNvPr id="9" name="Object 8"/>
                      <p:cNvPicPr>
                        <a:picLocks noChangeAspect="1" noChangeArrowheads="1"/>
                      </p:cNvPicPr>
                      <p:nvPr/>
                    </p:nvPicPr>
                    <p:blipFill>
                      <a:blip r:embed="rId4"/>
                      <a:srcRect/>
                      <a:stretch>
                        <a:fillRect/>
                      </a:stretch>
                    </p:blipFill>
                    <p:spPr bwMode="auto">
                      <a:xfrm>
                        <a:off x="371475" y="584200"/>
                        <a:ext cx="8505825" cy="37480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1981200" y="4541838"/>
          <a:ext cx="5287963" cy="1771650"/>
        </p:xfrm>
        <a:graphic>
          <a:graphicData uri="http://schemas.openxmlformats.org/presentationml/2006/ole">
            <mc:AlternateContent xmlns:mc="http://schemas.openxmlformats.org/markup-compatibility/2006">
              <mc:Choice xmlns:v="urn:schemas-microsoft-com:vml" Requires="v">
                <p:oleObj name="Equation" r:id="rId5" imgW="4508280" imgH="1511280" progId="Equation.DSMT4">
                  <p:embed/>
                </p:oleObj>
              </mc:Choice>
              <mc:Fallback>
                <p:oleObj name="Equation" r:id="rId5" imgW="4508280" imgH="1511280" progId="Equation.DSMT4">
                  <p:embed/>
                  <p:pic>
                    <p:nvPicPr>
                      <p:cNvPr id="10" name="Object 9"/>
                      <p:cNvPicPr>
                        <a:picLocks noChangeAspect="1" noChangeArrowheads="1"/>
                      </p:cNvPicPr>
                      <p:nvPr/>
                    </p:nvPicPr>
                    <p:blipFill>
                      <a:blip r:embed="rId6"/>
                      <a:srcRect/>
                      <a:stretch>
                        <a:fillRect/>
                      </a:stretch>
                    </p:blipFill>
                    <p:spPr bwMode="auto">
                      <a:xfrm>
                        <a:off x="1981200" y="4541838"/>
                        <a:ext cx="5287963"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6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5CF34-2F74-4E86-A00B-62297D4E9BBB}"/>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156653A5-B733-40A9-B286-5C73D89143CB}"/>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F9DE2608-26E6-45F7-B5AC-D25D6CCA26BD}"/>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4AB3CE8-F31B-4785-965F-012387E6399C}"/>
              </a:ext>
            </a:extLst>
          </p:cNvPr>
          <p:cNvSpPr txBox="1"/>
          <p:nvPr/>
        </p:nvSpPr>
        <p:spPr>
          <a:xfrm>
            <a:off x="304800" y="304800"/>
            <a:ext cx="8382000" cy="5262979"/>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consider integrating them into your exam paper or perhaps paste snips into your favorite word processor.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19570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907B0-F0A5-44FF-A2B9-8608FB49AB14}"/>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3491E877-482F-4480-A310-268A41D46E1E}"/>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24DE5625-B530-40E3-A32B-4A3773B1035B}"/>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660524E1-D1E3-4379-92E2-7DF59B6434B6}"/>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Example solution using Maple --</a:t>
            </a:r>
          </a:p>
        </p:txBody>
      </p:sp>
      <p:pic>
        <p:nvPicPr>
          <p:cNvPr id="6" name="Picture 5">
            <a:extLst>
              <a:ext uri="{FF2B5EF4-FFF2-40B4-BE49-F238E27FC236}">
                <a16:creationId xmlns:a16="http://schemas.microsoft.com/office/drawing/2014/main" id="{0E81EE82-8FDC-4C40-8320-904467759FA5}"/>
              </a:ext>
            </a:extLst>
          </p:cNvPr>
          <p:cNvPicPr>
            <a:picLocks noChangeAspect="1"/>
          </p:cNvPicPr>
          <p:nvPr/>
        </p:nvPicPr>
        <p:blipFill>
          <a:blip r:embed="rId2"/>
          <a:stretch>
            <a:fillRect/>
          </a:stretch>
        </p:blipFill>
        <p:spPr>
          <a:xfrm>
            <a:off x="358844" y="1447800"/>
            <a:ext cx="8554891" cy="1219200"/>
          </a:xfrm>
          <a:prstGeom prst="rect">
            <a:avLst/>
          </a:prstGeom>
        </p:spPr>
      </p:pic>
      <p:sp>
        <p:nvSpPr>
          <p:cNvPr id="7" name="Arrow: Up 6">
            <a:extLst>
              <a:ext uri="{FF2B5EF4-FFF2-40B4-BE49-F238E27FC236}">
                <a16:creationId xmlns:a16="http://schemas.microsoft.com/office/drawing/2014/main" id="{7E062F63-AEB1-41F6-894D-A2EC4AEC00BB}"/>
              </a:ext>
            </a:extLst>
          </p:cNvPr>
          <p:cNvSpPr/>
          <p:nvPr/>
        </p:nvSpPr>
        <p:spPr>
          <a:xfrm rot="840100">
            <a:off x="3034748" y="2255837"/>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B8E21-15F7-4D23-806E-12691C5A8B38}"/>
              </a:ext>
            </a:extLst>
          </p:cNvPr>
          <p:cNvSpPr txBox="1"/>
          <p:nvPr/>
        </p:nvSpPr>
        <p:spPr>
          <a:xfrm>
            <a:off x="1610139" y="3017177"/>
            <a:ext cx="1752600" cy="461665"/>
          </a:xfrm>
          <a:prstGeom prst="rect">
            <a:avLst/>
          </a:prstGeom>
          <a:noFill/>
        </p:spPr>
        <p:txBody>
          <a:bodyPr wrap="square" rtlCol="0">
            <a:spAutoFit/>
          </a:bodyPr>
          <a:lstStyle/>
          <a:p>
            <a:r>
              <a:rPr lang="en-US" sz="2400" dirty="0">
                <a:latin typeface="+mj-lt"/>
              </a:rPr>
              <a:t>Text mode</a:t>
            </a:r>
          </a:p>
        </p:txBody>
      </p:sp>
      <p:sp>
        <p:nvSpPr>
          <p:cNvPr id="9" name="Arrow: Up 8">
            <a:extLst>
              <a:ext uri="{FF2B5EF4-FFF2-40B4-BE49-F238E27FC236}">
                <a16:creationId xmlns:a16="http://schemas.microsoft.com/office/drawing/2014/main" id="{A7E36988-3F76-453F-8CD3-922846E310E0}"/>
              </a:ext>
            </a:extLst>
          </p:cNvPr>
          <p:cNvSpPr/>
          <p:nvPr/>
        </p:nvSpPr>
        <p:spPr>
          <a:xfrm rot="20563546">
            <a:off x="3548270" y="2224579"/>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8DF73-E198-4AAA-AD55-E0055E0F1CFC}"/>
              </a:ext>
            </a:extLst>
          </p:cNvPr>
          <p:cNvSpPr txBox="1"/>
          <p:nvPr/>
        </p:nvSpPr>
        <p:spPr>
          <a:xfrm>
            <a:off x="3505200" y="3042785"/>
            <a:ext cx="1752600" cy="461665"/>
          </a:xfrm>
          <a:prstGeom prst="rect">
            <a:avLst/>
          </a:prstGeom>
          <a:noFill/>
        </p:spPr>
        <p:txBody>
          <a:bodyPr wrap="square" rtlCol="0">
            <a:spAutoFit/>
          </a:bodyPr>
          <a:lstStyle/>
          <a:p>
            <a:r>
              <a:rPr lang="en-US" sz="2400" dirty="0">
                <a:latin typeface="+mj-lt"/>
              </a:rPr>
              <a:t>Math mode</a:t>
            </a:r>
          </a:p>
        </p:txBody>
      </p:sp>
    </p:spTree>
    <p:extLst>
      <p:ext uri="{BB962C8B-B14F-4D97-AF65-F5344CB8AC3E}">
        <p14:creationId xmlns:p14="http://schemas.microsoft.com/office/powerpoint/2010/main" val="18146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FFC7E-FFCA-4891-B93A-076D35E18B22}"/>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62781129-E306-4D46-BB8A-808B92FCBFC2}"/>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0B2587CF-1432-4965-BE3B-066FB248CCB0}"/>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6" name="Picture 5">
            <a:extLst>
              <a:ext uri="{FF2B5EF4-FFF2-40B4-BE49-F238E27FC236}">
                <a16:creationId xmlns:a16="http://schemas.microsoft.com/office/drawing/2014/main" id="{F47502E4-59BB-89C7-49C3-19CE888A6098}"/>
              </a:ext>
            </a:extLst>
          </p:cNvPr>
          <p:cNvPicPr>
            <a:picLocks noChangeAspect="1"/>
          </p:cNvPicPr>
          <p:nvPr/>
        </p:nvPicPr>
        <p:blipFill>
          <a:blip r:embed="rId2"/>
          <a:stretch>
            <a:fillRect/>
          </a:stretch>
        </p:blipFill>
        <p:spPr>
          <a:xfrm>
            <a:off x="188753" y="609600"/>
            <a:ext cx="8931274" cy="4943588"/>
          </a:xfrm>
          <a:prstGeom prst="rect">
            <a:avLst/>
          </a:prstGeom>
        </p:spPr>
      </p:pic>
    </p:spTree>
    <p:extLst>
      <p:ext uri="{BB962C8B-B14F-4D97-AF65-F5344CB8AC3E}">
        <p14:creationId xmlns:p14="http://schemas.microsoft.com/office/powerpoint/2010/main" val="105436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D13C8-3DFC-4186-94E3-AC7C45ACB362}"/>
              </a:ext>
            </a:extLst>
          </p:cNvPr>
          <p:cNvSpPr>
            <a:spLocks noGrp="1"/>
          </p:cNvSpPr>
          <p:nvPr>
            <p:ph type="dt" sz="half" idx="10"/>
          </p:nvPr>
        </p:nvSpPr>
        <p:spPr/>
        <p:txBody>
          <a:bodyPr/>
          <a:lstStyle/>
          <a:p>
            <a:r>
              <a:rPr lang="en-US"/>
              <a:t>04/24/2023</a:t>
            </a:r>
            <a:endParaRPr lang="en-US" dirty="0"/>
          </a:p>
        </p:txBody>
      </p:sp>
      <p:sp>
        <p:nvSpPr>
          <p:cNvPr id="3" name="Footer Placeholder 2">
            <a:extLst>
              <a:ext uri="{FF2B5EF4-FFF2-40B4-BE49-F238E27FC236}">
                <a16:creationId xmlns:a16="http://schemas.microsoft.com/office/drawing/2014/main" id="{8E7C9CEF-654D-4AB0-AB67-D8EF39EAB879}"/>
              </a:ext>
            </a:extLst>
          </p:cNvPr>
          <p:cNvSpPr>
            <a:spLocks noGrp="1"/>
          </p:cNvSpPr>
          <p:nvPr>
            <p:ph type="ftr" sz="quarter" idx="11"/>
          </p:nvPr>
        </p:nvSpPr>
        <p:spPr/>
        <p:txBody>
          <a:bodyPr/>
          <a:lstStyle/>
          <a:p>
            <a:r>
              <a:rPr lang="en-US"/>
              <a:t>PHY 712  Spring 2023-- Lecture 39</a:t>
            </a:r>
            <a:endParaRPr lang="en-US" dirty="0"/>
          </a:p>
        </p:txBody>
      </p:sp>
      <p:sp>
        <p:nvSpPr>
          <p:cNvPr id="4" name="Slide Number Placeholder 3">
            <a:extLst>
              <a:ext uri="{FF2B5EF4-FFF2-40B4-BE49-F238E27FC236}">
                <a16:creationId xmlns:a16="http://schemas.microsoft.com/office/drawing/2014/main" id="{AECBBA54-3489-4DCD-9420-D6425ED85828}"/>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6" name="TextBox 5">
            <a:extLst>
              <a:ext uri="{FF2B5EF4-FFF2-40B4-BE49-F238E27FC236}">
                <a16:creationId xmlns:a16="http://schemas.microsoft.com/office/drawing/2014/main" id="{028C0FE5-2E87-45C8-A05A-36AFF71A1D30}"/>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HW #8 continued --</a:t>
            </a:r>
          </a:p>
        </p:txBody>
      </p:sp>
      <p:pic>
        <p:nvPicPr>
          <p:cNvPr id="7" name="Picture 6">
            <a:extLst>
              <a:ext uri="{FF2B5EF4-FFF2-40B4-BE49-F238E27FC236}">
                <a16:creationId xmlns:a16="http://schemas.microsoft.com/office/drawing/2014/main" id="{F67D2D98-4BCB-A76B-3BE2-8B61587EE0D9}"/>
              </a:ext>
            </a:extLst>
          </p:cNvPr>
          <p:cNvPicPr>
            <a:picLocks noChangeAspect="1"/>
          </p:cNvPicPr>
          <p:nvPr/>
        </p:nvPicPr>
        <p:blipFill>
          <a:blip r:embed="rId2"/>
          <a:stretch>
            <a:fillRect/>
          </a:stretch>
        </p:blipFill>
        <p:spPr>
          <a:xfrm>
            <a:off x="212952" y="975667"/>
            <a:ext cx="8718095" cy="4906666"/>
          </a:xfrm>
          <a:prstGeom prst="rect">
            <a:avLst/>
          </a:prstGeom>
        </p:spPr>
      </p:pic>
    </p:spTree>
    <p:extLst>
      <p:ext uri="{BB962C8B-B14F-4D97-AF65-F5344CB8AC3E}">
        <p14:creationId xmlns:p14="http://schemas.microsoft.com/office/powerpoint/2010/main" val="372086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26929</TotalTime>
  <Words>1371</Words>
  <Application>Microsoft Office PowerPoint</Application>
  <PresentationFormat>On-screen Show (4:3)</PresentationFormat>
  <Paragraphs>267</Paragraphs>
  <Slides>50</Slides>
  <Notes>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50</vt:i4>
      </vt:variant>
    </vt:vector>
  </HeadingPairs>
  <TitlesOfParts>
    <vt:vector size="59" baseType="lpstr">
      <vt:lpstr>Arial</vt:lpstr>
      <vt:lpstr>Calibri</vt:lpstr>
      <vt:lpstr>Symbol</vt:lpstr>
      <vt:lpstr>Wingdings</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1425</cp:revision>
  <cp:lastPrinted>2021-04-22T14:26:01Z</cp:lastPrinted>
  <dcterms:created xsi:type="dcterms:W3CDTF">2012-01-10T18:32:24Z</dcterms:created>
  <dcterms:modified xsi:type="dcterms:W3CDTF">2023-04-24T12:34:56Z</dcterms:modified>
</cp:coreProperties>
</file>