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299" r:id="rId3"/>
    <p:sldId id="309" r:id="rId4"/>
    <p:sldId id="316" r:id="rId5"/>
    <p:sldId id="337" r:id="rId6"/>
    <p:sldId id="317" r:id="rId7"/>
    <p:sldId id="318" r:id="rId8"/>
    <p:sldId id="319" r:id="rId9"/>
    <p:sldId id="320" r:id="rId10"/>
    <p:sldId id="321" r:id="rId11"/>
    <p:sldId id="322" r:id="rId12"/>
    <p:sldId id="333" r:id="rId13"/>
    <p:sldId id="334" r:id="rId14"/>
    <p:sldId id="323" r:id="rId15"/>
    <p:sldId id="325" r:id="rId16"/>
    <p:sldId id="324" r:id="rId17"/>
    <p:sldId id="326" r:id="rId18"/>
    <p:sldId id="327" r:id="rId19"/>
    <p:sldId id="328" r:id="rId20"/>
    <p:sldId id="329" r:id="rId21"/>
    <p:sldId id="330" r:id="rId22"/>
    <p:sldId id="335" r:id="rId23"/>
    <p:sldId id="332" r:id="rId24"/>
    <p:sldId id="331" r:id="rId25"/>
    <p:sldId id="33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C1B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6760" autoAdjust="0"/>
  </p:normalViewPr>
  <p:slideViewPr>
    <p:cSldViewPr>
      <p:cViewPr varScale="1">
        <p:scale>
          <a:sx n="61" d="100"/>
          <a:sy n="61" d="100"/>
        </p:scale>
        <p:origin x="12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Class notes for Lecture 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1 (especially 1.11) in JDJ;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Continued discussion/derivation of Ewald summation methods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Example for </a:t>
            </a:r>
            <a:r>
              <a:rPr lang="en-US" sz="2800" b="1" dirty="0" err="1">
                <a:solidFill>
                  <a:schemeClr val="folHlink"/>
                </a:solidFill>
              </a:rPr>
              <a:t>CsCl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16191-3C78-4EB3-81DA-40357E5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714BC-5AE5-4280-A2AA-D78B796F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3F81-E783-43C7-862B-F992B396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550268E-AFBA-4994-A1DB-CE24C7CB0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99245"/>
              </p:ext>
            </p:extLst>
          </p:nvPr>
        </p:nvGraphicFramePr>
        <p:xfrm>
          <a:off x="152400" y="136525"/>
          <a:ext cx="7851775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1066680" progId="Equation.DSMT4">
                  <p:embed/>
                </p:oleObj>
              </mc:Choice>
              <mc:Fallback>
                <p:oleObj name="Equation" r:id="rId2" imgW="3098520" imgH="1066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B781CA0-20AC-4960-A79B-993D9E90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36525"/>
                        <a:ext cx="7851775" cy="270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D19AB2-83BD-4139-8C17-89C3D81E3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497" y="2807184"/>
            <a:ext cx="4102303" cy="2039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4C262-490F-46A5-A2FD-3C8B348A7969}"/>
              </a:ext>
            </a:extLst>
          </p:cNvPr>
          <p:cNvSpPr txBox="1"/>
          <p:nvPr/>
        </p:nvSpPr>
        <p:spPr>
          <a:xfrm>
            <a:off x="152400" y="2875609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276C6-F47C-4C67-A4DA-38BCDAF0D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013809"/>
            <a:ext cx="7620000" cy="1427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EF3C32-D2E0-4BE6-94AD-0473E21C733D}"/>
              </a:ext>
            </a:extLst>
          </p:cNvPr>
          <p:cNvSpPr txBox="1"/>
          <p:nvPr/>
        </p:nvSpPr>
        <p:spPr>
          <a:xfrm>
            <a:off x="6400800" y="3200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Cs</a:t>
            </a:r>
            <a:r>
              <a:rPr lang="en-US" sz="2400" i="1" dirty="0">
                <a:latin typeface="+mj-lt"/>
              </a:rPr>
              <a:t>=e</a:t>
            </a:r>
          </a:p>
          <a:p>
            <a:r>
              <a:rPr lang="en-US" sz="2400" i="1" dirty="0" err="1"/>
              <a:t>q</a:t>
            </a:r>
            <a:r>
              <a:rPr lang="en-US" sz="2400" i="1" baseline="-25000" dirty="0" err="1"/>
              <a:t>Cl</a:t>
            </a:r>
            <a:r>
              <a:rPr lang="en-US" sz="2400" i="1" dirty="0"/>
              <a:t>=-e</a:t>
            </a:r>
          </a:p>
          <a:p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50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39790-321F-4B5E-AF4F-823509D4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00F41-0A81-4B04-8A22-A0D834C9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C725D-C6B8-44BF-93E7-D9D29F3B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4B0B7-D940-487C-9827-D72495B1324F}"/>
              </a:ext>
            </a:extLst>
          </p:cNvPr>
          <p:cNvSpPr txBox="1"/>
          <p:nvPr/>
        </p:nvSpPr>
        <p:spPr>
          <a:xfrm>
            <a:off x="228600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evaluating </a:t>
            </a:r>
            <a:r>
              <a:rPr lang="en-US" sz="2400" i="1" dirty="0">
                <a:latin typeface="+mj-lt"/>
              </a:rPr>
              <a:t>w</a:t>
            </a:r>
            <a:r>
              <a:rPr lang="en-US" sz="2400" i="1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  which needs to be evaluated in reciprocal space, additional considerations are needed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628F7-BD00-4169-8465-5146525B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8133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42223C-99EA-4F84-8016-F1216C5F8A5C}"/>
              </a:ext>
            </a:extLst>
          </p:cNvPr>
          <p:cNvSpPr txBox="1"/>
          <p:nvPr/>
        </p:nvSpPr>
        <p:spPr>
          <a:xfrm>
            <a:off x="304800" y="1143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 can be shown that --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E160F9D-D65C-45C2-B53B-4ABD0F510BDE}"/>
              </a:ext>
            </a:extLst>
          </p:cNvPr>
          <p:cNvSpPr/>
          <p:nvPr/>
        </p:nvSpPr>
        <p:spPr>
          <a:xfrm rot="20006216">
            <a:off x="2716465" y="2434282"/>
            <a:ext cx="6096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1A293-397A-4BCB-BCCA-C202D0509939}"/>
              </a:ext>
            </a:extLst>
          </p:cNvPr>
          <p:cNvSpPr txBox="1"/>
          <p:nvPr/>
        </p:nvSpPr>
        <p:spPr>
          <a:xfrm>
            <a:off x="3352800" y="255355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Volume of unit cell</a:t>
            </a:r>
          </a:p>
          <a:p>
            <a:r>
              <a:rPr lang="en-US" sz="2400" dirty="0">
                <a:latin typeface="+mj-lt"/>
              </a:rPr>
              <a:t>in real space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E3C4E7-96CD-4B19-AC2C-605DC7DC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6686"/>
            <a:ext cx="9144000" cy="29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10856-5715-A009-8DFC-240F24A9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DD918-0DA4-C7E1-BC89-B575A393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D574-F0D4-E117-D8DB-8A7B1C1E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98E6DD-AFAF-FFD2-3D4D-2259BB129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73765"/>
              </p:ext>
            </p:extLst>
          </p:nvPr>
        </p:nvGraphicFramePr>
        <p:xfrm>
          <a:off x="349250" y="1273175"/>
          <a:ext cx="8269288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1701720" progId="Equation.DSMT4">
                  <p:embed/>
                </p:oleObj>
              </mc:Choice>
              <mc:Fallback>
                <p:oleObj name="Equation" r:id="rId2" imgW="3263760" imgH="1701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250" y="1273175"/>
                        <a:ext cx="8269288" cy="431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60FC918-BEE4-23F7-7985-6AA83F336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-9197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54043-A3DC-3EE0-E04D-076CA45E3FE7}"/>
              </a:ext>
            </a:extLst>
          </p:cNvPr>
          <p:cNvSpPr txBox="1"/>
          <p:nvPr/>
        </p:nvSpPr>
        <p:spPr>
          <a:xfrm>
            <a:off x="76201" y="304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Preview – what happens if </a:t>
            </a:r>
          </a:p>
          <a:p>
            <a:r>
              <a:rPr lang="en-US" sz="2400" dirty="0">
                <a:latin typeface="+mj-lt"/>
              </a:rPr>
              <a:t>       is true?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14F896A-710C-9D1F-E09C-06AC1CCE541F}"/>
              </a:ext>
            </a:extLst>
          </p:cNvPr>
          <p:cNvSpPr/>
          <p:nvPr/>
        </p:nvSpPr>
        <p:spPr>
          <a:xfrm rot="2591927">
            <a:off x="6663484" y="5196622"/>
            <a:ext cx="533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14557-F300-BD25-2BF4-6944DFAD1589}"/>
              </a:ext>
            </a:extLst>
          </p:cNvPr>
          <p:cNvSpPr txBox="1"/>
          <p:nvPr/>
        </p:nvSpPr>
        <p:spPr>
          <a:xfrm>
            <a:off x="5257800" y="571264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Subtract out self-energy contribution</a:t>
            </a:r>
          </a:p>
        </p:txBody>
      </p:sp>
    </p:spTree>
    <p:extLst>
      <p:ext uri="{BB962C8B-B14F-4D97-AF65-F5344CB8AC3E}">
        <p14:creationId xmlns:p14="http://schemas.microsoft.com/office/powerpoint/2010/main" val="34512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53EEC-2052-960D-BAE5-F326E5D6C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A1266-E6BA-5CE2-797F-4BAE6611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C0549-110A-9DA2-D735-D367BA00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7573C-99B7-3FD5-3130-1FBAE1912F03}"/>
              </a:ext>
            </a:extLst>
          </p:cNvPr>
          <p:cNvSpPr txBox="1"/>
          <p:nvPr/>
        </p:nvSpPr>
        <p:spPr>
          <a:xfrm>
            <a:off x="76200" y="616803"/>
            <a:ext cx="800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Preview – what happens if </a:t>
            </a:r>
          </a:p>
          <a:p>
            <a:r>
              <a:rPr lang="en-US" sz="2400" dirty="0">
                <a:latin typeface="+mj-lt"/>
              </a:rPr>
              <a:t>       is true?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AF219-A9C6-9ADC-60B9-4FD40A12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2806"/>
            <a:ext cx="3968701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A6EE9-5C96-0651-AC9A-7C01F8C92A4A}"/>
              </a:ext>
            </a:extLst>
          </p:cNvPr>
          <p:cNvSpPr txBox="1"/>
          <p:nvPr/>
        </p:nvSpPr>
        <p:spPr>
          <a:xfrm>
            <a:off x="152400" y="3427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Continued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FBD3C-6CE3-D391-23ED-88E67208B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2" y="2104171"/>
            <a:ext cx="8995231" cy="26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3C3D9B-9B1D-4F5C-96D1-331748C1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5705475" cy="265613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BB7FB-9897-4AF5-A50D-D35D6891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6B341-65FA-4B5A-A408-87E44649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36D0-EA88-4C4F-8A46-F6E4383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0F39E-C419-457C-B6FB-C276AECCE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35" y="260612"/>
            <a:ext cx="9042165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9B992-8576-4CCB-9E50-AFF7C06D787B}"/>
              </a:ext>
            </a:extLst>
          </p:cNvPr>
          <p:cNvSpPr txBox="1"/>
          <p:nvPr/>
        </p:nvSpPr>
        <p:spPr>
          <a:xfrm>
            <a:off x="457200" y="505963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638F9-2CA4-8F30-9D49-406FEBAA6E0C}"/>
              </a:ext>
            </a:extLst>
          </p:cNvPr>
          <p:cNvSpPr txBox="1"/>
          <p:nvPr/>
        </p:nvSpPr>
        <p:spPr>
          <a:xfrm>
            <a:off x="44669" y="8632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Back to “proof” --</a:t>
            </a:r>
          </a:p>
        </p:txBody>
      </p:sp>
    </p:spTree>
    <p:extLst>
      <p:ext uri="{BB962C8B-B14F-4D97-AF65-F5344CB8AC3E}">
        <p14:creationId xmlns:p14="http://schemas.microsoft.com/office/powerpoint/2010/main" val="151505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2715D-0735-40D7-807A-D47D13CF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AB8A3-1A60-43D5-A7C3-6C96A2A3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A4B2-EE2D-4A52-898F-DA65987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34E50-7E39-4C58-8EB9-3F8448EAC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8232" r="30833" b="74485"/>
          <a:stretch/>
        </p:blipFill>
        <p:spPr>
          <a:xfrm>
            <a:off x="685800" y="304800"/>
            <a:ext cx="5715000" cy="13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BDFCA-3798-4F64-AC9D-8B617F1BCD04}"/>
              </a:ext>
            </a:extLst>
          </p:cNvPr>
          <p:cNvSpPr txBox="1"/>
          <p:nvPr/>
        </p:nvSpPr>
        <p:spPr>
          <a:xfrm>
            <a:off x="304800" y="198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Behavior of function for various values of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A6B11-07BF-41A2-999F-0D3D803C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3167062"/>
            <a:ext cx="77533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6A2C1-F8AD-4939-AE50-18299F208252}"/>
              </a:ext>
            </a:extLst>
          </p:cNvPr>
          <p:cNvSpPr txBox="1"/>
          <p:nvPr/>
        </p:nvSpPr>
        <p:spPr>
          <a:xfrm>
            <a:off x="3552825" y="33672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M=8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8E217-E389-4725-9206-B107298A5F56}"/>
              </a:ext>
            </a:extLst>
          </p:cNvPr>
          <p:cNvSpPr txBox="1"/>
          <p:nvPr/>
        </p:nvSpPr>
        <p:spPr>
          <a:xfrm>
            <a:off x="3552825" y="416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M=3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89E0-5896-4699-8912-98B53BE94892}"/>
              </a:ext>
            </a:extLst>
          </p:cNvPr>
          <p:cNvSpPr txBox="1"/>
          <p:nvPr/>
        </p:nvSpPr>
        <p:spPr>
          <a:xfrm>
            <a:off x="152400" y="76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the summation;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EF437EE-86B7-479D-A387-EB37D1B6C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62080"/>
              </p:ext>
            </p:extLst>
          </p:nvPr>
        </p:nvGraphicFramePr>
        <p:xfrm>
          <a:off x="304800" y="3429000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69800" progId="Equation.DSMT4">
                  <p:embed/>
                </p:oleObj>
              </mc:Choice>
              <mc:Fallback>
                <p:oleObj name="Equation" r:id="rId4" imgW="939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429000"/>
                        <a:ext cx="167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7C7E79F-36A3-1439-C615-79B95C792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78124"/>
              </p:ext>
            </p:extLst>
          </p:nvPr>
        </p:nvGraphicFramePr>
        <p:xfrm>
          <a:off x="421207" y="5444319"/>
          <a:ext cx="8396835" cy="91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74760" imgH="431640" progId="Equation.DSMT4">
                  <p:embed/>
                </p:oleObj>
              </mc:Choice>
              <mc:Fallback>
                <p:oleObj name="Equation" r:id="rId6" imgW="3974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207" y="5444319"/>
                        <a:ext cx="8396835" cy="912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87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18788-5376-4EA2-834B-15BD744A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90D1F-F807-4E16-BAFB-9F7326E7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0E8BE-1D2A-4D0E-A137-5EA8C98D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1267F-6FD7-4F9C-ABA6-DA10C2B39E4D}"/>
              </a:ext>
            </a:extLst>
          </p:cNvPr>
          <p:cNvSpPr txBox="1"/>
          <p:nvPr/>
        </p:nvSpPr>
        <p:spPr>
          <a:xfrm>
            <a:off x="1524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“Proof” of identity --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A6F4B-7F93-4E74-874E-A1EFA270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07"/>
            <a:ext cx="9144000" cy="5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6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C2B423-51E5-4028-ABB4-E8D111E6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42058"/>
            <a:ext cx="3968701" cy="11287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BF4848-4C22-4834-BAD8-3E47B62EF164}"/>
              </a:ext>
            </a:extLst>
          </p:cNvPr>
          <p:cNvSpPr/>
          <p:nvPr/>
        </p:nvSpPr>
        <p:spPr>
          <a:xfrm>
            <a:off x="1828800" y="2362200"/>
            <a:ext cx="3962400" cy="12192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DCC4-C02A-43A1-9AFE-EA8BC1A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97A4D-E375-441D-99B4-1B8DF3DF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CD42-2FE0-4EE1-9790-D0134ACE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266B-EEBF-4796-8187-7818847C10FA}"/>
              </a:ext>
            </a:extLst>
          </p:cNvPr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Final result --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A88BEE-90FA-45E0-8626-825F4B8D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143000"/>
            <a:ext cx="7943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66090-F14A-40CA-B2FE-5D795F5E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A08B-41D3-41E2-8FF1-FD495107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093E0-C7B7-49F1-89E4-1C4B615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08CB20F-F769-4863-ADC5-0D02248A2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69899"/>
              </p:ext>
            </p:extLst>
          </p:nvPr>
        </p:nvGraphicFramePr>
        <p:xfrm>
          <a:off x="685800" y="457200"/>
          <a:ext cx="8081962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08280" imgH="2946240" progId="Equation.DSMT4">
                  <p:embed/>
                </p:oleObj>
              </mc:Choice>
              <mc:Fallback>
                <p:oleObj name="Equation" r:id="rId2" imgW="4508280" imgH="2946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550268E-AFBA-4994-A1DB-CE24C7CB0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457200"/>
                        <a:ext cx="8081962" cy="527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85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ABE4A-31B2-4447-9BE4-F8286C34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5ADD3-2C98-4E29-9C9C-46D1E4CF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0C2C3-A3E4-4E38-936C-4BCA0F3F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F0DF9-FDA2-4D6D-8842-284D0E50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6525"/>
            <a:ext cx="8302906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DF59D-7D97-46CA-A5AC-547F60E65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2739"/>
          <a:stretch/>
        </p:blipFill>
        <p:spPr>
          <a:xfrm>
            <a:off x="228601" y="1157007"/>
            <a:ext cx="5410199" cy="154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4A0C-E951-4627-A242-657FF6876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91"/>
          <a:stretch/>
        </p:blipFill>
        <p:spPr>
          <a:xfrm>
            <a:off x="1905000" y="2286000"/>
            <a:ext cx="5919460" cy="154790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F8E2FD-CE45-469B-BC21-E89D35BE1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58889"/>
              </p:ext>
            </p:extLst>
          </p:nvPr>
        </p:nvGraphicFramePr>
        <p:xfrm>
          <a:off x="428625" y="4395788"/>
          <a:ext cx="30829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685800" progId="Equation.DSMT4">
                  <p:embed/>
                </p:oleObj>
              </mc:Choice>
              <mc:Fallback>
                <p:oleObj name="Equation" r:id="rId4" imgW="13078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4395788"/>
                        <a:ext cx="30829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36055AD-CED7-431E-BECB-86CE563894A8}"/>
              </a:ext>
            </a:extLst>
          </p:cNvPr>
          <p:cNvSpPr txBox="1"/>
          <p:nvPr/>
        </p:nvSpPr>
        <p:spPr>
          <a:xfrm>
            <a:off x="3931280" y="5220935"/>
            <a:ext cx="490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+ appropriate changes of variables and order of integration  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9FCD143-F17A-4555-86F3-252332D751CB}"/>
              </a:ext>
            </a:extLst>
          </p:cNvPr>
          <p:cNvSpPr/>
          <p:nvPr/>
        </p:nvSpPr>
        <p:spPr>
          <a:xfrm>
            <a:off x="6610350" y="3513045"/>
            <a:ext cx="685800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B4158-CE1E-4353-B3FC-C42991F4583A}"/>
              </a:ext>
            </a:extLst>
          </p:cNvPr>
          <p:cNvSpPr txBox="1"/>
          <p:nvPr/>
        </p:nvSpPr>
        <p:spPr>
          <a:xfrm>
            <a:off x="6248400" y="39143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results</a:t>
            </a:r>
          </a:p>
        </p:txBody>
      </p:sp>
    </p:spTree>
    <p:extLst>
      <p:ext uri="{BB962C8B-B14F-4D97-AF65-F5344CB8AC3E}">
        <p14:creationId xmlns:p14="http://schemas.microsoft.com/office/powerpoint/2010/main" val="194467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5A120-A3E2-632A-61A4-13BC7B4F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6" y="914400"/>
            <a:ext cx="9018848" cy="47245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4724400"/>
            <a:ext cx="8671564" cy="5048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9BF5D-09AC-4C97-9EE6-1CF25D919275}"/>
              </a:ext>
            </a:extLst>
          </p:cNvPr>
          <p:cNvSpPr txBox="1"/>
          <p:nvPr/>
        </p:nvSpPr>
        <p:spPr>
          <a:xfrm>
            <a:off x="3394431" y="1165302"/>
            <a:ext cx="457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359B2-B5E7-4D31-96B6-3597F3E0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78436-AE13-41E5-992E-6764E36B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77FE-E7E2-4E5E-A4FF-9E527BA0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72B4F3F-E5AA-4B6E-8247-CC2EA44CC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53879"/>
              </p:ext>
            </p:extLst>
          </p:nvPr>
        </p:nvGraphicFramePr>
        <p:xfrm>
          <a:off x="457200" y="457200"/>
          <a:ext cx="7331075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2006280" progId="Equation.DSMT4">
                  <p:embed/>
                </p:oleObj>
              </mc:Choice>
              <mc:Fallback>
                <p:oleObj name="Equation" r:id="rId2" imgW="4089240" imgH="2006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08CB20F-F769-4863-ADC5-0D02248A2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7331075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9D2BFC5B-196C-4DA2-8629-68F4899D34A8}"/>
              </a:ext>
            </a:extLst>
          </p:cNvPr>
          <p:cNvSpPr/>
          <p:nvPr/>
        </p:nvSpPr>
        <p:spPr>
          <a:xfrm>
            <a:off x="5638800" y="41148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29DE1-A018-408D-AB44-D505D3E46BD2}"/>
              </a:ext>
            </a:extLst>
          </p:cNvPr>
          <p:cNvSpPr txBox="1"/>
          <p:nvPr/>
        </p:nvSpPr>
        <p:spPr>
          <a:xfrm>
            <a:off x="5410200" y="472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Divergent term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402C0E-3FC9-4DEA-A4BD-F4AC7F80F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13534"/>
              </p:ext>
            </p:extLst>
          </p:nvPr>
        </p:nvGraphicFramePr>
        <p:xfrm>
          <a:off x="304800" y="4876800"/>
          <a:ext cx="5257800" cy="1227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583920" progId="Equation.DSMT4">
                  <p:embed/>
                </p:oleObj>
              </mc:Choice>
              <mc:Fallback>
                <p:oleObj name="Equation" r:id="rId4" imgW="2501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876800"/>
                        <a:ext cx="5257800" cy="1227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89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6BA27-5B46-4999-8DD3-950F0300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4E41A-B79A-4A0A-9FDF-A8D62876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4BBF5-E5C6-4FC8-BD42-DD96615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271E8-6B19-4E48-89E9-7A9E5BF77005}"/>
              </a:ext>
            </a:extLst>
          </p:cNvPr>
          <p:cNvSpPr txBox="1"/>
          <p:nvPr/>
        </p:nvSpPr>
        <p:spPr>
          <a:xfrm>
            <a:off x="381000" y="228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Problem –  Electrostatic energy of a periodic  non-neutral system is not defined!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Solution --  Add uniform compensating charge and find the electrostatic energy of periodic neutral system, carefully analyzing diverging terms to determine a convergent expression.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37AE8-9A69-478F-81B2-A2139E030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8558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FF5570-7136-4CEF-95F2-C4883ED48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62968"/>
              </p:ext>
            </p:extLst>
          </p:nvPr>
        </p:nvGraphicFramePr>
        <p:xfrm>
          <a:off x="636141" y="4484860"/>
          <a:ext cx="2488059" cy="75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342720" progId="Equation.DSMT4">
                  <p:embed/>
                </p:oleObj>
              </mc:Choice>
              <mc:Fallback>
                <p:oleObj name="Equation" r:id="rId3" imgW="1244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141" y="4484860"/>
                        <a:ext cx="2488059" cy="75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46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6B9D4-A70C-D248-04EC-263CCB7F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29C56-7E69-E5C7-20A8-72FC3508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2DAEF-2C54-7776-7E7F-647EE9CE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5FA3344-95A9-315C-696A-524B8EAA4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27602"/>
              </p:ext>
            </p:extLst>
          </p:nvPr>
        </p:nvGraphicFramePr>
        <p:xfrm>
          <a:off x="2224251" y="-108859"/>
          <a:ext cx="5943600" cy="423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360" imgH="2184120" progId="Equation.DSMT4">
                  <p:embed/>
                </p:oleObj>
              </mc:Choice>
              <mc:Fallback>
                <p:oleObj name="Equation" r:id="rId2" imgW="3060360" imgH="2184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30C31B-D9FF-41D0-9C94-EE0902251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4251" y="-108859"/>
                        <a:ext cx="5943600" cy="4238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DA1161-FA4B-9225-B063-7648F813DA54}"/>
              </a:ext>
            </a:extLst>
          </p:cNvPr>
          <p:cNvSpPr txBox="1"/>
          <p:nvPr/>
        </p:nvSpPr>
        <p:spPr>
          <a:xfrm>
            <a:off x="47297" y="38100"/>
            <a:ext cx="6629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C6EDB81-24B0-3007-0ACD-6497BC105026}"/>
              </a:ext>
            </a:extLst>
          </p:cNvPr>
          <p:cNvSpPr/>
          <p:nvPr/>
        </p:nvSpPr>
        <p:spPr>
          <a:xfrm rot="1791280">
            <a:off x="5635217" y="3993286"/>
            <a:ext cx="609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D88A6B6-0789-FF29-ECDE-0905B4B6AD7A}"/>
              </a:ext>
            </a:extLst>
          </p:cNvPr>
          <p:cNvSpPr/>
          <p:nvPr/>
        </p:nvSpPr>
        <p:spPr>
          <a:xfrm rot="19440869">
            <a:off x="6799594" y="3947144"/>
            <a:ext cx="609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80DFB-4C09-EAC3-C2FB-871ED73654B1}"/>
              </a:ext>
            </a:extLst>
          </p:cNvPr>
          <p:cNvSpPr txBox="1"/>
          <p:nvPr/>
        </p:nvSpPr>
        <p:spPr>
          <a:xfrm>
            <a:off x="4572000" y="4362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Cancels divergence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572FC-9216-A0C0-2907-08F60E2F667B}"/>
              </a:ext>
            </a:extLst>
          </p:cNvPr>
          <p:cNvSpPr txBox="1"/>
          <p:nvPr/>
        </p:nvSpPr>
        <p:spPr>
          <a:xfrm>
            <a:off x="7253451" y="437658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Extra contribution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34AAB-4E2F-32EF-2543-937E4777C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3846"/>
            <a:ext cx="9123782" cy="8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6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1155F-5197-4D17-8AC4-4EA69716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03FE0-5EA8-416F-B34F-66A91DB3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B15A-1ADF-4B4F-96FB-3EEC2B64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39C37-7B17-4171-AE90-1E447BA2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13881-2811-4569-9D63-13D9C7D94D62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1C9EA-3BF7-49BE-BF00-06DCBF38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35290"/>
            <a:ext cx="4102303" cy="20396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1B9E75-86CF-4913-9A87-8DADD98A63BC}"/>
              </a:ext>
            </a:extLst>
          </p:cNvPr>
          <p:cNvCxnSpPr>
            <a:endCxn id="6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62D5A7-AFF3-472E-809A-D064583AA874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464BF22-340E-4C05-BA3F-8EC26EF8F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85233"/>
              </p:ext>
            </p:extLst>
          </p:nvPr>
        </p:nvGraphicFramePr>
        <p:xfrm>
          <a:off x="3282950" y="2500313"/>
          <a:ext cx="146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228600" progId="Equation.DSMT4">
                  <p:embed/>
                </p:oleObj>
              </mc:Choice>
              <mc:Fallback>
                <p:oleObj name="Equation" r:id="rId4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2950" y="2500313"/>
                        <a:ext cx="146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3AE0E8A-D903-44EA-BA8C-86730E1E56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07783"/>
              </p:ext>
            </p:extLst>
          </p:nvPr>
        </p:nvGraphicFramePr>
        <p:xfrm>
          <a:off x="5257800" y="2648794"/>
          <a:ext cx="4208206" cy="53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228600" progId="Equation.DSMT4">
                  <p:embed/>
                </p:oleObj>
              </mc:Choice>
              <mc:Fallback>
                <p:oleObj name="Equation" r:id="rId6" imgW="1790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2648794"/>
                        <a:ext cx="4208206" cy="53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07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73BDA-D9A5-4B7B-8863-85F62A40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C0AB5-70BE-4C30-8A29-B43F9F54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EF2B-97EE-4DF3-9BAD-3F4B0365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F9ED0-F5CF-4048-96E9-CD5B17E9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23782" cy="85611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A05403-41D6-45A1-973B-C37F8215D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93574"/>
              </p:ext>
            </p:extLst>
          </p:nvPr>
        </p:nvGraphicFramePr>
        <p:xfrm>
          <a:off x="457200" y="1389519"/>
          <a:ext cx="278553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457200" progId="Equation.DSMT4">
                  <p:embed/>
                </p:oleObj>
              </mc:Choice>
              <mc:Fallback>
                <p:oleObj name="Equation" r:id="rId3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89519"/>
                        <a:ext cx="278553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C11C62-E43C-487E-9C2C-8E9A5C47935B}"/>
              </a:ext>
            </a:extLst>
          </p:cNvPr>
          <p:cNvSpPr txBox="1"/>
          <p:nvPr/>
        </p:nvSpPr>
        <p:spPr>
          <a:xfrm>
            <a:off x="1143000" y="506095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Can be evaluated using Maple or Mathematica or other programming language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BC6F7-4E69-535A-85F3-25D547BF1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74" y="2518876"/>
            <a:ext cx="7012726" cy="24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1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F59A5-96AE-7062-DA3E-D63D95D7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64DE9-2D76-5461-A45E-FACD12EA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D96F-B304-618F-9F0E-E6C6DE47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E12AE1-5561-6D3E-961C-7590A136A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807182"/>
              </p:ext>
            </p:extLst>
          </p:nvPr>
        </p:nvGraphicFramePr>
        <p:xfrm>
          <a:off x="457200" y="1484421"/>
          <a:ext cx="8433292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1143000" progId="Equation.DSMT4">
                  <p:embed/>
                </p:oleObj>
              </mc:Choice>
              <mc:Fallback>
                <p:oleObj name="Equation" r:id="rId2" imgW="40129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484421"/>
                        <a:ext cx="8433292" cy="240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71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BBB6B-3DCF-4E0C-B4E1-6F63F2F6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0FA46-C5F6-4E9D-AB7A-A4A65A2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17366-1B72-4E01-BE20-1BB65790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BD46B-D7E0-3A4D-6BDD-226F64F99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7956735" cy="31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DEABF4-4CA3-6030-1E65-39289C754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084368" cy="4279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EEE3A-11A7-4831-8EEE-44A27CD0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6D59F-80AC-4E16-A427-DB1885AB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6C0B0-3641-41C7-93E9-23A9B388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2E679-3619-4F61-8781-2B70043F7E31}"/>
              </a:ext>
            </a:extLst>
          </p:cNvPr>
          <p:cNvSpPr txBox="1"/>
          <p:nvPr/>
        </p:nvSpPr>
        <p:spPr>
          <a:xfrm>
            <a:off x="2286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details are presented in the pdf </a:t>
            </a:r>
            <a:r>
              <a:rPr lang="en-US" sz="2400">
                <a:latin typeface="+mj-lt"/>
              </a:rPr>
              <a:t>file Ewaldnotes.</a:t>
            </a:r>
            <a:r>
              <a:rPr lang="en-US" sz="2400" dirty="0">
                <a:latin typeface="+mj-lt"/>
              </a:rPr>
              <a:t>pdf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55F7F9-A9BC-474D-9FB2-BCBF7086ABB7}"/>
              </a:ext>
            </a:extLst>
          </p:cNvPr>
          <p:cNvSpPr/>
          <p:nvPr/>
        </p:nvSpPr>
        <p:spPr>
          <a:xfrm>
            <a:off x="5029200" y="4572000"/>
            <a:ext cx="1447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B2CFC-8EE3-7A6C-1D37-D51B8CC9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221D0-285A-343C-B14A-FC546AD9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E35D-D3B2-9CCF-B1D3-446473A5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41F26-A95A-AD06-F58C-B237C69D6FDC}"/>
              </a:ext>
            </a:extLst>
          </p:cNvPr>
          <p:cNvSpPr txBox="1"/>
          <p:nvPr/>
        </p:nvSpPr>
        <p:spPr>
          <a:xfrm>
            <a:off x="228600" y="5334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Your questions –</a:t>
            </a:r>
          </a:p>
          <a:p>
            <a:r>
              <a:rPr lang="en-US" sz="2400" b="1" dirty="0">
                <a:latin typeface="+mj-lt"/>
              </a:rPr>
              <a:t>From </a:t>
            </a:r>
            <a:r>
              <a:rPr lang="en-US" sz="2400" b="1" dirty="0" err="1">
                <a:latin typeface="+mj-lt"/>
              </a:rPr>
              <a:t>Zezhong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--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CsCl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structure graph demonstrations, is there any specific reason that Cl atoms are connected by bonds but Cs atoms are not connected? I found that it was the same for the graph demonstration of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CsCl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lecture 2. </a:t>
            </a:r>
          </a:p>
          <a:p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Short answer –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 The bonds  are drawn arbitrarily.  The notion of bonds has a quantum mechanical origin and Coulombic interactions are very long range.    However, the bonds do help with visualizing the structure. 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10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D3AB9-C088-4C10-B2D9-1BD1657C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36CCB-000B-470B-B570-CA3F553F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C076-756E-4BBE-93CF-FE021AFB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B9F0F-AAD8-4427-B0E8-46C0C920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6" y="1600200"/>
            <a:ext cx="8810625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B5548-A9C7-45F6-996A-38F2555F3FBB}"/>
              </a:ext>
            </a:extLst>
          </p:cNvPr>
          <p:cNvSpPr txBox="1"/>
          <p:nvPr/>
        </p:nvSpPr>
        <p:spPr>
          <a:xfrm>
            <a:off x="228600" y="304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Last time, we argued that we need to carry out the following summation of all pairs of ions using Ewald’s very clever trick with the erf and </a:t>
            </a:r>
            <a:r>
              <a:rPr lang="en-US" sz="2400" dirty="0" err="1">
                <a:latin typeface="+mj-lt"/>
              </a:rPr>
              <a:t>erfc</a:t>
            </a:r>
            <a:r>
              <a:rPr lang="en-US" sz="2400" dirty="0">
                <a:latin typeface="+mj-lt"/>
              </a:rPr>
              <a:t> functions: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B0729A0-A46F-4518-B7E8-942E3738491C}"/>
              </a:ext>
            </a:extLst>
          </p:cNvPr>
          <p:cNvSpPr/>
          <p:nvPr/>
        </p:nvSpPr>
        <p:spPr>
          <a:xfrm>
            <a:off x="3886198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B9B88B7-4F94-4B21-AA09-ED7C3352AFCE}"/>
              </a:ext>
            </a:extLst>
          </p:cNvPr>
          <p:cNvSpPr/>
          <p:nvPr/>
        </p:nvSpPr>
        <p:spPr>
          <a:xfrm>
            <a:off x="6705600" y="2819400"/>
            <a:ext cx="6858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38607-1908-4A88-8F1A-8271468BCC3D}"/>
              </a:ext>
            </a:extLst>
          </p:cNvPr>
          <p:cNvSpPr txBox="1"/>
          <p:nvPr/>
        </p:nvSpPr>
        <p:spPr>
          <a:xfrm>
            <a:off x="6248400" y="3733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Can be converged as is (in real space)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B4032-95D6-4964-BE99-52B52C420BA3}"/>
              </a:ext>
            </a:extLst>
          </p:cNvPr>
          <p:cNvSpPr txBox="1"/>
          <p:nvPr/>
        </p:nvSpPr>
        <p:spPr>
          <a:xfrm>
            <a:off x="2667000" y="3741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Must be evaluated in “reciprocal”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8740B6-FB43-44E3-B955-0CEB9428FD3F}"/>
              </a:ext>
            </a:extLst>
          </p:cNvPr>
          <p:cNvSpPr txBox="1"/>
          <p:nvPr/>
        </p:nvSpPr>
        <p:spPr>
          <a:xfrm>
            <a:off x="457200" y="502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make progress, we need to systematically enumerate all of the ion positions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122791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4800"/>
            <a:ext cx="5802273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DD3FE-4EFF-4920-AB04-201980FD481F}"/>
              </a:ext>
            </a:extLst>
          </p:cNvPr>
          <p:cNvSpPr txBox="1"/>
          <p:nvPr/>
        </p:nvSpPr>
        <p:spPr>
          <a:xfrm>
            <a:off x="152400" y="13652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as our example system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CA0663-8CE5-43AA-995C-071C09EF5929}"/>
              </a:ext>
            </a:extLst>
          </p:cNvPr>
          <p:cNvSpPr/>
          <p:nvPr/>
        </p:nvSpPr>
        <p:spPr>
          <a:xfrm>
            <a:off x="990600" y="1371600"/>
            <a:ext cx="228600" cy="228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CC3ED-855B-4E2F-93A3-0A4487F59C8A}"/>
              </a:ext>
            </a:extLst>
          </p:cNvPr>
          <p:cNvSpPr txBox="1"/>
          <p:nvPr/>
        </p:nvSpPr>
        <p:spPr>
          <a:xfrm>
            <a:off x="1447800" y="123507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08F0B-7EE5-44AA-ACAE-638B59123B1D}"/>
              </a:ext>
            </a:extLst>
          </p:cNvPr>
          <p:cNvSpPr txBox="1"/>
          <p:nvPr/>
        </p:nvSpPr>
        <p:spPr>
          <a:xfrm>
            <a:off x="1447800" y="1905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ADC208-02E1-484A-9B55-D4635B3684CD}"/>
              </a:ext>
            </a:extLst>
          </p:cNvPr>
          <p:cNvSpPr/>
          <p:nvPr/>
        </p:nvSpPr>
        <p:spPr>
          <a:xfrm>
            <a:off x="990600" y="2080478"/>
            <a:ext cx="274320" cy="274320"/>
          </a:xfrm>
          <a:prstGeom prst="ellipse">
            <a:avLst/>
          </a:prstGeom>
          <a:solidFill>
            <a:srgbClr val="D5C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699B-6097-4E9F-B269-516D884EDA3D}"/>
              </a:ext>
            </a:extLst>
          </p:cNvPr>
          <p:cNvSpPr txBox="1"/>
          <p:nvPr/>
        </p:nvSpPr>
        <p:spPr>
          <a:xfrm>
            <a:off x="152400" y="2819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Notice that a unit cell contains one Cl and one Cs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A6ED53A-C3E9-49B0-B7D6-D5E6D7EA3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26715"/>
              </p:ext>
            </p:extLst>
          </p:nvPr>
        </p:nvGraphicFramePr>
        <p:xfrm>
          <a:off x="217527" y="4415162"/>
          <a:ext cx="3220694" cy="139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685800" progId="Equation.DSMT4">
                  <p:embed/>
                </p:oleObj>
              </mc:Choice>
              <mc:Fallback>
                <p:oleObj name="Equation" r:id="rId3" imgW="1587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27" y="4415162"/>
                        <a:ext cx="3220694" cy="1391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09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F7D6-4B3C-4327-B71B-CAAA3FCB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3E96-8F4D-4863-929A-5210CDFF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C988-D123-4213-B3CE-2952C144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A581D-62CB-46E0-A4B7-75CB5BC2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5029200" cy="5151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C21E2B-FF98-459F-BE26-F9E8A923D868}"/>
              </a:ext>
            </a:extLst>
          </p:cNvPr>
          <p:cNvSpPr txBox="1"/>
          <p:nvPr/>
        </p:nvSpPr>
        <p:spPr>
          <a:xfrm>
            <a:off x="762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--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418F2F-5518-426D-807B-983ED0B9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97" y="463865"/>
            <a:ext cx="4102303" cy="20396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08F911-E313-4D29-AD91-69E87D552FAB}"/>
              </a:ext>
            </a:extLst>
          </p:cNvPr>
          <p:cNvCxnSpPr>
            <a:endCxn id="13" idx="2"/>
          </p:cNvCxnSpPr>
          <p:nvPr/>
        </p:nvCxnSpPr>
        <p:spPr>
          <a:xfrm>
            <a:off x="3429000" y="690265"/>
            <a:ext cx="990600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9E92E2-0201-49DE-B44C-94F043CC053C}"/>
              </a:ext>
            </a:extLst>
          </p:cNvPr>
          <p:cNvSpPr txBox="1"/>
          <p:nvPr/>
        </p:nvSpPr>
        <p:spPr>
          <a:xfrm>
            <a:off x="38100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C4DB07-0312-442C-B30F-40914C1B3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971800"/>
            <a:ext cx="2910226" cy="16859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02266E-A609-43D4-9115-27751600FA08}"/>
              </a:ext>
            </a:extLst>
          </p:cNvPr>
          <p:cNvSpPr txBox="1"/>
          <p:nvPr/>
        </p:nvSpPr>
        <p:spPr>
          <a:xfrm>
            <a:off x="5486400" y="268154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general --</a:t>
            </a:r>
          </a:p>
        </p:txBody>
      </p:sp>
    </p:spTree>
    <p:extLst>
      <p:ext uri="{BB962C8B-B14F-4D97-AF65-F5344CB8AC3E}">
        <p14:creationId xmlns:p14="http://schemas.microsoft.com/office/powerpoint/2010/main" val="199183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44BD4-A913-419F-B484-409E08C1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88E72-6E04-4709-8BB0-B7A9B80A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062F-66F2-42BA-8112-3511FEC1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30C31B-D9FF-41D0-9C94-EE0902251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87554"/>
              </p:ext>
            </p:extLst>
          </p:nvPr>
        </p:nvGraphicFramePr>
        <p:xfrm>
          <a:off x="762000" y="533400"/>
          <a:ext cx="6513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736560" progId="Equation.DSMT4">
                  <p:embed/>
                </p:oleObj>
              </mc:Choice>
              <mc:Fallback>
                <p:oleObj name="Equation" r:id="rId2" imgW="2514600" imgH="7365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A6ED53A-C3E9-49B0-B7D6-D5E6D7EA3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533400"/>
                        <a:ext cx="6513479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4442D897-FBC0-4B39-B2F7-F8D9BCE6CF01}"/>
              </a:ext>
            </a:extLst>
          </p:cNvPr>
          <p:cNvSpPr/>
          <p:nvPr/>
        </p:nvSpPr>
        <p:spPr>
          <a:xfrm rot="20021485">
            <a:off x="4902373" y="2419400"/>
            <a:ext cx="1295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530497-BDEE-4631-B2D8-86D34703C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3381"/>
              </p:ext>
            </p:extLst>
          </p:nvPr>
        </p:nvGraphicFramePr>
        <p:xfrm>
          <a:off x="5017373" y="3199509"/>
          <a:ext cx="34956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06080" progId="Equation.DSMT4">
                  <p:embed/>
                </p:oleObj>
              </mc:Choice>
              <mc:Fallback>
                <p:oleObj name="Equation" r:id="rId4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7373" y="3199509"/>
                        <a:ext cx="3495675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B781CA0-20AC-4960-A79B-993D9E900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57852"/>
              </p:ext>
            </p:extLst>
          </p:nvPr>
        </p:nvGraphicFramePr>
        <p:xfrm>
          <a:off x="619125" y="3586163"/>
          <a:ext cx="37655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736560" progId="Equation.DSMT4">
                  <p:embed/>
                </p:oleObj>
              </mc:Choice>
              <mc:Fallback>
                <p:oleObj name="Equation" r:id="rId6" imgW="14857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125" y="3586163"/>
                        <a:ext cx="376555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0D285C5-08A5-4B40-A070-8680A3508214}"/>
              </a:ext>
            </a:extLst>
          </p:cNvPr>
          <p:cNvSpPr/>
          <p:nvPr/>
        </p:nvSpPr>
        <p:spPr>
          <a:xfrm rot="4715761">
            <a:off x="3764469" y="3818666"/>
            <a:ext cx="972040" cy="34376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1955B-06B7-45E1-9F4B-3851DCCA80B1}"/>
              </a:ext>
            </a:extLst>
          </p:cNvPr>
          <p:cNvSpPr txBox="1"/>
          <p:nvPr/>
        </p:nvSpPr>
        <p:spPr>
          <a:xfrm>
            <a:off x="5411788" y="5638800"/>
            <a:ext cx="3732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– this works for </a:t>
            </a:r>
            <a:r>
              <a:rPr lang="en-US" sz="2400" dirty="0" err="1">
                <a:latin typeface="+mj-lt"/>
              </a:rPr>
              <a:t>CsCl</a:t>
            </a:r>
            <a:r>
              <a:rPr lang="en-US" sz="2400" dirty="0">
                <a:latin typeface="+mj-lt"/>
              </a:rPr>
              <a:t> and more generally</a:t>
            </a:r>
          </a:p>
        </p:txBody>
      </p:sp>
    </p:spTree>
    <p:extLst>
      <p:ext uri="{BB962C8B-B14F-4D97-AF65-F5344CB8AC3E}">
        <p14:creationId xmlns:p14="http://schemas.microsoft.com/office/powerpoint/2010/main" val="39191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13178</TotalTime>
  <Words>639</Words>
  <Application>Microsoft Office PowerPoint</Application>
  <PresentationFormat>On-screen Show (4:3)</PresentationFormat>
  <Paragraphs>137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746</cp:revision>
  <cp:lastPrinted>2022-01-12T15:21:08Z</cp:lastPrinted>
  <dcterms:created xsi:type="dcterms:W3CDTF">2012-01-10T18:32:24Z</dcterms:created>
  <dcterms:modified xsi:type="dcterms:W3CDTF">2023-01-17T19:20:56Z</dcterms:modified>
</cp:coreProperties>
</file>