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43"/>
  </p:notesMasterIdLst>
  <p:handoutMasterIdLst>
    <p:handoutMasterId r:id="rId44"/>
  </p:handoutMasterIdLst>
  <p:sldIdLst>
    <p:sldId id="296" r:id="rId4"/>
    <p:sldId id="354" r:id="rId5"/>
    <p:sldId id="383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55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3752" autoAdjust="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3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3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5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lmf.nist.gov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8.wmf"/><Relationship Id="rId3" Type="http://schemas.openxmlformats.org/officeDocument/2006/relationships/oleObject" Target="../embeddings/oleObject54.bin"/><Relationship Id="rId7" Type="http://schemas.openxmlformats.org/officeDocument/2006/relationships/image" Target="../media/image65.pn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0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wmf"/><Relationship Id="rId11" Type="http://schemas.openxmlformats.org/officeDocument/2006/relationships/image" Target="../media/image67.wmf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63.wmf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6.wmf"/><Relationship Id="rId3" Type="http://schemas.openxmlformats.org/officeDocument/2006/relationships/oleObject" Target="../embeddings/oleObject61.bin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5.wmf"/><Relationship Id="rId5" Type="http://schemas.openxmlformats.org/officeDocument/2006/relationships/image" Target="../media/image72.png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8839200" cy="77251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1000" b="1" dirty="0"/>
          </a:p>
          <a:p>
            <a:pPr algn="ctr"/>
            <a:r>
              <a:rPr lang="en-US" sz="3200" b="1" dirty="0"/>
              <a:t>Notes for Lecture 40: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Review – 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Thanks for a great semester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Review of cylindrical coordinate systems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Other review topics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Course questionnaire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800" b="1" dirty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3E028-45E1-4AD9-9DDA-D36994C6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18E3C-B15C-4DCF-9C4F-AF2F83A3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4B564-4099-4CC8-9BAD-57D762EC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05003B-EE07-4BFD-9A01-337EEE3ED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123" y="359754"/>
          <a:ext cx="6659402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761760" progId="Equation.DSMT4">
                  <p:embed/>
                </p:oleObj>
              </mc:Choice>
              <mc:Fallback>
                <p:oleObj name="Equation" r:id="rId2" imgW="2006280" imgH="7617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05003B-EE07-4BFD-9A01-337EEE3ED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123" y="359754"/>
                        <a:ext cx="6659402" cy="252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D5EE5A-925A-47CE-A913-C977757F1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2095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D5EE5A-925A-47CE-A913-C977757F1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000" y="2095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2F75AD-A227-426A-BAED-06A2A4FFF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614" y="2590800"/>
          <a:ext cx="838375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5720" imgH="711000" progId="Equation.DSMT4">
                  <p:embed/>
                </p:oleObj>
              </mc:Choice>
              <mc:Fallback>
                <p:oleObj name="Equation" r:id="rId6" imgW="355572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2F75AD-A227-426A-BAED-06A2A4FFF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14" y="2590800"/>
                        <a:ext cx="838375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06E32F-60CD-1157-D6C6-2A7661C9006F}"/>
              </a:ext>
            </a:extLst>
          </p:cNvPr>
          <p:cNvSpPr txBox="1"/>
          <p:nvPr/>
        </p:nvSpPr>
        <p:spPr>
          <a:xfrm>
            <a:off x="304800" y="3967589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that, because we are using curvilinear coordinates, the Wronskian and the form of the delta function is modified.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More details given in </a:t>
            </a:r>
            <a:r>
              <a:rPr lang="en-US" sz="2400" b="1" dirty="0">
                <a:latin typeface="+mj-lt"/>
              </a:rPr>
              <a:t>Jackson</a:t>
            </a:r>
            <a:r>
              <a:rPr lang="en-US" sz="2400" dirty="0">
                <a:latin typeface="+mj-lt"/>
              </a:rPr>
              <a:t> Sec. 3.7 - 3.11.</a:t>
            </a:r>
          </a:p>
        </p:txBody>
      </p:sp>
    </p:spTree>
    <p:extLst>
      <p:ext uri="{BB962C8B-B14F-4D97-AF65-F5344CB8AC3E}">
        <p14:creationId xmlns:p14="http://schemas.microsoft.com/office/powerpoint/2010/main" val="179803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and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67200" y="601535"/>
          <a:ext cx="1895054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31640" progId="Equation.DSMT4">
                  <p:embed/>
                </p:oleObj>
              </mc:Choice>
              <mc:Fallback>
                <p:oleObj name="Equation" r:id="rId2" imgW="105408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7200" y="601535"/>
                        <a:ext cx="1895054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8" name="Can 7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828800" y="1776220"/>
          <a:ext cx="715645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1193760" progId="Equation.DSMT4">
                  <p:embed/>
                </p:oleObj>
              </mc:Choice>
              <mc:Fallback>
                <p:oleObj name="Equation" r:id="rId4" imgW="3352680" imgH="11937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76220"/>
                        <a:ext cx="7156450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C5AC9D6-EEA2-499B-ADD0-E4C8E27F586B}"/>
              </a:ext>
            </a:extLst>
          </p:cNvPr>
          <p:cNvSpPr txBox="1"/>
          <p:nvPr/>
        </p:nvSpPr>
        <p:spPr>
          <a:xfrm>
            <a:off x="1828800" y="427441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this case, we have assumed that the surface integral contributions are trivial.</a:t>
            </a:r>
          </a:p>
        </p:txBody>
      </p:sp>
    </p:spTree>
    <p:extLst>
      <p:ext uri="{BB962C8B-B14F-4D97-AF65-F5344CB8AC3E}">
        <p14:creationId xmlns:p14="http://schemas.microsoft.com/office/powerpoint/2010/main" val="55936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1219200" y="1676400"/>
            <a:ext cx="1066800" cy="384175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1219200" y="1600200"/>
            <a:ext cx="1066800" cy="381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54282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914400"/>
            <a:ext cx="0" cy="27432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52600" y="3657600"/>
            <a:ext cx="2286000" cy="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" y="3657600"/>
            <a:ext cx="1066800" cy="6858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1148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34290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8700" y="7013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Top view:</a:t>
            </a:r>
          </a:p>
        </p:txBody>
      </p:sp>
      <p:sp>
        <p:nvSpPr>
          <p:cNvPr id="22" name="Donut 21"/>
          <p:cNvSpPr/>
          <p:nvPr/>
        </p:nvSpPr>
        <p:spPr>
          <a:xfrm>
            <a:off x="5867400" y="1143000"/>
            <a:ext cx="1371600" cy="1371600"/>
          </a:xfrm>
          <a:prstGeom prst="donut">
            <a:avLst>
              <a:gd name="adj" fmla="val 171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53200" y="1447800"/>
            <a:ext cx="304800" cy="3810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553200" y="1828800"/>
            <a:ext cx="6858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00800" y="1367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3200" y="1824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596076" y="1296710"/>
          <a:ext cx="2866683" cy="151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711000" progId="Equation.DSMT4">
                  <p:embed/>
                </p:oleObj>
              </mc:Choice>
              <mc:Fallback>
                <p:oleObj name="Equation" r:id="rId2" imgW="1346040" imgH="7110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6076" y="1296710"/>
                        <a:ext cx="2866683" cy="151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4278" y="43291"/>
            <a:ext cx="68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uniform cylindrical shell: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767058" y="3689263"/>
            <a:ext cx="1128542" cy="425537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38100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748478" y="2743200"/>
          <a:ext cx="4090722" cy="139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888840" progId="Equation.DSMT4">
                  <p:embed/>
                </p:oleObj>
              </mc:Choice>
              <mc:Fallback>
                <p:oleObj name="Equation" r:id="rId4" imgW="2603160" imgH="8888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8478" y="2743200"/>
                        <a:ext cx="4090722" cy="139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C88DC5-7C6A-4FCB-A897-173E4059D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25" y="4179888"/>
          <a:ext cx="5621338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1447560" progId="Equation.DSMT4">
                  <p:embed/>
                </p:oleObj>
              </mc:Choice>
              <mc:Fallback>
                <p:oleObj name="Equation" r:id="rId6" imgW="3352680" imgH="1447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C88DC5-7C6A-4FCB-A897-173E4059D6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9125" y="4179888"/>
                        <a:ext cx="5621338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12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DBA99-E1A2-4BA5-B57D-ECCC50CA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8CC47-7052-47D4-A5F2-DEDBEF13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AE234-F5CE-4634-BF5D-3F25AFD3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2EF97-AE30-4247-9AEC-E04BF1BF82D0}"/>
              </a:ext>
            </a:extLst>
          </p:cNvPr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Why only m=0 for this case?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43D2ED-EA98-4D34-B23F-56717B680B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900" y="1281113"/>
          <a:ext cx="6530975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1955520" progId="Equation.DSMT4">
                  <p:embed/>
                </p:oleObj>
              </mc:Choice>
              <mc:Fallback>
                <p:oleObj name="Equation" r:id="rId2" imgW="3352680" imgH="19555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43D2ED-EA98-4D34-B23F-56717B680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0900" y="1281113"/>
                        <a:ext cx="6530975" cy="381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60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BB8AC-4530-433F-B326-212D35FF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FC2DC-F586-48E2-8A77-3FE89BE9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08DCE-F156-44DD-9FE6-DC8CE006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DD906-E759-44D6-BAD3-225A59D46697}"/>
              </a:ext>
            </a:extLst>
          </p:cNvPr>
          <p:cNvSpPr txBox="1"/>
          <p:nvPr/>
        </p:nvSpPr>
        <p:spPr>
          <a:xfrm>
            <a:off x="304800" y="304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3A743F-3042-45AF-8444-F5ED2DCD6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175" y="838200"/>
          <a:ext cx="7246680" cy="532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2946240" progId="Equation.DSMT4">
                  <p:embed/>
                </p:oleObj>
              </mc:Choice>
              <mc:Fallback>
                <p:oleObj name="Equation" r:id="rId2" imgW="4012920" imgH="2946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C3A743F-3042-45AF-8444-F5ED2DCD6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2175" y="838200"/>
                        <a:ext cx="7246680" cy="5321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16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 --  </a:t>
            </a:r>
            <a:r>
              <a:rPr lang="en-US" sz="2400" i="1" dirty="0">
                <a:latin typeface="+mj-lt"/>
              </a:rPr>
              <a:t>m=0 </a:t>
            </a:r>
            <a:r>
              <a:rPr lang="en-US" sz="2400" dirty="0">
                <a:latin typeface="+mj-lt"/>
              </a:rPr>
              <a:t>only 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7013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Top view:</a:t>
            </a:r>
          </a:p>
        </p:txBody>
      </p:sp>
      <p:sp>
        <p:nvSpPr>
          <p:cNvPr id="7" name="Donut 6"/>
          <p:cNvSpPr/>
          <p:nvPr/>
        </p:nvSpPr>
        <p:spPr>
          <a:xfrm>
            <a:off x="1485900" y="1143000"/>
            <a:ext cx="1371600" cy="1371600"/>
          </a:xfrm>
          <a:prstGeom prst="donut">
            <a:avLst>
              <a:gd name="adj" fmla="val 171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71700" y="1447800"/>
            <a:ext cx="304800" cy="3810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71700" y="1828800"/>
            <a:ext cx="685800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9300" y="1367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700" y="1824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24200" y="629342"/>
          <a:ext cx="2866683" cy="151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711000" progId="Equation.DSMT4">
                  <p:embed/>
                </p:oleObj>
              </mc:Choice>
              <mc:Fallback>
                <p:oleObj name="Equation" r:id="rId2" imgW="1346040" imgH="711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4200" y="629342"/>
                        <a:ext cx="2866683" cy="151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6100" y="3505200"/>
          <a:ext cx="7115175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40080" imgH="1396800" progId="Equation.DSMT4">
                  <p:embed/>
                </p:oleObj>
              </mc:Choice>
              <mc:Fallback>
                <p:oleObj name="Equation" r:id="rId4" imgW="3340080" imgH="1396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100" y="3505200"/>
                        <a:ext cx="7115175" cy="297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DBE80EE-C2B8-4B12-A4F5-EAE0B2689E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054" y="2051939"/>
          <a:ext cx="5621389" cy="166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990360" progId="Equation.DSMT4">
                  <p:embed/>
                </p:oleObj>
              </mc:Choice>
              <mc:Fallback>
                <p:oleObj name="Equation" r:id="rId6" imgW="3352680" imgH="990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DBE80EE-C2B8-4B12-A4F5-EAE0B2689E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4054" y="2051939"/>
                        <a:ext cx="5621389" cy="166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76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82378A-B42F-D7E6-4AA0-5030BF64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66950"/>
            <a:ext cx="6743700" cy="33718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C7913-F1D3-4AA9-B8F2-E1CA737C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AF59-1F4D-431A-BD40-ED1F3D8E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FB434-AE9C-4408-9D98-A29570A4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46AC6-CD17-41BC-9BC3-61E92BCF81AF}"/>
              </a:ext>
            </a:extLst>
          </p:cNvPr>
          <p:cNvSpPr txBox="1"/>
          <p:nvPr/>
        </p:nvSpPr>
        <p:spPr>
          <a:xfrm>
            <a:off x="304800" y="228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 --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04C4E1-E666-45E6-BA1F-580DA966E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7043" y="4073561"/>
          <a:ext cx="109567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04C4E1-E666-45E6-BA1F-580DA966E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7043" y="4073561"/>
                        <a:ext cx="1095672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D9BD84-F498-494A-B1F6-43604742B93B}"/>
              </a:ext>
            </a:extLst>
          </p:cNvPr>
          <p:cNvSpPr txBox="1"/>
          <p:nvPr/>
        </p:nvSpPr>
        <p:spPr>
          <a:xfrm>
            <a:off x="7658100" y="226261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A212C-F09A-412C-8DA1-B28DE8F6A8C2}"/>
              </a:ext>
            </a:extLst>
          </p:cNvPr>
          <p:cNvSpPr/>
          <p:nvPr/>
        </p:nvSpPr>
        <p:spPr>
          <a:xfrm>
            <a:off x="3276600" y="1386960"/>
            <a:ext cx="1447800" cy="1106488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F3E0A-D7E9-477D-A795-F895AEB0AC0A}"/>
              </a:ext>
            </a:extLst>
          </p:cNvPr>
          <p:cNvSpPr txBox="1"/>
          <p:nvPr/>
        </p:nvSpPr>
        <p:spPr>
          <a:xfrm>
            <a:off x="4548509" y="285830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A6C26-14C0-472F-AC2B-8EBB0398E4D4}"/>
              </a:ext>
            </a:extLst>
          </p:cNvPr>
          <p:cNvSpPr txBox="1"/>
          <p:nvPr/>
        </p:nvSpPr>
        <p:spPr>
          <a:xfrm>
            <a:off x="3048000" y="281318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a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FDFE5E3-B11F-6F55-3B12-C56240A19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6193" y="771953"/>
          <a:ext cx="832756" cy="51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03040" progId="Equation.DSMT4">
                  <p:embed/>
                </p:oleObj>
              </mc:Choice>
              <mc:Fallback>
                <p:oleObj name="Equation" r:id="rId5" imgW="33012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FDFE5E3-B11F-6F55-3B12-C56240A19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6193" y="771953"/>
                        <a:ext cx="832756" cy="51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865E20-1772-D58F-E2F2-CA9676DF5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715" y="2798117"/>
          <a:ext cx="128495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393480" progId="Equation.DSMT4">
                  <p:embed/>
                </p:oleObj>
              </mc:Choice>
              <mc:Fallback>
                <p:oleObj name="Equation" r:id="rId7" imgW="45720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865E20-1772-D58F-E2F2-CA9676DF5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2715" y="2798117"/>
                        <a:ext cx="1284953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66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--  cylindrical geometry with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</a:t>
            </a:r>
          </a:p>
        </p:txBody>
      </p:sp>
      <p:sp>
        <p:nvSpPr>
          <p:cNvPr id="6" name="Can 5"/>
          <p:cNvSpPr/>
          <p:nvPr/>
        </p:nvSpPr>
        <p:spPr>
          <a:xfrm>
            <a:off x="304800" y="1981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5350" y="2514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95350" y="2133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433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068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028950" y="2276475"/>
          <a:ext cx="48260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260440" imgH="1168200" progId="Equation.3">
                  <p:embed/>
                </p:oleObj>
              </mc:Choice>
              <mc:Fallback>
                <p:oleObj name="数式" r:id="rId2" imgW="2260440" imgH="11682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2276475"/>
                        <a:ext cx="48260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52400" y="2529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3576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7483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79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Cylindrical geometry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784475"/>
          <a:ext cx="710247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27120" imgH="1371600" progId="Equation.3">
                  <p:embed/>
                </p:oleObj>
              </mc:Choice>
              <mc:Fallback>
                <p:oleObj name="数式" r:id="rId2" imgW="3327120" imgH="1371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4475"/>
                        <a:ext cx="710247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304800" y="1219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5350" y="1752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5350" y="1371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306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" y="1767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814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z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76450" y="1169988"/>
          <a:ext cx="463550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171520" imgH="685800" progId="Equation.3">
                  <p:embed/>
                </p:oleObj>
              </mc:Choice>
              <mc:Fallback>
                <p:oleObj name="数式" r:id="rId4" imgW="2171520" imgH="6858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169988"/>
                        <a:ext cx="4635500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4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0D68F-40E5-474A-D34D-4D4D3829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CA12F-45F4-4EB0-B810-F916B672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8495C-575D-B51D-4DC0-A8F95B0F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CEE22-2D9E-B984-D7BB-329C4EE8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" y="1447800"/>
            <a:ext cx="9044473" cy="4545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F96DF-A161-52C6-8B1C-DFC9B8F90E58}"/>
              </a:ext>
            </a:extLst>
          </p:cNvPr>
          <p:cNvSpPr txBox="1"/>
          <p:nvPr/>
        </p:nvSpPr>
        <p:spPr>
          <a:xfrm>
            <a:off x="3810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https://dlmf.nist.gov</a:t>
            </a:r>
            <a:r>
              <a:rPr lang="en-US" sz="2400" dirty="0"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885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CE6F4-9C52-4094-E343-BD550224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7" y="172673"/>
            <a:ext cx="8829488" cy="36373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678" y="3444775"/>
            <a:ext cx="8727066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08591-1144-47C0-B0B3-EF5AFF3FA189}"/>
              </a:ext>
            </a:extLst>
          </p:cNvPr>
          <p:cNvSpPr txBox="1"/>
          <p:nvPr/>
        </p:nvSpPr>
        <p:spPr>
          <a:xfrm>
            <a:off x="46355" y="3864077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Important dates:  Final exams available Apr.  26  before 5 PM</a:t>
            </a:r>
          </a:p>
          <a:p>
            <a:r>
              <a:rPr lang="en-US" sz="2400" dirty="0">
                <a:latin typeface="+mj-lt"/>
              </a:rPr>
              <a:t>                            Exams and outstanding HW due May 9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Also – Please fill out online course questionnaire for PHY 712</a:t>
            </a:r>
          </a:p>
          <a:p>
            <a:r>
              <a:rPr lang="en-US" sz="2400" dirty="0">
                <a:latin typeface="+mj-lt"/>
              </a:rPr>
              <a:t> -- your feedback helps us to adjust the course for the better 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0D132-E747-1614-9A94-87F53C6F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36FA4-0447-79E6-65AB-D2CAC974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B3D08-74F5-A120-60F9-AFFC71EC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C1AC7-F927-B782-7BD3-76A6B9D6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6525"/>
            <a:ext cx="6515239" cy="61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6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79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Cylindrical geometry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65313" y="2784475"/>
          <a:ext cx="7183437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65280" imgH="1371600" progId="Equation.3">
                  <p:embed/>
                </p:oleObj>
              </mc:Choice>
              <mc:Fallback>
                <p:oleObj name="数式" r:id="rId2" imgW="3365280" imgH="1371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784475"/>
                        <a:ext cx="7183437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304800" y="1219200"/>
            <a:ext cx="1181100" cy="3429000"/>
          </a:xfrm>
          <a:prstGeom prst="can">
            <a:avLst>
              <a:gd name="adj" fmla="val 8448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5350" y="1752600"/>
            <a:ext cx="400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5350" y="1371600"/>
            <a:ext cx="40005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3061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f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" y="1767840"/>
            <a:ext cx="0" cy="24993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814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z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062163" y="1014413"/>
          <a:ext cx="5268912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711000" progId="Equation.DSMT4">
                  <p:embed/>
                </p:oleObj>
              </mc:Choice>
              <mc:Fallback>
                <p:oleObj name="Equation" r:id="rId4" imgW="2184120" imgH="7110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1014413"/>
                        <a:ext cx="5268912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376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+mj-lt"/>
              </a:rPr>
              <a:t>z=L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40718" y="1516797"/>
          <a:ext cx="6938963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1269720" progId="Equation.3">
                  <p:embed/>
                </p:oleObj>
              </mc:Choice>
              <mc:Fallback>
                <p:oleObj name="数式" r:id="rId2" imgW="3251160" imgH="1269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718" y="1516797"/>
                        <a:ext cx="6938963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267200"/>
            <a:ext cx="621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586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k</a:t>
            </a:r>
            <a:r>
              <a:rPr lang="en-US" sz="2400" dirty="0" err="1">
                <a:latin typeface="Symbol" pitchFamily="18" charset="2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2352" y="4800600"/>
          <a:ext cx="10572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495000" imgH="228600" progId="Equation.3">
                  <p:embed/>
                </p:oleObj>
              </mc:Choice>
              <mc:Fallback>
                <p:oleObj name="数式" r:id="rId5" imgW="49500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52" y="4800600"/>
                        <a:ext cx="10572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7400" y="434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m=2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DF89007-D3CB-D70A-6922-5583326F7477}"/>
              </a:ext>
            </a:extLst>
          </p:cNvPr>
          <p:cNvSpPr/>
          <p:nvPr/>
        </p:nvSpPr>
        <p:spPr>
          <a:xfrm rot="2306038">
            <a:off x="4572000" y="2778265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14873-68FA-388F-5F12-D18BA92248E0}"/>
              </a:ext>
            </a:extLst>
          </p:cNvPr>
          <p:cNvSpPr txBox="1"/>
          <p:nvPr/>
        </p:nvSpPr>
        <p:spPr>
          <a:xfrm>
            <a:off x="5105400" y="2590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Well behaved at </a:t>
            </a:r>
            <a:r>
              <a:rPr lang="en-US" sz="2400" b="1" i="1" dirty="0">
                <a:latin typeface="Symbol" panose="05050102010706020507" pitchFamily="18" charset="2"/>
              </a:rPr>
              <a:t>r=0</a:t>
            </a:r>
          </a:p>
        </p:txBody>
      </p:sp>
    </p:spTree>
    <p:extLst>
      <p:ext uri="{BB962C8B-B14F-4D97-AF65-F5344CB8AC3E}">
        <p14:creationId xmlns:p14="http://schemas.microsoft.com/office/powerpoint/2010/main" val="14478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057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+mj-lt"/>
              </a:rPr>
              <a:t>z=L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82959" y="1828800"/>
          <a:ext cx="697052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16240" imgH="2920680" progId="Equation.DSMT4">
                  <p:embed/>
                </p:oleObj>
              </mc:Choice>
              <mc:Fallback>
                <p:oleObj name="Equation" r:id="rId2" imgW="5016240" imgH="2920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959" y="1828800"/>
                        <a:ext cx="697052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1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971A6-F318-8050-509F-A5921A58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3653A-2FFD-0051-E0BE-7F53FA57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7A82C-8960-838D-E701-4093102A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2E516-8158-0A06-8EA9-3F7B7449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6502187" cy="56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09800" y="1442243"/>
          <a:ext cx="68580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13000" imgH="1358640" progId="Equation.3">
                  <p:embed/>
                </p:oleObj>
              </mc:Choice>
              <mc:Fallback>
                <p:oleObj name="数式" r:id="rId2" imgW="3213000" imgH="1358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2243"/>
                        <a:ext cx="6858000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71600" y="1676400"/>
            <a:ext cx="9144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98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Symbol" pitchFamily="18" charset="2"/>
              </a:rPr>
              <a:t>r</a:t>
            </a:r>
            <a:r>
              <a:rPr lang="en-US" sz="2400" i="1" dirty="0">
                <a:latin typeface="+mj-lt"/>
              </a:rPr>
              <a:t>=a</a:t>
            </a:r>
            <a:endParaRPr lang="en-US" sz="2400" dirty="0"/>
          </a:p>
        </p:txBody>
      </p:sp>
      <p:pic>
        <p:nvPicPr>
          <p:cNvPr id="1438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114800"/>
            <a:ext cx="6515100" cy="2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5837" y="6019800"/>
            <a:ext cx="53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k</a:t>
            </a:r>
            <a:r>
              <a:rPr lang="en-US" sz="2400" i="1" dirty="0" err="1">
                <a:latin typeface="Symbol" pitchFamily="18" charset="2"/>
              </a:rPr>
              <a:t>r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9300" y="4800600"/>
          <a:ext cx="1003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469800" imgH="228600" progId="Equation.3">
                  <p:embed/>
                </p:oleObj>
              </mc:Choice>
              <mc:Fallback>
                <p:oleObj name="数式" r:id="rId5" imgW="469800" imgH="2286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800600"/>
                        <a:ext cx="10033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7400" y="5040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2445" y="5498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1788125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1513564"/>
          <a:ext cx="7034033" cy="438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14720" imgH="3060360" progId="Equation.DSMT4">
                  <p:embed/>
                </p:oleObj>
              </mc:Choice>
              <mc:Fallback>
                <p:oleObj name="Equation" r:id="rId2" imgW="4914720" imgH="3060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13564"/>
                        <a:ext cx="7034033" cy="4388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n 6"/>
          <p:cNvSpPr/>
          <p:nvPr/>
        </p:nvSpPr>
        <p:spPr>
          <a:xfrm>
            <a:off x="609600" y="1676400"/>
            <a:ext cx="1066800" cy="2438400"/>
          </a:xfrm>
          <a:prstGeom prst="can">
            <a:avLst>
              <a:gd name="adj" fmla="val 55000"/>
            </a:avLst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676400"/>
            <a:ext cx="1066800" cy="6096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71600" y="1676400"/>
            <a:ext cx="9144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298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of Laplace equation inside cylindrical shape</a:t>
            </a:r>
          </a:p>
          <a:p>
            <a:r>
              <a:rPr lang="en-US" sz="2400" dirty="0">
                <a:latin typeface="+mj-lt"/>
              </a:rPr>
              <a:t>Example with non-trivial boundary value at </a:t>
            </a:r>
            <a:r>
              <a:rPr lang="en-US" sz="2400" i="1" dirty="0">
                <a:latin typeface="Symbol" pitchFamily="18" charset="2"/>
              </a:rPr>
              <a:t>r</a:t>
            </a:r>
            <a:r>
              <a:rPr lang="en-US" sz="2400" i="1" dirty="0">
                <a:latin typeface="+mj-lt"/>
              </a:rPr>
              <a:t>=a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6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Green’s function for </a:t>
            </a:r>
            <a:r>
              <a:rPr lang="en-US" sz="2400" dirty="0" err="1">
                <a:latin typeface="+mj-lt"/>
              </a:rPr>
              <a:t>Dirchelet</a:t>
            </a:r>
            <a:r>
              <a:rPr lang="en-US" sz="2400" dirty="0">
                <a:latin typeface="+mj-lt"/>
              </a:rPr>
              <a:t> boundary value inside cylinder: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1676400"/>
          <a:ext cx="7766050" cy="425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228920" imgH="2311200" progId="Equation.3">
                  <p:embed/>
                </p:oleObj>
              </mc:Choice>
              <mc:Fallback>
                <p:oleObj name="数式" r:id="rId2" imgW="4228920" imgH="231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7766050" cy="425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2400" y="1676400"/>
            <a:ext cx="1066800" cy="2438400"/>
            <a:chOff x="609600" y="1676400"/>
            <a:chExt cx="1066800" cy="2438400"/>
          </a:xfrm>
        </p:grpSpPr>
        <p:sp>
          <p:nvSpPr>
            <p:cNvPr id="7" name="Can 6"/>
            <p:cNvSpPr/>
            <p:nvPr/>
          </p:nvSpPr>
          <p:spPr>
            <a:xfrm>
              <a:off x="609600" y="1676400"/>
              <a:ext cx="1066800" cy="2438400"/>
            </a:xfrm>
            <a:prstGeom prst="can">
              <a:avLst>
                <a:gd name="adj" fmla="val 5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600" y="1676400"/>
              <a:ext cx="1066800" cy="6096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1143000" y="19812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78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" y="8697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on cylindrical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68375" y="563563"/>
          <a:ext cx="61531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882880" imgH="1002960" progId="Equation.3">
                  <p:embed/>
                </p:oleObj>
              </mc:Choice>
              <mc:Fallback>
                <p:oleObj name="数式" r:id="rId2" imgW="2882880" imgH="1002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63563"/>
                        <a:ext cx="61531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2660"/>
            <a:ext cx="9144000" cy="3411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m=0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5100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358586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K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00" y="3733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I</a:t>
            </a:r>
            <a:r>
              <a:rPr lang="en-US" sz="2400" i="1" baseline="-25000" dirty="0">
                <a:latin typeface="+mj-lt"/>
              </a:rPr>
              <a:t>0</a:t>
            </a:r>
            <a:r>
              <a:rPr lang="en-US" sz="2400" i="1" dirty="0">
                <a:latin typeface="+mj-lt"/>
              </a:rPr>
              <a:t>/50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525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136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76200" y="2766613"/>
            <a:ext cx="9296400" cy="3405587"/>
            <a:chOff x="0" y="1726206"/>
            <a:chExt cx="9296400" cy="3405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26206"/>
              <a:ext cx="9144000" cy="340558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33600" y="2057400"/>
              <a:ext cx="7162800" cy="2438400"/>
              <a:chOff x="2133600" y="1905000"/>
              <a:chExt cx="7162800" cy="24384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477000" y="19812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m=1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20000" y="37293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J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9000" y="38817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N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3600" y="19050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K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endParaRPr lang="en-US" sz="2400" i="1" dirty="0"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05800" y="228153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  <a:r>
                  <a:rPr lang="en-US" sz="2400" i="1" baseline="-25000" dirty="0">
                    <a:latin typeface="+mj-lt"/>
                  </a:rPr>
                  <a:t>1</a:t>
                </a:r>
                <a:r>
                  <a:rPr lang="en-US" sz="2400" i="1" dirty="0">
                    <a:latin typeface="+mj-lt"/>
                  </a:rPr>
                  <a:t>/50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88620" y="8697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Comments on cylindrical Bessel functions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68375" y="563563"/>
          <a:ext cx="615315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882880" imgH="1002960" progId="Equation.3">
                  <p:embed/>
                </p:oleObj>
              </mc:Choice>
              <mc:Fallback>
                <p:oleObj name="数式" r:id="rId3" imgW="2882880" imgH="100296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63563"/>
                        <a:ext cx="615315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67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D8983-658B-4A22-0756-C91B80CA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98ABD-8775-DAAA-6F03-DFF4E978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44570-BCF1-C02E-93C5-2101D423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5887F-7251-C39E-487F-45C69099ABC1}"/>
              </a:ext>
            </a:extLst>
          </p:cNvPr>
          <p:cNvSpPr txBox="1"/>
          <p:nvPr/>
        </p:nvSpPr>
        <p:spPr>
          <a:xfrm>
            <a:off x="609600" y="533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cylindrical coordinates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Slides from Lecture 8 --</a:t>
            </a:r>
          </a:p>
        </p:txBody>
      </p:sp>
    </p:spTree>
    <p:extLst>
      <p:ext uri="{BB962C8B-B14F-4D97-AF65-F5344CB8AC3E}">
        <p14:creationId xmlns:p14="http://schemas.microsoft.com/office/powerpoint/2010/main" val="2496264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060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useful identities involving cylindrical Bessel functions from </a:t>
            </a:r>
            <a:r>
              <a:rPr lang="en-US" sz="2400" b="1" dirty="0">
                <a:latin typeface="+mj-lt"/>
              </a:rPr>
              <a:t>Jackson</a:t>
            </a:r>
            <a:r>
              <a:rPr lang="en-US" sz="2400" dirty="0">
                <a:latin typeface="+mj-lt"/>
              </a:rPr>
              <a:t>  Sec. 3.7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901599"/>
          <a:ext cx="8440737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62640" imgH="2145960" progId="Equation.DSMT4">
                  <p:embed/>
                </p:oleObj>
              </mc:Choice>
              <mc:Fallback>
                <p:oleObj name="Equation" r:id="rId2" imgW="6362640" imgH="2145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01599"/>
                        <a:ext cx="8440737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6C82837-0C49-BCC1-C53E-4259C4C1F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4055063"/>
            <a:ext cx="5953125" cy="2308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124C08-7C1A-08DE-58C7-F53617AE10EC}"/>
              </a:ext>
            </a:extLst>
          </p:cNvPr>
          <p:cNvSpPr txBox="1"/>
          <p:nvPr/>
        </p:nvSpPr>
        <p:spPr>
          <a:xfrm>
            <a:off x="4800600" y="4267200"/>
            <a:ext cx="137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m=1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F9F5FD-7D8D-E7DF-70BC-70536743082C}"/>
              </a:ext>
            </a:extLst>
          </p:cNvPr>
          <p:cNvSpPr/>
          <p:nvPr/>
        </p:nvSpPr>
        <p:spPr>
          <a:xfrm>
            <a:off x="3100938" y="5326930"/>
            <a:ext cx="228600" cy="189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721CA7-FF75-3ABB-EB59-082FCF6EB6B6}"/>
              </a:ext>
            </a:extLst>
          </p:cNvPr>
          <p:cNvSpPr/>
          <p:nvPr/>
        </p:nvSpPr>
        <p:spPr>
          <a:xfrm>
            <a:off x="4293669" y="5341869"/>
            <a:ext cx="228600" cy="189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836EE5-4DF1-33AD-9F76-A8A1B05C99CC}"/>
              </a:ext>
            </a:extLst>
          </p:cNvPr>
          <p:cNvSpPr/>
          <p:nvPr/>
        </p:nvSpPr>
        <p:spPr>
          <a:xfrm>
            <a:off x="5486400" y="5326931"/>
            <a:ext cx="228600" cy="189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0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4A7A6-DD07-0870-A7A8-FA8693CD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F1CBF-3530-C3BF-3287-6A41D3AA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B4C6F-181A-0233-0436-028B4DBB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AB0B8-A970-86B5-FDBE-F2D326B02646}"/>
              </a:ext>
            </a:extLst>
          </p:cNvPr>
          <p:cNvSpPr txBox="1"/>
          <p:nvPr/>
        </p:nvSpPr>
        <p:spPr>
          <a:xfrm>
            <a:off x="457200" y="457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Some comments on synchrotron radiation spectra from large synchrotron facilities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Slides from Lecture 31</a:t>
            </a:r>
          </a:p>
        </p:txBody>
      </p:sp>
    </p:spTree>
    <p:extLst>
      <p:ext uri="{BB962C8B-B14F-4D97-AF65-F5344CB8AC3E}">
        <p14:creationId xmlns:p14="http://schemas.microsoft.com/office/powerpoint/2010/main" val="1400492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43125" y="176213"/>
          <a:ext cx="655478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736560" progId="Equation.DSMT4">
                  <p:embed/>
                </p:oleObj>
              </mc:Choice>
              <mc:Fallback>
                <p:oleObj name="Equation" r:id="rId3" imgW="3200400" imgH="7365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76213"/>
                        <a:ext cx="6554788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0705" y="3076575"/>
          <a:ext cx="4967288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040" imgH="1231560" progId="Equation.DSMT4">
                  <p:embed/>
                </p:oleObj>
              </mc:Choice>
              <mc:Fallback>
                <p:oleObj name="Equation" r:id="rId5" imgW="2489040" imgH="123156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5" y="3076575"/>
                        <a:ext cx="4967288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Top view: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851275" y="403225"/>
          <a:ext cx="4964113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1231560" progId="Equation.DSMT4">
                  <p:embed/>
                </p:oleObj>
              </mc:Choice>
              <mc:Fallback>
                <p:oleObj name="Equation" r:id="rId3" imgW="2489040" imgH="12315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3225"/>
                        <a:ext cx="4964113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92100" y="3437868"/>
          <a:ext cx="8559800" cy="250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16520" imgH="1777680" progId="Equation.DSMT4">
                  <p:embed/>
                </p:oleObj>
              </mc:Choice>
              <mc:Fallback>
                <p:oleObj name="Equation" r:id="rId5" imgW="5816520" imgH="17776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437868"/>
                        <a:ext cx="8559800" cy="2505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519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23515"/>
              </p:ext>
            </p:extLst>
          </p:nvPr>
        </p:nvGraphicFramePr>
        <p:xfrm>
          <a:off x="342900" y="661987"/>
          <a:ext cx="834390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97200" imgH="1815840" progId="Equation.DSMT4">
                  <p:embed/>
                </p:oleObj>
              </mc:Choice>
              <mc:Fallback>
                <p:oleObj name="Equation" r:id="rId3" imgW="4597200" imgH="1815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661987"/>
                        <a:ext cx="8343900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5625" y="3919538"/>
          <a:ext cx="67071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95400" imgH="1193760" progId="Equation.DSMT4">
                  <p:embed/>
                </p:oleObj>
              </mc:Choice>
              <mc:Fallback>
                <p:oleObj name="Equation" r:id="rId5" imgW="369540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3919538"/>
                        <a:ext cx="6707188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626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Modified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1006642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06642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5800" y="2394284"/>
          <a:ext cx="7936295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00520" imgH="2806560" progId="Equation.DSMT4">
                  <p:embed/>
                </p:oleObj>
              </mc:Choice>
              <mc:Fallback>
                <p:oleObj name="Equation" r:id="rId5" imgW="5600520" imgH="2806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94284"/>
                        <a:ext cx="7936295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981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Exponential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717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1665522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2133600"/>
          <a:ext cx="65849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440" imgH="672840" progId="Equation.DSMT4">
                  <p:embed/>
                </p:oleObj>
              </mc:Choice>
              <mc:Fallback>
                <p:oleObj name="Equation" r:id="rId3" imgW="3619440" imgH="672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5849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8645" y="4038600"/>
          <a:ext cx="8524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419040" progId="Equation.DSMT4">
                  <p:embed/>
                </p:oleObj>
              </mc:Choice>
              <mc:Fallback>
                <p:oleObj name="Equation" r:id="rId5" imgW="4698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5" y="4038600"/>
                        <a:ext cx="8524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421380"/>
            <a:ext cx="7437120" cy="28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0" y="5937250"/>
          <a:ext cx="8080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37250"/>
                        <a:ext cx="808037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" y="109538"/>
          <a:ext cx="67532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20960" imgH="1193760" progId="Equation.DSMT4">
                  <p:embed/>
                </p:oleObj>
              </mc:Choice>
              <mc:Fallback>
                <p:oleObj name="Equation" r:id="rId10" imgW="3720960" imgH="1193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9538"/>
                        <a:ext cx="6753225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19500" y="3657600"/>
          <a:ext cx="7159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3657600"/>
                        <a:ext cx="7159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25813" y="4533900"/>
          <a:ext cx="923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533900"/>
                        <a:ext cx="9239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22588" y="5029200"/>
          <a:ext cx="7159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029200"/>
                        <a:ext cx="7159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380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6454" y="683546"/>
          <a:ext cx="7491412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27400" imgH="1523880" progId="Equation.DSMT4">
                  <p:embed/>
                </p:oleObj>
              </mc:Choice>
              <mc:Fallback>
                <p:oleObj name="Equation" r:id="rId3" imgW="4127400" imgH="1523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54" y="683546"/>
                        <a:ext cx="7491412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3524097"/>
            <a:ext cx="9144000" cy="271335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82160" y="6004799"/>
          <a:ext cx="751840" cy="39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91960" progId="Equation.DSMT4">
                  <p:embed/>
                </p:oleObj>
              </mc:Choice>
              <mc:Fallback>
                <p:oleObj name="Equation" r:id="rId6" imgW="558720" imgH="291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2160" y="6004799"/>
                        <a:ext cx="751840" cy="39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200" y="3830998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622080" progId="Equation.DSMT4">
                  <p:embed/>
                </p:oleObj>
              </mc:Choice>
              <mc:Fallback>
                <p:oleObj name="Equation" r:id="rId8" imgW="1625400" imgH="622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7200" y="3830998"/>
                        <a:ext cx="1625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94130" y="4258473"/>
          <a:ext cx="1587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240" imgH="622080" progId="Equation.DSMT4">
                  <p:embed/>
                </p:oleObj>
              </mc:Choice>
              <mc:Fallback>
                <p:oleObj name="Equation" r:id="rId10" imgW="1587240" imgH="622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4130" y="4258473"/>
                        <a:ext cx="1587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79700" y="4813300"/>
          <a:ext cx="1587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596880" progId="Equation.DSMT4">
                  <p:embed/>
                </p:oleObj>
              </mc:Choice>
              <mc:Fallback>
                <p:oleObj name="Equation" r:id="rId12" imgW="1587240" imgH="596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79700" y="4813300"/>
                        <a:ext cx="1587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1371600" y="5187674"/>
            <a:ext cx="1219200" cy="2225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85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A7588-B3CF-E6CB-77EC-E30C1117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F7E30-E7C7-C677-F04D-CC48A4D5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B8FA-AAF5-0DB7-812E-0D5DD48D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4169F-8790-BD31-45A9-D57907AC189F}"/>
              </a:ext>
            </a:extLst>
          </p:cNvPr>
          <p:cNvSpPr txBox="1"/>
          <p:nvPr/>
        </p:nvSpPr>
        <p:spPr>
          <a:xfrm>
            <a:off x="457200" y="762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Time to fill out assessment </a:t>
            </a:r>
            <a:r>
              <a:rPr lang="en-US" sz="2400">
                <a:latin typeface="+mj-lt"/>
              </a:rPr>
              <a:t>questionnaire for PHY 712 --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4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480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	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	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82000" y="1574589"/>
          <a:ext cx="7075488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1193760" progId="Equation.DSMT4">
                  <p:embed/>
                </p:oleObj>
              </mc:Choice>
              <mc:Fallback>
                <p:oleObj name="Equation" r:id="rId2" imgW="3314520" imgH="11937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000" y="1574589"/>
                        <a:ext cx="7075488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955307-36FE-4C91-A061-545130E1A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411985"/>
          <a:ext cx="647541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49480" imgH="1320480" progId="Equation.DSMT4">
                  <p:embed/>
                </p:oleObj>
              </mc:Choice>
              <mc:Fallback>
                <p:oleObj name="Equation" r:id="rId4" imgW="4749480" imgH="1320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7955307-36FE-4C91-A061-545130E1A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4411985"/>
                        <a:ext cx="6475413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52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480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	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	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82763" y="1858963"/>
          <a:ext cx="7075487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927000" progId="Equation.DSMT4">
                  <p:embed/>
                </p:oleObj>
              </mc:Choice>
              <mc:Fallback>
                <p:oleObj name="Equation" r:id="rId2" imgW="3314520" imgH="9270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1858963"/>
                        <a:ext cx="7075487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955307-36FE-4C91-A061-545130E1A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763" y="3814191"/>
          <a:ext cx="4206875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1726920" progId="Equation.DSMT4">
                  <p:embed/>
                </p:oleObj>
              </mc:Choice>
              <mc:Fallback>
                <p:oleObj name="Equation" r:id="rId4" imgW="3085920" imgH="1726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7955307-36FE-4C91-A061-545130E1A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2763" y="3814191"/>
                        <a:ext cx="4206875" cy="235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47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4802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--  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11182"/>
              </p:ext>
            </p:extLst>
          </p:nvPr>
        </p:nvGraphicFramePr>
        <p:xfrm>
          <a:off x="1657350" y="1787946"/>
          <a:ext cx="7295543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59120" imgH="2095200" progId="Equation.DSMT4">
                  <p:embed/>
                </p:oleObj>
              </mc:Choice>
              <mc:Fallback>
                <p:oleObj name="Equation" r:id="rId2" imgW="3759120" imgH="2095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787946"/>
                        <a:ext cx="7295543" cy="40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DB47A6D-6E34-4362-A029-E2F23F7772E4}"/>
              </a:ext>
            </a:extLst>
          </p:cNvPr>
          <p:cNvSpPr txBox="1"/>
          <p:nvPr/>
        </p:nvSpPr>
        <p:spPr>
          <a:xfrm>
            <a:off x="5638800" y="3581400"/>
            <a:ext cx="2286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m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=integer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68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the Poisson/Laplace equation in various geometries --  cylindrical geometry with no 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-dependence (infinitely long wire, for example):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981200"/>
            <a:ext cx="1676400" cy="4267200"/>
            <a:chOff x="2590800" y="2286000"/>
            <a:chExt cx="1676400" cy="4267200"/>
          </a:xfrm>
        </p:grpSpPr>
        <p:sp>
          <p:nvSpPr>
            <p:cNvPr id="7" name="Can 6"/>
            <p:cNvSpPr/>
            <p:nvPr/>
          </p:nvSpPr>
          <p:spPr>
            <a:xfrm>
              <a:off x="2590800" y="2286000"/>
              <a:ext cx="1181100" cy="4267200"/>
            </a:xfrm>
            <a:prstGeom prst="can">
              <a:avLst>
                <a:gd name="adj" fmla="val 8448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81350" y="2819400"/>
              <a:ext cx="4000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81350" y="2438400"/>
              <a:ext cx="40005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00400" y="27387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3729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68438" y="1841500"/>
          <a:ext cx="761682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2349360" progId="Equation.DSMT4">
                  <p:embed/>
                </p:oleObj>
              </mc:Choice>
              <mc:Fallback>
                <p:oleObj name="Equation" r:id="rId2" imgW="3568680" imgH="23493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841500"/>
                        <a:ext cx="761682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57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140B9-189C-445D-9D83-E9D7F3C3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1C37B-FF89-48CA-9D92-68437333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F18D-77C0-4FFF-B139-C728C3A5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D0058-4A99-45D6-9CC5-4A41A09C25C1}"/>
              </a:ext>
            </a:extLst>
          </p:cNvPr>
          <p:cNvSpPr txBox="1"/>
          <p:nvPr/>
        </p:nvSpPr>
        <p:spPr>
          <a:xfrm>
            <a:off x="222250" y="83403"/>
            <a:ext cx="831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example is similar to the construction for the 2-d cartesian case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D4957A-F301-4AE4-A8A9-000023BBC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" y="865188"/>
          <a:ext cx="83121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48160" imgH="1295280" progId="Equation.DSMT4">
                  <p:embed/>
                </p:oleObj>
              </mc:Choice>
              <mc:Fallback>
                <p:oleObj name="Equation" r:id="rId2" imgW="6248160" imgH="1295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D4957A-F301-4AE4-A8A9-000023BBC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" y="865188"/>
                        <a:ext cx="8312150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BF0849-85EF-4AAE-B02F-B4C2EA464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449258"/>
          <a:ext cx="7475537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16520" imgH="3187440" progId="Equation.DSMT4">
                  <p:embed/>
                </p:oleObj>
              </mc:Choice>
              <mc:Fallback>
                <p:oleObj name="Equation" r:id="rId4" imgW="5816520" imgH="3187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ABF0849-85EF-4AAE-B02F-B4C2EA464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449258"/>
                        <a:ext cx="7475537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1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04140-FDE9-436A-8B3C-5E56F0F3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26072-C554-4233-B40B-4F63CC43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2023-- Lecture 40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1E78A-FD4D-4ABB-9DDC-0DAC9C74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BDDD9B-61B4-4F84-B143-78DC550D56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745" y="5358535"/>
          <a:ext cx="77343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34207" imgH="1112742" progId="Equation.DSMT4">
                  <p:embed/>
                </p:oleObj>
              </mc:Choice>
              <mc:Fallback>
                <p:oleObj name="Equation" r:id="rId2" imgW="7734207" imgH="111274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DBDDD9B-61B4-4F84-B143-78DC550D5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745" y="5358535"/>
                        <a:ext cx="7734300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B0D381-959E-47F5-88A9-51801E6A2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04800"/>
          <a:ext cx="883920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39449" imgH="5112826" progId="Equation.DSMT4">
                  <p:embed/>
                </p:oleObj>
              </mc:Choice>
              <mc:Fallback>
                <p:oleObj name="Equation" r:id="rId4" imgW="8839449" imgH="511282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3B0D381-959E-47F5-88A9-51801E6A2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04800"/>
                        <a:ext cx="8839200" cy="511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EA67F9-E87C-F391-1CF8-15654A04BEB0}"/>
              </a:ext>
            </a:extLst>
          </p:cNvPr>
          <p:cNvSpPr txBox="1"/>
          <p:nvPr/>
        </p:nvSpPr>
        <p:spPr>
          <a:xfrm>
            <a:off x="1894573" y="-1283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Cartesian example continued --</a:t>
            </a:r>
          </a:p>
        </p:txBody>
      </p:sp>
    </p:spTree>
    <p:extLst>
      <p:ext uri="{BB962C8B-B14F-4D97-AF65-F5344CB8AC3E}">
        <p14:creationId xmlns:p14="http://schemas.microsoft.com/office/powerpoint/2010/main" val="337061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26967</TotalTime>
  <Words>918</Words>
  <Application>Microsoft Office PowerPoint</Application>
  <PresentationFormat>On-screen Show (4:3)</PresentationFormat>
  <Paragraphs>269</Paragraphs>
  <Slides>39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Symbol</vt:lpstr>
      <vt:lpstr>Office Theme</vt:lpstr>
      <vt:lpstr>Office Theme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1427</cp:revision>
  <cp:lastPrinted>2021-04-22T14:26:01Z</cp:lastPrinted>
  <dcterms:created xsi:type="dcterms:W3CDTF">2012-01-10T18:32:24Z</dcterms:created>
  <dcterms:modified xsi:type="dcterms:W3CDTF">2023-04-26T03:01:28Z</dcterms:modified>
</cp:coreProperties>
</file>