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96" r:id="rId2"/>
    <p:sldId id="354" r:id="rId3"/>
    <p:sldId id="396" r:id="rId4"/>
    <p:sldId id="416" r:id="rId5"/>
    <p:sldId id="414" r:id="rId6"/>
    <p:sldId id="397" r:id="rId7"/>
    <p:sldId id="407" r:id="rId8"/>
    <p:sldId id="408" r:id="rId9"/>
    <p:sldId id="410" r:id="rId10"/>
    <p:sldId id="400" r:id="rId11"/>
    <p:sldId id="401" r:id="rId12"/>
    <p:sldId id="411" r:id="rId13"/>
    <p:sldId id="404" r:id="rId14"/>
    <p:sldId id="402" r:id="rId15"/>
    <p:sldId id="405" r:id="rId16"/>
    <p:sldId id="376" r:id="rId17"/>
    <p:sldId id="377" r:id="rId18"/>
    <p:sldId id="393" r:id="rId19"/>
    <p:sldId id="378" r:id="rId20"/>
    <p:sldId id="394" r:id="rId21"/>
    <p:sldId id="380" r:id="rId22"/>
    <p:sldId id="395" r:id="rId23"/>
    <p:sldId id="392" r:id="rId24"/>
    <p:sldId id="381" r:id="rId25"/>
    <p:sldId id="382" r:id="rId26"/>
    <p:sldId id="383" r:id="rId27"/>
    <p:sldId id="384" r:id="rId28"/>
    <p:sldId id="385" r:id="rId29"/>
    <p:sldId id="386" r:id="rId30"/>
    <p:sldId id="387" r:id="rId31"/>
    <p:sldId id="388" r:id="rId32"/>
    <p:sldId id="389" r:id="rId33"/>
    <p:sldId id="390" r:id="rId34"/>
    <p:sldId id="391" r:id="rId3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6" d="100"/>
          <a:sy n="66" d="100"/>
        </p:scale>
        <p:origin x="109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25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807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19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4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2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oleObject" Target="../embeddings/oleObject30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oleObject" Target="../embeddings/oleObject34.bin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oleObject" Target="../embeddings/oleObject35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oleObject" Target="../embeddings/oleObject37.bin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oleObject" Target="../embeddings/oleObject38.bin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oleObject" Target="../embeddings/oleObject39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3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oleObject" Target="../embeddings/oleObject41.bin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ic.edu/classes/eecs/eecs520/textbook/node32.html" TargetMode="External"/><Relationship Id="rId2" Type="http://schemas.openxmlformats.org/officeDocument/2006/relationships/image" Target="../media/image47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8.wmf"/><Relationship Id="rId4" Type="http://schemas.openxmlformats.org/officeDocument/2006/relationships/oleObject" Target="../embeddings/oleObject42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oleObject" Target="../embeddings/oleObject43.bin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oleObject" Target="../embeddings/oleObject44.bin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oleObject" Target="../embeddings/oleObject4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2.wmf"/><Relationship Id="rId4" Type="http://schemas.openxmlformats.org/officeDocument/2006/relationships/oleObject" Target="../embeddings/oleObject46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oleObject" Target="../embeddings/oleObject47.bin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oleObject" Target="../embeddings/oleObject48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4.wmf"/><Relationship Id="rId4" Type="http://schemas.openxmlformats.org/officeDocument/2006/relationships/oleObject" Target="../embeddings/oleObject49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oleObject" Target="../embeddings/oleObject50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1.wmf"/><Relationship Id="rId4" Type="http://schemas.openxmlformats.org/officeDocument/2006/relationships/oleObject" Target="../embeddings/oleObject51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oleObject" Target="../embeddings/oleObject52.bin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4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458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Class notes for Lecture 8: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Finish reading Chap. 2 and start Chap. 3</a:t>
            </a:r>
          </a:p>
          <a:p>
            <a:pPr marL="914400" lvl="3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Solution of Poisson/Laplace equation for special geometries – 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Cylindrical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Spherical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Comments and details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4953592"/>
              </p:ext>
            </p:extLst>
          </p:nvPr>
        </p:nvGraphicFramePr>
        <p:xfrm>
          <a:off x="4267200" y="601535"/>
          <a:ext cx="1895054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54080" imgH="431640" progId="Equation.DSMT4">
                  <p:embed/>
                </p:oleObj>
              </mc:Choice>
              <mc:Fallback>
                <p:oleObj name="Equation" r:id="rId2" imgW="10540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267200" y="601535"/>
                        <a:ext cx="1895054" cy="776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8" name="Can 7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/>
                <a:t>r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0194465"/>
              </p:ext>
            </p:extLst>
          </p:nvPr>
        </p:nvGraphicFramePr>
        <p:xfrm>
          <a:off x="1811295" y="1612773"/>
          <a:ext cx="7210425" cy="449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77880" imgH="2108160" progId="Equation.DSMT4">
                  <p:embed/>
                </p:oleObj>
              </mc:Choice>
              <mc:Fallback>
                <p:oleObj name="Equation" r:id="rId4" imgW="3377880" imgH="210816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1295" y="1612773"/>
                        <a:ext cx="7210425" cy="449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CC5AC9D6-EEA2-499B-ADD0-E4C8E27F586B}"/>
              </a:ext>
            </a:extLst>
          </p:cNvPr>
          <p:cNvSpPr txBox="1"/>
          <p:nvPr/>
        </p:nvSpPr>
        <p:spPr>
          <a:xfrm>
            <a:off x="2162535" y="5646003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in this case, we have assumed that the surface integral contributions are trivial.</a:t>
            </a:r>
          </a:p>
        </p:txBody>
      </p:sp>
    </p:spTree>
    <p:extLst>
      <p:ext uri="{BB962C8B-B14F-4D97-AF65-F5344CB8AC3E}">
        <p14:creationId xmlns:p14="http://schemas.microsoft.com/office/powerpoint/2010/main" val="559367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n 7"/>
          <p:cNvSpPr/>
          <p:nvPr/>
        </p:nvSpPr>
        <p:spPr>
          <a:xfrm>
            <a:off x="1219200" y="1676400"/>
            <a:ext cx="1066800" cy="3841750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7" name="Donut 6"/>
          <p:cNvSpPr/>
          <p:nvPr/>
        </p:nvSpPr>
        <p:spPr>
          <a:xfrm>
            <a:off x="1219200" y="1600200"/>
            <a:ext cx="1066800" cy="381000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0200" y="454282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z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52600" y="914400"/>
            <a:ext cx="0" cy="2743200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1752600" y="3657600"/>
            <a:ext cx="2286000" cy="0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85800" y="3657600"/>
            <a:ext cx="1066800" cy="685800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04800" y="41148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62400" y="34290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38700" y="701328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Top view:</a:t>
            </a:r>
          </a:p>
        </p:txBody>
      </p:sp>
      <p:sp>
        <p:nvSpPr>
          <p:cNvPr id="22" name="Donut 21"/>
          <p:cNvSpPr/>
          <p:nvPr/>
        </p:nvSpPr>
        <p:spPr>
          <a:xfrm>
            <a:off x="5867400" y="1143000"/>
            <a:ext cx="1371600" cy="1371600"/>
          </a:xfrm>
          <a:prstGeom prst="donut">
            <a:avLst>
              <a:gd name="adj" fmla="val 1718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6553200" y="1447800"/>
            <a:ext cx="304800" cy="381000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6553200" y="1828800"/>
            <a:ext cx="685800" cy="228600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400800" y="1367135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553200" y="1824335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b</a:t>
            </a: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5628342"/>
              </p:ext>
            </p:extLst>
          </p:nvPr>
        </p:nvGraphicFramePr>
        <p:xfrm>
          <a:off x="2596076" y="1296710"/>
          <a:ext cx="2866683" cy="1514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46040" imgH="711000" progId="Equation.DSMT4">
                  <p:embed/>
                </p:oleObj>
              </mc:Choice>
              <mc:Fallback>
                <p:oleObj name="Equation" r:id="rId2" imgW="134604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596076" y="1296710"/>
                        <a:ext cx="2866683" cy="15144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44278" y="43291"/>
            <a:ext cx="6813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– uniform cylindrical shell: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H="1" flipV="1">
            <a:off x="1767058" y="3689263"/>
            <a:ext cx="1128542" cy="425537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819400" y="38100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r</a:t>
            </a:r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7031030"/>
              </p:ext>
            </p:extLst>
          </p:nvPr>
        </p:nvGraphicFramePr>
        <p:xfrm>
          <a:off x="4748478" y="2743200"/>
          <a:ext cx="4090722" cy="13968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603160" imgH="888840" progId="Equation.DSMT4">
                  <p:embed/>
                </p:oleObj>
              </mc:Choice>
              <mc:Fallback>
                <p:oleObj name="Equation" r:id="rId4" imgW="2603160" imgH="8888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48478" y="2743200"/>
                        <a:ext cx="4090722" cy="13968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6C88DC5-7C6A-4FCB-A897-173E4059D6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1816083"/>
              </p:ext>
            </p:extLst>
          </p:nvPr>
        </p:nvGraphicFramePr>
        <p:xfrm>
          <a:off x="3159125" y="4179888"/>
          <a:ext cx="5621338" cy="242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352680" imgH="1447560" progId="Equation.DSMT4">
                  <p:embed/>
                </p:oleObj>
              </mc:Choice>
              <mc:Fallback>
                <p:oleObj name="Equation" r:id="rId6" imgW="3352680" imgH="1447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59125" y="4179888"/>
                        <a:ext cx="5621338" cy="2425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3124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ADBA99-E1A2-4BA5-B57D-ECCC50CA5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48CC47-7052-47D4-A5F2-DEDBEF134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1AE234-F5CE-4634-BF5D-3F25AFD3E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F2EF97-AE30-4247-9AEC-E04BF1BF82D0}"/>
              </a:ext>
            </a:extLst>
          </p:cNvPr>
          <p:cNvSpPr txBox="1"/>
          <p:nvPr/>
        </p:nvSpPr>
        <p:spPr>
          <a:xfrm>
            <a:off x="5334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Question – Why only m=0 for this case?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F43D2ED-EA98-4D34-B23F-56717B680B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3449184"/>
              </p:ext>
            </p:extLst>
          </p:nvPr>
        </p:nvGraphicFramePr>
        <p:xfrm>
          <a:off x="838200" y="1752600"/>
          <a:ext cx="6556922" cy="287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65280" imgH="1473120" progId="Equation.DSMT4">
                  <p:embed/>
                </p:oleObj>
              </mc:Choice>
              <mc:Fallback>
                <p:oleObj name="Equation" r:id="rId2" imgW="3365280" imgH="1473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38200" y="1752600"/>
                        <a:ext cx="6556922" cy="287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7600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6BB8AC-4530-433F-B326-212D35FFE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EFC2DC-F586-48E2-8A77-3FE89BE97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08DCE-F156-44DD-9FE6-DC8CE0063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CDD906-E759-44D6-BAD3-225A59D46697}"/>
              </a:ext>
            </a:extLst>
          </p:cNvPr>
          <p:cNvSpPr txBox="1"/>
          <p:nvPr/>
        </p:nvSpPr>
        <p:spPr>
          <a:xfrm>
            <a:off x="304800" y="3048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C3A743F-3042-45AF-8444-F5ED2DCD61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6235747"/>
              </p:ext>
            </p:extLst>
          </p:nvPr>
        </p:nvGraphicFramePr>
        <p:xfrm>
          <a:off x="892175" y="838200"/>
          <a:ext cx="7246680" cy="5321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12920" imgH="2946240" progId="Equation.DSMT4">
                  <p:embed/>
                </p:oleObj>
              </mc:Choice>
              <mc:Fallback>
                <p:oleObj name="Equation" r:id="rId2" imgW="4012920" imgH="294624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2DBE80EE-C2B8-4B12-A4F5-EAE0B2689E4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92175" y="838200"/>
                        <a:ext cx="7246680" cy="53213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7161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continued --  </a:t>
            </a:r>
            <a:r>
              <a:rPr lang="en-US" sz="2400" i="1" dirty="0">
                <a:latin typeface="+mj-lt"/>
              </a:rPr>
              <a:t>m=0 </a:t>
            </a:r>
            <a:r>
              <a:rPr lang="en-US" sz="2400" dirty="0">
                <a:latin typeface="+mj-lt"/>
              </a:rPr>
              <a:t>only --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701328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Top view:</a:t>
            </a:r>
          </a:p>
        </p:txBody>
      </p:sp>
      <p:sp>
        <p:nvSpPr>
          <p:cNvPr id="7" name="Donut 6"/>
          <p:cNvSpPr/>
          <p:nvPr/>
        </p:nvSpPr>
        <p:spPr>
          <a:xfrm>
            <a:off x="1485900" y="1143000"/>
            <a:ext cx="1371600" cy="1371600"/>
          </a:xfrm>
          <a:prstGeom prst="donut">
            <a:avLst>
              <a:gd name="adj" fmla="val 1718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171700" y="1447800"/>
            <a:ext cx="304800" cy="381000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2171700" y="1828800"/>
            <a:ext cx="685800" cy="228600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19300" y="1367135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71700" y="1824335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b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486728"/>
              </p:ext>
            </p:extLst>
          </p:nvPr>
        </p:nvGraphicFramePr>
        <p:xfrm>
          <a:off x="3124200" y="629342"/>
          <a:ext cx="2866683" cy="1514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46040" imgH="711000" progId="Equation.DSMT4">
                  <p:embed/>
                </p:oleObj>
              </mc:Choice>
              <mc:Fallback>
                <p:oleObj name="Equation" r:id="rId2" imgW="1346040" imgH="711000" progId="Equation.DSMT4">
                  <p:embed/>
                  <p:pic>
                    <p:nvPicPr>
                      <p:cNvPr id="30" name="Object 2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124200" y="629342"/>
                        <a:ext cx="2866683" cy="15144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9503494"/>
              </p:ext>
            </p:extLst>
          </p:nvPr>
        </p:nvGraphicFramePr>
        <p:xfrm>
          <a:off x="546100" y="3505200"/>
          <a:ext cx="7115175" cy="297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40080" imgH="1396800" progId="Equation.DSMT4">
                  <p:embed/>
                </p:oleObj>
              </mc:Choice>
              <mc:Fallback>
                <p:oleObj name="Equation" r:id="rId4" imgW="3340080" imgH="13968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6100" y="3505200"/>
                        <a:ext cx="7115175" cy="2974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2DBE80EE-C2B8-4B12-A4F5-EAE0B2689E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318718"/>
              </p:ext>
            </p:extLst>
          </p:nvPr>
        </p:nvGraphicFramePr>
        <p:xfrm>
          <a:off x="2834054" y="2051939"/>
          <a:ext cx="5621389" cy="1660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352680" imgH="990360" progId="Equation.DSMT4">
                  <p:embed/>
                </p:oleObj>
              </mc:Choice>
              <mc:Fallback>
                <p:oleObj name="Equation" r:id="rId6" imgW="3352680" imgH="9903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76C88DC5-7C6A-4FCB-A897-173E4059D66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834054" y="2051939"/>
                        <a:ext cx="5621389" cy="16608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7764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082378A-B42F-D7E6-4AA0-5030BF6431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184866"/>
            <a:ext cx="6743700" cy="337185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C7913-F1D3-4AA9-B8F2-E1CA737C0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EFAF59-1F4D-431A-BD40-ED1F3D8E5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0FB434-AE9C-4408-9D98-A29570A4A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246AC6-CD17-41BC-9BC3-61E92BCF81AF}"/>
              </a:ext>
            </a:extLst>
          </p:cNvPr>
          <p:cNvSpPr txBox="1"/>
          <p:nvPr/>
        </p:nvSpPr>
        <p:spPr>
          <a:xfrm>
            <a:off x="304800" y="2286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continued --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B04C4E1-E666-45E6-BA1F-580DA966E8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8166115"/>
              </p:ext>
            </p:extLst>
          </p:nvPr>
        </p:nvGraphicFramePr>
        <p:xfrm>
          <a:off x="5325643" y="2991477"/>
          <a:ext cx="1095672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42720" imgH="203040" progId="Equation.DSMT4">
                  <p:embed/>
                </p:oleObj>
              </mc:Choice>
              <mc:Fallback>
                <p:oleObj name="Equation" r:id="rId3" imgW="3427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25643" y="2991477"/>
                        <a:ext cx="1095672" cy="649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BD9BD84-F498-494A-B1F6-43604742B93B}"/>
              </a:ext>
            </a:extLst>
          </p:cNvPr>
          <p:cNvSpPr txBox="1"/>
          <p:nvPr/>
        </p:nvSpPr>
        <p:spPr>
          <a:xfrm>
            <a:off x="6002215" y="759767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4A212C-F09A-412C-8DA1-B28DE8F6A8C2}"/>
              </a:ext>
            </a:extLst>
          </p:cNvPr>
          <p:cNvSpPr/>
          <p:nvPr/>
        </p:nvSpPr>
        <p:spPr>
          <a:xfrm>
            <a:off x="3505200" y="1447800"/>
            <a:ext cx="1447800" cy="2133600"/>
          </a:xfrm>
          <a:prstGeom prst="rect">
            <a:avLst/>
          </a:prstGeom>
          <a:solidFill>
            <a:srgbClr val="FF000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4F3E0A-D7E9-477D-A795-F895AEB0AC0A}"/>
              </a:ext>
            </a:extLst>
          </p:cNvPr>
          <p:cNvSpPr txBox="1"/>
          <p:nvPr/>
        </p:nvSpPr>
        <p:spPr>
          <a:xfrm>
            <a:off x="5181600" y="723201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0FA6C26-14C0-472F-AC2B-8EBB0398E4D4}"/>
              </a:ext>
            </a:extLst>
          </p:cNvPr>
          <p:cNvSpPr txBox="1"/>
          <p:nvPr/>
        </p:nvSpPr>
        <p:spPr>
          <a:xfrm>
            <a:off x="3276600" y="762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a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DFDFE5E3-B11F-6F55-3B12-C56240A191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932828"/>
              </p:ext>
            </p:extLst>
          </p:nvPr>
        </p:nvGraphicFramePr>
        <p:xfrm>
          <a:off x="3695700" y="3563536"/>
          <a:ext cx="832756" cy="512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30120" imgH="203040" progId="Equation.DSMT4">
                  <p:embed/>
                </p:oleObj>
              </mc:Choice>
              <mc:Fallback>
                <p:oleObj name="Equation" r:id="rId5" imgW="3301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95700" y="3563536"/>
                        <a:ext cx="832756" cy="5124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11865E20-1772-D58F-E2F2-CA9676DF54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4032669"/>
              </p:ext>
            </p:extLst>
          </p:nvPr>
        </p:nvGraphicFramePr>
        <p:xfrm>
          <a:off x="6421315" y="1716033"/>
          <a:ext cx="1284953" cy="110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57200" imgH="393480" progId="Equation.DSMT4">
                  <p:embed/>
                </p:oleObj>
              </mc:Choice>
              <mc:Fallback>
                <p:oleObj name="Equation" r:id="rId7" imgW="457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421315" y="1716033"/>
                        <a:ext cx="1284953" cy="1106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8662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--  cylindrical geometry with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</a:t>
            </a:r>
          </a:p>
        </p:txBody>
      </p:sp>
      <p:sp>
        <p:nvSpPr>
          <p:cNvPr id="6" name="Can 5"/>
          <p:cNvSpPr/>
          <p:nvPr/>
        </p:nvSpPr>
        <p:spPr>
          <a:xfrm>
            <a:off x="304800" y="1981200"/>
            <a:ext cx="1181100" cy="3429000"/>
          </a:xfrm>
          <a:prstGeom prst="can">
            <a:avLst>
              <a:gd name="adj" fmla="val 8448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95350" y="2514600"/>
            <a:ext cx="40005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895350" y="2133600"/>
            <a:ext cx="40005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14400" y="2433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6800" y="206817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f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159896"/>
              </p:ext>
            </p:extLst>
          </p:nvPr>
        </p:nvGraphicFramePr>
        <p:xfrm>
          <a:off x="3028950" y="2276475"/>
          <a:ext cx="4826000" cy="249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260440" imgH="1168200" progId="Equation.3">
                  <p:embed/>
                </p:oleObj>
              </mc:Choice>
              <mc:Fallback>
                <p:oleObj name="数式" r:id="rId2" imgW="2260440" imgH="116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8950" y="2276475"/>
                        <a:ext cx="4826000" cy="249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152400" y="2529840"/>
            <a:ext cx="0" cy="2499360"/>
          </a:xfrm>
          <a:prstGeom prst="straightConnector1">
            <a:avLst/>
          </a:prstGeom>
          <a:ln w="25400">
            <a:solidFill>
              <a:schemeClr val="tx1"/>
            </a:solidFill>
            <a:headEnd type="arrow"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200" y="3576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6748361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47935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Cylindrical geometry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388820"/>
              </p:ext>
            </p:extLst>
          </p:nvPr>
        </p:nvGraphicFramePr>
        <p:xfrm>
          <a:off x="1905000" y="2784475"/>
          <a:ext cx="7102475" cy="293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327120" imgH="1371600" progId="Equation.3">
                  <p:embed/>
                </p:oleObj>
              </mc:Choice>
              <mc:Fallback>
                <p:oleObj name="数式" r:id="rId2" imgW="3327120" imgH="1371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784475"/>
                        <a:ext cx="7102475" cy="293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n 7"/>
          <p:cNvSpPr/>
          <p:nvPr/>
        </p:nvSpPr>
        <p:spPr>
          <a:xfrm>
            <a:off x="304800" y="1219200"/>
            <a:ext cx="1181100" cy="3429000"/>
          </a:xfrm>
          <a:prstGeom prst="can">
            <a:avLst>
              <a:gd name="adj" fmla="val 8448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895350" y="1752600"/>
            <a:ext cx="40005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895350" y="1371600"/>
            <a:ext cx="40005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14400" y="1671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66800" y="130617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f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52400" y="1767840"/>
            <a:ext cx="0" cy="2499360"/>
          </a:xfrm>
          <a:prstGeom prst="straightConnector1">
            <a:avLst/>
          </a:prstGeom>
          <a:ln w="25400">
            <a:solidFill>
              <a:schemeClr val="tx1"/>
            </a:solidFill>
            <a:headEnd type="arrow"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200" y="2814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z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074532"/>
              </p:ext>
            </p:extLst>
          </p:nvPr>
        </p:nvGraphicFramePr>
        <p:xfrm>
          <a:off x="2076450" y="1169988"/>
          <a:ext cx="4635500" cy="1465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171520" imgH="685800" progId="Equation.3">
                  <p:embed/>
                </p:oleObj>
              </mc:Choice>
              <mc:Fallback>
                <p:oleObj name="数式" r:id="rId4" imgW="2171520" imgH="6858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50" y="1169988"/>
                        <a:ext cx="4635500" cy="1465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29460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47935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Cylindrical geometry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5196567"/>
              </p:ext>
            </p:extLst>
          </p:nvPr>
        </p:nvGraphicFramePr>
        <p:xfrm>
          <a:off x="1865313" y="2784475"/>
          <a:ext cx="7183437" cy="293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365280" imgH="1371600" progId="Equation.3">
                  <p:embed/>
                </p:oleObj>
              </mc:Choice>
              <mc:Fallback>
                <p:oleObj name="数式" r:id="rId2" imgW="3365280" imgH="137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5313" y="2784475"/>
                        <a:ext cx="7183437" cy="293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n 7"/>
          <p:cNvSpPr/>
          <p:nvPr/>
        </p:nvSpPr>
        <p:spPr>
          <a:xfrm>
            <a:off x="304800" y="1219200"/>
            <a:ext cx="1181100" cy="3429000"/>
          </a:xfrm>
          <a:prstGeom prst="can">
            <a:avLst>
              <a:gd name="adj" fmla="val 8448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895350" y="1752600"/>
            <a:ext cx="40005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895350" y="1371600"/>
            <a:ext cx="40005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14400" y="1671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66800" y="130617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f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52400" y="1767840"/>
            <a:ext cx="0" cy="2499360"/>
          </a:xfrm>
          <a:prstGeom prst="straightConnector1">
            <a:avLst/>
          </a:prstGeom>
          <a:ln w="25400">
            <a:solidFill>
              <a:schemeClr val="tx1"/>
            </a:solidFill>
            <a:headEnd type="arrow"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200" y="2814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z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0224433"/>
              </p:ext>
            </p:extLst>
          </p:nvPr>
        </p:nvGraphicFramePr>
        <p:xfrm>
          <a:off x="2076450" y="1045156"/>
          <a:ext cx="5238750" cy="1621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171520" imgH="685800" progId="Equation.3">
                  <p:embed/>
                </p:oleObj>
              </mc:Choice>
              <mc:Fallback>
                <p:oleObj name="数式" r:id="rId4" imgW="217152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50" y="1045156"/>
                        <a:ext cx="5238750" cy="16218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03765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Solutions of Laplace equation inside cylindrical shape</a:t>
            </a:r>
          </a:p>
          <a:p>
            <a:r>
              <a:rPr lang="en-US" sz="2400" dirty="0">
                <a:latin typeface="+mj-lt"/>
              </a:rPr>
              <a:t>Example with non-trivial boundary value at </a:t>
            </a:r>
            <a:r>
              <a:rPr lang="en-US" sz="2400" i="1" dirty="0">
                <a:latin typeface="+mj-lt"/>
              </a:rPr>
              <a:t>z=L</a:t>
            </a:r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2354852"/>
              </p:ext>
            </p:extLst>
          </p:nvPr>
        </p:nvGraphicFramePr>
        <p:xfrm>
          <a:off x="2133600" y="1641475"/>
          <a:ext cx="6938963" cy="271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251160" imgH="1269720" progId="Equation.3">
                  <p:embed/>
                </p:oleObj>
              </mc:Choice>
              <mc:Fallback>
                <p:oleObj name="数式" r:id="rId2" imgW="3251160" imgH="1269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641475"/>
                        <a:ext cx="6938963" cy="271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143000" y="19812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333" name="Picture 4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850" y="4267200"/>
            <a:ext cx="62103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495800" y="5867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/>
              <a:t>k</a:t>
            </a:r>
            <a:r>
              <a:rPr lang="en-US" sz="2400" dirty="0" err="1">
                <a:latin typeface="Symbol" pitchFamily="18" charset="2"/>
              </a:rPr>
              <a:t>r</a:t>
            </a:r>
            <a:endParaRPr lang="en-US" sz="2400" dirty="0">
              <a:latin typeface="Symbol" pitchFamily="18" charset="2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510878"/>
              </p:ext>
            </p:extLst>
          </p:nvPr>
        </p:nvGraphicFramePr>
        <p:xfrm>
          <a:off x="592352" y="4800600"/>
          <a:ext cx="10572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495000" imgH="228600" progId="Equation.3">
                  <p:embed/>
                </p:oleObj>
              </mc:Choice>
              <mc:Fallback>
                <p:oleObj name="数式" r:id="rId5" imgW="4950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352" y="4800600"/>
                        <a:ext cx="105727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057400" y="4343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j-lt"/>
              </a:rPr>
              <a:t>m=0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4724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j-lt"/>
              </a:rPr>
              <a:t>m=1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86000" y="5029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j-lt"/>
              </a:rPr>
              <a:t>m=2</a:t>
            </a:r>
          </a:p>
        </p:txBody>
      </p:sp>
    </p:spTree>
    <p:extLst>
      <p:ext uri="{BB962C8B-B14F-4D97-AF65-F5344CB8AC3E}">
        <p14:creationId xmlns:p14="http://schemas.microsoft.com/office/powerpoint/2010/main" val="144788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AC82BF0-4AD2-4F9F-AB9C-8C9273858C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060" y="946885"/>
            <a:ext cx="9160060" cy="453951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" y="4800600"/>
            <a:ext cx="8991600" cy="304800"/>
          </a:xfrm>
          <a:prstGeom prst="rect">
            <a:avLst/>
          </a:prstGeom>
          <a:solidFill>
            <a:srgbClr val="FFC000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10577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Solutions of Laplace equation inside cylindrical shape</a:t>
            </a:r>
          </a:p>
          <a:p>
            <a:r>
              <a:rPr lang="en-US" sz="2400" dirty="0">
                <a:latin typeface="+mj-lt"/>
              </a:rPr>
              <a:t>Example with non-trivial boundary value at </a:t>
            </a:r>
            <a:r>
              <a:rPr lang="en-US" sz="2400" i="1" dirty="0">
                <a:latin typeface="+mj-lt"/>
              </a:rPr>
              <a:t>z=L</a:t>
            </a:r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6555362"/>
              </p:ext>
            </p:extLst>
          </p:nvPr>
        </p:nvGraphicFramePr>
        <p:xfrm>
          <a:off x="1882959" y="1828800"/>
          <a:ext cx="6970528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16240" imgH="2920680" progId="Equation.DSMT4">
                  <p:embed/>
                </p:oleObj>
              </mc:Choice>
              <mc:Fallback>
                <p:oleObj name="Equation" r:id="rId2" imgW="5016240" imgH="2920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2959" y="1828800"/>
                        <a:ext cx="6970528" cy="406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143000" y="19812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37121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8091961"/>
              </p:ext>
            </p:extLst>
          </p:nvPr>
        </p:nvGraphicFramePr>
        <p:xfrm>
          <a:off x="2209800" y="1442243"/>
          <a:ext cx="6858000" cy="290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213000" imgH="1358640" progId="Equation.3">
                  <p:embed/>
                </p:oleObj>
              </mc:Choice>
              <mc:Fallback>
                <p:oleObj name="数式" r:id="rId2" imgW="3213000" imgH="1358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2243"/>
                        <a:ext cx="6858000" cy="290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371600" y="1676400"/>
            <a:ext cx="914400" cy="1219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72298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Solutions of Laplace equation inside cylindrical shape</a:t>
            </a:r>
          </a:p>
          <a:p>
            <a:r>
              <a:rPr lang="en-US" sz="2400" dirty="0">
                <a:latin typeface="+mj-lt"/>
              </a:rPr>
              <a:t>Example with non-trivial boundary value at </a:t>
            </a:r>
            <a:r>
              <a:rPr lang="en-US" sz="2400" i="1" dirty="0">
                <a:latin typeface="Symbol" pitchFamily="18" charset="2"/>
              </a:rPr>
              <a:t>r</a:t>
            </a:r>
            <a:r>
              <a:rPr lang="en-US" sz="2400" i="1" dirty="0">
                <a:latin typeface="+mj-lt"/>
              </a:rPr>
              <a:t>=a</a:t>
            </a:r>
            <a:endParaRPr lang="en-US" sz="2400" dirty="0"/>
          </a:p>
        </p:txBody>
      </p:sp>
      <p:pic>
        <p:nvPicPr>
          <p:cNvPr id="14381" name="Picture 4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4114800"/>
            <a:ext cx="6515100" cy="2118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795837" y="6019800"/>
            <a:ext cx="538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latin typeface="+mj-lt"/>
              </a:rPr>
              <a:t>k</a:t>
            </a:r>
            <a:r>
              <a:rPr lang="en-US" sz="2400" i="1" dirty="0" err="1">
                <a:latin typeface="Symbol" pitchFamily="18" charset="2"/>
              </a:rPr>
              <a:t>r</a:t>
            </a:r>
            <a:endParaRPr lang="en-US" sz="2400" i="1" dirty="0">
              <a:latin typeface="+mj-lt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4511553"/>
              </p:ext>
            </p:extLst>
          </p:nvPr>
        </p:nvGraphicFramePr>
        <p:xfrm>
          <a:off x="749300" y="4800600"/>
          <a:ext cx="10033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469800" imgH="228600" progId="Equation.3">
                  <p:embed/>
                </p:oleObj>
              </mc:Choice>
              <mc:Fallback>
                <p:oleObj name="数式" r:id="rId5" imgW="4698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4800600"/>
                        <a:ext cx="100330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057400" y="50408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j-lt"/>
              </a:rPr>
              <a:t>m=0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92445" y="54980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j-lt"/>
              </a:rPr>
              <a:t>m=1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867400" y="5410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j-lt"/>
              </a:rPr>
              <a:t>m=2</a:t>
            </a:r>
          </a:p>
        </p:txBody>
      </p:sp>
    </p:spTree>
    <p:extLst>
      <p:ext uri="{BB962C8B-B14F-4D97-AF65-F5344CB8AC3E}">
        <p14:creationId xmlns:p14="http://schemas.microsoft.com/office/powerpoint/2010/main" val="17881256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276308"/>
              </p:ext>
            </p:extLst>
          </p:nvPr>
        </p:nvGraphicFramePr>
        <p:xfrm>
          <a:off x="1981200" y="1513564"/>
          <a:ext cx="7034033" cy="4388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914720" imgH="3060360" progId="Equation.DSMT4">
                  <p:embed/>
                </p:oleObj>
              </mc:Choice>
              <mc:Fallback>
                <p:oleObj name="Equation" r:id="rId2" imgW="4914720" imgH="3060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513564"/>
                        <a:ext cx="7034033" cy="43888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371600" y="1676400"/>
            <a:ext cx="914400" cy="1219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72298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Solutions of Laplace equation inside cylindrical shape</a:t>
            </a:r>
          </a:p>
          <a:p>
            <a:r>
              <a:rPr lang="en-US" sz="2400" dirty="0">
                <a:latin typeface="+mj-lt"/>
              </a:rPr>
              <a:t>Example with non-trivial boundary value at </a:t>
            </a:r>
            <a:r>
              <a:rPr lang="en-US" sz="2400" i="1" dirty="0">
                <a:latin typeface="Symbol" pitchFamily="18" charset="2"/>
              </a:rPr>
              <a:t>r</a:t>
            </a:r>
            <a:r>
              <a:rPr lang="en-US" sz="2400" i="1" dirty="0">
                <a:latin typeface="+mj-lt"/>
              </a:rPr>
              <a:t>=a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9657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Green’s function for </a:t>
            </a:r>
            <a:r>
              <a:rPr lang="en-US" sz="2400" dirty="0" err="1">
                <a:latin typeface="+mj-lt"/>
              </a:rPr>
              <a:t>Dirchelet</a:t>
            </a:r>
            <a:r>
              <a:rPr lang="en-US" sz="2400" dirty="0">
                <a:latin typeface="+mj-lt"/>
              </a:rPr>
              <a:t> boundary value inside </a:t>
            </a:r>
            <a:r>
              <a:rPr lang="en-US" sz="2400" dirty="0" err="1">
                <a:latin typeface="+mj-lt"/>
              </a:rPr>
              <a:t>cylindar</a:t>
            </a:r>
            <a:r>
              <a:rPr lang="en-US" sz="2400" dirty="0">
                <a:latin typeface="+mj-lt"/>
              </a:rPr>
              <a:t>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5420059"/>
              </p:ext>
            </p:extLst>
          </p:nvPr>
        </p:nvGraphicFramePr>
        <p:xfrm>
          <a:off x="1295400" y="1676400"/>
          <a:ext cx="7766050" cy="4254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4228920" imgH="2311200" progId="Equation.3">
                  <p:embed/>
                </p:oleObj>
              </mc:Choice>
              <mc:Fallback>
                <p:oleObj name="数式" r:id="rId2" imgW="4228920" imgH="23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676400"/>
                        <a:ext cx="7766050" cy="42549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52400" y="1676400"/>
            <a:ext cx="1066800" cy="2438400"/>
            <a:chOff x="609600" y="1676400"/>
            <a:chExt cx="1066800" cy="2438400"/>
          </a:xfrm>
        </p:grpSpPr>
        <p:sp>
          <p:nvSpPr>
            <p:cNvPr id="7" name="Can 6"/>
            <p:cNvSpPr/>
            <p:nvPr/>
          </p:nvSpPr>
          <p:spPr>
            <a:xfrm>
              <a:off x="609600" y="1676400"/>
              <a:ext cx="1066800" cy="2438400"/>
            </a:xfrm>
            <a:prstGeom prst="can">
              <a:avLst>
                <a:gd name="adj" fmla="val 5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09600" y="1676400"/>
              <a:ext cx="1066800" cy="609600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 flipH="1">
            <a:off x="1143000" y="19812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28788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8620" y="8697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Comments on cylindrical Bessel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7149081"/>
              </p:ext>
            </p:extLst>
          </p:nvPr>
        </p:nvGraphicFramePr>
        <p:xfrm>
          <a:off x="968375" y="563563"/>
          <a:ext cx="6153150" cy="214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882880" imgH="1002960" progId="Equation.3">
                  <p:embed/>
                </p:oleObj>
              </mc:Choice>
              <mc:Fallback>
                <p:oleObj name="数式" r:id="rId2" imgW="2882880" imgH="1002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375" y="563563"/>
                        <a:ext cx="6153150" cy="2144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2660"/>
            <a:ext cx="9144000" cy="34119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77000" y="3124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m=0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29400" y="5100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J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85900" y="358586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K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29500" y="3733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I</a:t>
            </a:r>
            <a:r>
              <a:rPr lang="en-US" sz="2400" i="1" baseline="-25000" dirty="0">
                <a:latin typeface="+mj-lt"/>
              </a:rPr>
              <a:t>0</a:t>
            </a:r>
            <a:r>
              <a:rPr lang="en-US" sz="2400" i="1" dirty="0">
                <a:latin typeface="+mj-lt"/>
              </a:rPr>
              <a:t>/50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0" y="5257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N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13653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-76200" y="2766613"/>
            <a:ext cx="9296400" cy="3405587"/>
            <a:chOff x="0" y="1726206"/>
            <a:chExt cx="9296400" cy="340558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726206"/>
              <a:ext cx="9144000" cy="3405587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/>
          </p:nvGrpSpPr>
          <p:grpSpPr>
            <a:xfrm>
              <a:off x="2133600" y="2057400"/>
              <a:ext cx="7162800" cy="2438400"/>
              <a:chOff x="2133600" y="1905000"/>
              <a:chExt cx="7162800" cy="2438400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6477000" y="1981200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m=1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7620000" y="37293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J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endParaRPr lang="en-US" sz="2400" i="1" dirty="0">
                  <a:latin typeface="+mj-lt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429000" y="38817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N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endParaRPr lang="en-US" sz="2400" i="1" dirty="0">
                  <a:latin typeface="+mj-lt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133600" y="1905000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K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endParaRPr lang="en-US" sz="2400" i="1" dirty="0">
                  <a:latin typeface="+mj-lt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8305800" y="22815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I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r>
                  <a:rPr lang="en-US" sz="2400" i="1" dirty="0">
                    <a:latin typeface="+mj-lt"/>
                  </a:rPr>
                  <a:t>/50</a:t>
                </a:r>
              </a:p>
            </p:txBody>
          </p:sp>
        </p:grpSp>
      </p:grpSp>
      <p:sp>
        <p:nvSpPr>
          <p:cNvPr id="11" name="TextBox 10"/>
          <p:cNvSpPr txBox="1"/>
          <p:nvPr/>
        </p:nvSpPr>
        <p:spPr>
          <a:xfrm>
            <a:off x="388620" y="8697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Comments on cylindrical Bessel functions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8993574"/>
              </p:ext>
            </p:extLst>
          </p:nvPr>
        </p:nvGraphicFramePr>
        <p:xfrm>
          <a:off x="968375" y="563563"/>
          <a:ext cx="6153150" cy="214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882880" imgH="1002960" progId="Equation.3">
                  <p:embed/>
                </p:oleObj>
              </mc:Choice>
              <mc:Fallback>
                <p:oleObj name="数式" r:id="rId3" imgW="2882880" imgH="1002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375" y="563563"/>
                        <a:ext cx="6153150" cy="2144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66769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useful identities involving cylindrical Bessel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9058241"/>
              </p:ext>
            </p:extLst>
          </p:nvPr>
        </p:nvGraphicFramePr>
        <p:xfrm>
          <a:off x="244929" y="1752600"/>
          <a:ext cx="8458200" cy="2852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375240" imgH="2145960" progId="Equation.DSMT4">
                  <p:embed/>
                </p:oleObj>
              </mc:Choice>
              <mc:Fallback>
                <p:oleObj name="Equation" r:id="rId2" imgW="6375240" imgH="2145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929" y="1752600"/>
                        <a:ext cx="8458200" cy="28529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63407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2122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Poisson and Laplace equation in spherical polar coordinates</a:t>
            </a:r>
          </a:p>
        </p:txBody>
      </p:sp>
      <p:pic>
        <p:nvPicPr>
          <p:cNvPr id="18434" name="Picture 2" descr="\begin{figure}&#10;\begin{center}&#10;\mbox{}&#10;\centerline{\psfig{figure=appendix/spherical_polar_coordinates.eps,height=6cm}}&#10;\end{center}\end{figure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1038999"/>
            <a:ext cx="5543550" cy="506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" y="6092795"/>
            <a:ext cx="502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3"/>
              </a:rPr>
              <a:t>http://www.uic.edu/classes/eecs/eecs520/textbook/node32.html</a:t>
            </a:r>
            <a:endParaRPr lang="en-US" sz="12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912589"/>
              </p:ext>
            </p:extLst>
          </p:nvPr>
        </p:nvGraphicFramePr>
        <p:xfrm>
          <a:off x="5029200" y="2215337"/>
          <a:ext cx="2114550" cy="135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990360" imgH="634680" progId="Equation.3">
                  <p:embed/>
                </p:oleObj>
              </mc:Choice>
              <mc:Fallback>
                <p:oleObj name="数式" r:id="rId4" imgW="990360" imgH="634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215337"/>
                        <a:ext cx="2114550" cy="1357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39365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7667189"/>
              </p:ext>
            </p:extLst>
          </p:nvPr>
        </p:nvGraphicFramePr>
        <p:xfrm>
          <a:off x="268288" y="1344613"/>
          <a:ext cx="8404225" cy="382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936960" imgH="1790640" progId="Equation.DSMT4">
                  <p:embed/>
                </p:oleObj>
              </mc:Choice>
              <mc:Fallback>
                <p:oleObj name="Equation" r:id="rId2" imgW="3936960" imgH="1790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8" y="1344613"/>
                        <a:ext cx="8404225" cy="3827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2122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Poisson and Laplace equation in spherical polar coordinates -- continued</a:t>
            </a:r>
          </a:p>
        </p:txBody>
      </p:sp>
    </p:spTree>
    <p:extLst>
      <p:ext uri="{BB962C8B-B14F-4D97-AF65-F5344CB8AC3E}">
        <p14:creationId xmlns:p14="http://schemas.microsoft.com/office/powerpoint/2010/main" val="24139956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286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Properties of spherical harmonic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033824"/>
              </p:ext>
            </p:extLst>
          </p:nvPr>
        </p:nvGraphicFramePr>
        <p:xfrm>
          <a:off x="98425" y="1600200"/>
          <a:ext cx="8969375" cy="380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4381200" imgH="1854000" progId="Equation.3">
                  <p:embed/>
                </p:oleObj>
              </mc:Choice>
              <mc:Fallback>
                <p:oleObj name="数式" r:id="rId2" imgW="4381200" imgH="1854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" y="1600200"/>
                        <a:ext cx="8969375" cy="380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9998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84802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	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</a:t>
            </a:r>
            <a:r>
              <a:rPr lang="en-US" sz="2400" dirty="0">
                <a:latin typeface="+mj-lt"/>
              </a:rPr>
              <a:t>cylindrical geometry with no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 (infinitely 	long wire, for example):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7" name="Can 6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3954943"/>
              </p:ext>
            </p:extLst>
          </p:nvPr>
        </p:nvGraphicFramePr>
        <p:xfrm>
          <a:off x="1782000" y="1574589"/>
          <a:ext cx="7075488" cy="2547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14520" imgH="1193760" progId="Equation.DSMT4">
                  <p:embed/>
                </p:oleObj>
              </mc:Choice>
              <mc:Fallback>
                <p:oleObj name="Equation" r:id="rId2" imgW="3314520" imgH="1193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2000" y="1574589"/>
                        <a:ext cx="7075488" cy="2547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07955307-36FE-4C91-A061-545130E1A6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593277"/>
              </p:ext>
            </p:extLst>
          </p:nvPr>
        </p:nvGraphicFramePr>
        <p:xfrm>
          <a:off x="1828800" y="4330182"/>
          <a:ext cx="4951413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632040" imgH="1320480" progId="Equation.DSMT4">
                  <p:embed/>
                </p:oleObj>
              </mc:Choice>
              <mc:Fallback>
                <p:oleObj name="Equation" r:id="rId4" imgW="3632040" imgH="1320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28800" y="4330182"/>
                        <a:ext cx="4951413" cy="1800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85202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Useful identity: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831250"/>
              </p:ext>
            </p:extLst>
          </p:nvPr>
        </p:nvGraphicFramePr>
        <p:xfrm>
          <a:off x="152400" y="1295400"/>
          <a:ext cx="8785469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425680" imgH="482400" progId="Equation.3">
                  <p:embed/>
                </p:oleObj>
              </mc:Choice>
              <mc:Fallback>
                <p:oleObj name="数式" r:id="rId2" imgW="242568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95400"/>
                        <a:ext cx="8785469" cy="1752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349333"/>
              </p:ext>
            </p:extLst>
          </p:nvPr>
        </p:nvGraphicFramePr>
        <p:xfrm>
          <a:off x="139700" y="3090863"/>
          <a:ext cx="7043738" cy="291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3441600" imgH="1422360" progId="Equation.3">
                  <p:embed/>
                </p:oleObj>
              </mc:Choice>
              <mc:Fallback>
                <p:oleObj name="数式" r:id="rId4" imgW="3441600" imgH="1422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" y="3090863"/>
                        <a:ext cx="7043738" cy="291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12954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3835936"/>
              </p:ext>
            </p:extLst>
          </p:nvPr>
        </p:nvGraphicFramePr>
        <p:xfrm>
          <a:off x="627062" y="1309688"/>
          <a:ext cx="7069138" cy="440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454200" imgH="2145960" progId="Equation.3">
                  <p:embed/>
                </p:oleObj>
              </mc:Choice>
              <mc:Fallback>
                <p:oleObj name="数式" r:id="rId2" imgW="3454200" imgH="2145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2" y="1309688"/>
                        <a:ext cx="7069138" cy="440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7931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3992" y="172352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Useful identity: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9444972"/>
              </p:ext>
            </p:extLst>
          </p:nvPr>
        </p:nvGraphicFramePr>
        <p:xfrm>
          <a:off x="762000" y="609600"/>
          <a:ext cx="8077200" cy="1611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425680" imgH="482400" progId="Equation.3">
                  <p:embed/>
                </p:oleObj>
              </mc:Choice>
              <mc:Fallback>
                <p:oleObj name="数式" r:id="rId2" imgW="24256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8077200" cy="161130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865686"/>
              </p:ext>
            </p:extLst>
          </p:nvPr>
        </p:nvGraphicFramePr>
        <p:xfrm>
          <a:off x="476250" y="2286000"/>
          <a:ext cx="6369050" cy="442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3111480" imgH="2158920" progId="Equation.3">
                  <p:embed/>
                </p:oleObj>
              </mc:Choice>
              <mc:Fallback>
                <p:oleObj name="数式" r:id="rId4" imgW="3111480" imgH="2158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2286000"/>
                        <a:ext cx="6369050" cy="442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98726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7661903"/>
              </p:ext>
            </p:extLst>
          </p:nvPr>
        </p:nvGraphicFramePr>
        <p:xfrm>
          <a:off x="1066800" y="2451100"/>
          <a:ext cx="4445000" cy="364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171520" imgH="1777680" progId="Equation.3">
                  <p:embed/>
                </p:oleObj>
              </mc:Choice>
              <mc:Fallback>
                <p:oleObj name="数式" r:id="rId2" imgW="2171520" imgH="17776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451100"/>
                        <a:ext cx="4445000" cy="364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3992" y="172352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Useful identity: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107822"/>
              </p:ext>
            </p:extLst>
          </p:nvPr>
        </p:nvGraphicFramePr>
        <p:xfrm>
          <a:off x="762000" y="609600"/>
          <a:ext cx="8077200" cy="1611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425680" imgH="482400" progId="Equation.3">
                  <p:embed/>
                </p:oleObj>
              </mc:Choice>
              <mc:Fallback>
                <p:oleObj name="数式" r:id="rId4" imgW="24256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8077200" cy="161130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91562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spherical harmonic functions: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3624877"/>
              </p:ext>
            </p:extLst>
          </p:nvPr>
        </p:nvGraphicFramePr>
        <p:xfrm>
          <a:off x="1312863" y="762000"/>
          <a:ext cx="3951287" cy="557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930320" imgH="2717640" progId="Equation.3">
                  <p:embed/>
                </p:oleObj>
              </mc:Choice>
              <mc:Fallback>
                <p:oleObj name="数式" r:id="rId2" imgW="1930320" imgH="2717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2863" y="762000"/>
                        <a:ext cx="3951287" cy="557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0637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84802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	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</a:t>
            </a:r>
            <a:r>
              <a:rPr lang="en-US" sz="2400" dirty="0">
                <a:latin typeface="+mj-lt"/>
              </a:rPr>
              <a:t>cylindrical geometry with no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 (infinitely 	long wire, for example):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7" name="Can 6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295153"/>
              </p:ext>
            </p:extLst>
          </p:nvPr>
        </p:nvGraphicFramePr>
        <p:xfrm>
          <a:off x="1782763" y="1858963"/>
          <a:ext cx="7075487" cy="197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14520" imgH="927000" progId="Equation.DSMT4">
                  <p:embed/>
                </p:oleObj>
              </mc:Choice>
              <mc:Fallback>
                <p:oleObj name="Equation" r:id="rId2" imgW="3314520" imgH="92700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2763" y="1858963"/>
                        <a:ext cx="7075487" cy="197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07955307-36FE-4C91-A061-545130E1A6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2840313"/>
              </p:ext>
            </p:extLst>
          </p:nvPr>
        </p:nvGraphicFramePr>
        <p:xfrm>
          <a:off x="1782763" y="3814191"/>
          <a:ext cx="4206875" cy="235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85920" imgH="1726920" progId="Equation.DSMT4">
                  <p:embed/>
                </p:oleObj>
              </mc:Choice>
              <mc:Fallback>
                <p:oleObj name="Equation" r:id="rId4" imgW="3085920" imgH="172692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07955307-36FE-4C91-A061-545130E1A62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82763" y="3814191"/>
                        <a:ext cx="4206875" cy="2354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7471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84802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--  cylindrical geometry with no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 (infinitely long wire, for example):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7" name="Can 6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470389"/>
              </p:ext>
            </p:extLst>
          </p:nvPr>
        </p:nvGraphicFramePr>
        <p:xfrm>
          <a:off x="1524000" y="1614487"/>
          <a:ext cx="7672387" cy="439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93880" imgH="2057400" progId="Equation.DSMT4">
                  <p:embed/>
                </p:oleObj>
              </mc:Choice>
              <mc:Fallback>
                <p:oleObj name="Equation" r:id="rId2" imgW="3593880" imgH="205740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614487"/>
                        <a:ext cx="7672387" cy="439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DDB47A6D-6E34-4362-A029-E2F23F7772E4}"/>
              </a:ext>
            </a:extLst>
          </p:cNvPr>
          <p:cNvSpPr txBox="1"/>
          <p:nvPr/>
        </p:nvSpPr>
        <p:spPr>
          <a:xfrm>
            <a:off x="5638800" y="35814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</a:t>
            </a:r>
            <a:r>
              <a:rPr lang="en-US" sz="2400" i="1" dirty="0">
                <a:latin typeface="+mj-lt"/>
                <a:sym typeface="Wingdings" panose="05000000000000000000" pitchFamily="2" charset="2"/>
              </a:rPr>
              <a:t>m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=integer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4680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--  cylindrical geometry with no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 (infinitely long wire, for example):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7" name="Can 6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5216469"/>
              </p:ext>
            </p:extLst>
          </p:nvPr>
        </p:nvGraphicFramePr>
        <p:xfrm>
          <a:off x="1468438" y="1841500"/>
          <a:ext cx="7616825" cy="501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68680" imgH="2349360" progId="Equation.DSMT4">
                  <p:embed/>
                </p:oleObj>
              </mc:Choice>
              <mc:Fallback>
                <p:oleObj name="Equation" r:id="rId2" imgW="3568680" imgH="234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8438" y="1841500"/>
                        <a:ext cx="7616825" cy="501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7575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0140B9-189C-445D-9D83-E9D7F3C3C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21C37B-FF89-48CA-9D92-684373333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CBF18D-77C0-4FFF-B139-C728C3A50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D0058-4A99-45D6-9CC5-4A41A09C25C1}"/>
              </a:ext>
            </a:extLst>
          </p:cNvPr>
          <p:cNvSpPr txBox="1"/>
          <p:nvPr/>
        </p:nvSpPr>
        <p:spPr>
          <a:xfrm>
            <a:off x="76200" y="0"/>
            <a:ext cx="88122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the previous example is similar to the construction for the 2-d cartesian case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DD4957A-F301-4AE4-A8A9-000023BBCD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9244847"/>
              </p:ext>
            </p:extLst>
          </p:nvPr>
        </p:nvGraphicFramePr>
        <p:xfrm>
          <a:off x="114300" y="865188"/>
          <a:ext cx="8312150" cy="162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248160" imgH="1295280" progId="Equation.DSMT4">
                  <p:embed/>
                </p:oleObj>
              </mc:Choice>
              <mc:Fallback>
                <p:oleObj name="Equation" r:id="rId2" imgW="6248160" imgH="12952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4300" y="865188"/>
                        <a:ext cx="8312150" cy="1622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ABF0849-85EF-4AAE-B02F-B4C2EA4648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766343"/>
              </p:ext>
            </p:extLst>
          </p:nvPr>
        </p:nvGraphicFramePr>
        <p:xfrm>
          <a:off x="228600" y="2449258"/>
          <a:ext cx="7475537" cy="409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816520" imgH="3187440" progId="Equation.DSMT4">
                  <p:embed/>
                </p:oleObj>
              </mc:Choice>
              <mc:Fallback>
                <p:oleObj name="Equation" r:id="rId4" imgW="5816520" imgH="31874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8600" y="2449258"/>
                        <a:ext cx="7475537" cy="4095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713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404140-FDE9-436A-8B3C-5E56F0F37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E26072-C554-4233-B40B-4F63CC43D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01E78A-FD4D-4ABB-9DDC-0DAC9C744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DBDDD9B-61B4-4F84-B143-78DC550D56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205323"/>
              </p:ext>
            </p:extLst>
          </p:nvPr>
        </p:nvGraphicFramePr>
        <p:xfrm>
          <a:off x="214745" y="5358535"/>
          <a:ext cx="7734300" cy="111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734207" imgH="1112742" progId="Equation.DSMT4">
                  <p:embed/>
                </p:oleObj>
              </mc:Choice>
              <mc:Fallback>
                <p:oleObj name="Equation" r:id="rId2" imgW="7734207" imgH="1112742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14745" y="5358535"/>
                        <a:ext cx="7734300" cy="1112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3B0D381-959E-47F5-88A9-51801E6A2A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9261196"/>
              </p:ext>
            </p:extLst>
          </p:nvPr>
        </p:nvGraphicFramePr>
        <p:xfrm>
          <a:off x="152400" y="304800"/>
          <a:ext cx="8839200" cy="511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839449" imgH="5112826" progId="Equation.DSMT4">
                  <p:embed/>
                </p:oleObj>
              </mc:Choice>
              <mc:Fallback>
                <p:oleObj name="Equation" r:id="rId4" imgW="8839449" imgH="511282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400" y="304800"/>
                        <a:ext cx="8839200" cy="5113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2EA67F9-E87C-F391-1CF8-15654A04BEB0}"/>
              </a:ext>
            </a:extLst>
          </p:cNvPr>
          <p:cNvSpPr txBox="1"/>
          <p:nvPr/>
        </p:nvSpPr>
        <p:spPr>
          <a:xfrm>
            <a:off x="1894573" y="-12834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Cartesian example continued --</a:t>
            </a:r>
          </a:p>
        </p:txBody>
      </p:sp>
    </p:spTree>
    <p:extLst>
      <p:ext uri="{BB962C8B-B14F-4D97-AF65-F5344CB8AC3E}">
        <p14:creationId xmlns:p14="http://schemas.microsoft.com/office/powerpoint/2010/main" val="3370615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33E028-45E1-4AD9-9DDA-D36994C67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618E3C-B15C-4DCF-9C4F-AF2F83A3C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C4B564-4099-4CC8-9BAD-57D762EC9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905003B-EE07-4BFD-9A01-337EEE3ED0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9572567"/>
              </p:ext>
            </p:extLst>
          </p:nvPr>
        </p:nvGraphicFramePr>
        <p:xfrm>
          <a:off x="484909" y="831056"/>
          <a:ext cx="6659402" cy="252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06280" imgH="761760" progId="Equation.DSMT4">
                  <p:embed/>
                </p:oleObj>
              </mc:Choice>
              <mc:Fallback>
                <p:oleObj name="Equation" r:id="rId2" imgW="2006280" imgH="76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84909" y="831056"/>
                        <a:ext cx="6659402" cy="2528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FD5EE5A-925A-47CE-A913-C977757F15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479802"/>
              </p:ext>
            </p:extLst>
          </p:nvPr>
        </p:nvGraphicFramePr>
        <p:xfrm>
          <a:off x="3556000" y="20955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56000" y="20955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E2F75AD-A227-426A-BAED-06A2A4FFF7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9470274"/>
              </p:ext>
            </p:extLst>
          </p:nvPr>
        </p:nvGraphicFramePr>
        <p:xfrm>
          <a:off x="380123" y="3596081"/>
          <a:ext cx="8383753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555720" imgH="711000" progId="Equation.DSMT4">
                  <p:embed/>
                </p:oleObj>
              </mc:Choice>
              <mc:Fallback>
                <p:oleObj name="Equation" r:id="rId6" imgW="3555720" imgH="71100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123" y="3596081"/>
                        <a:ext cx="8383753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E06E32F-60CD-1157-D6C6-2A7661C9006F}"/>
              </a:ext>
            </a:extLst>
          </p:cNvPr>
          <p:cNvSpPr txBox="1"/>
          <p:nvPr/>
        </p:nvSpPr>
        <p:spPr>
          <a:xfrm>
            <a:off x="421907" y="5010961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that, because we are using curvilinear coordinates, the Wronskian and the form of the delta function has to be modified.</a:t>
            </a:r>
          </a:p>
        </p:txBody>
      </p:sp>
    </p:spTree>
    <p:extLst>
      <p:ext uri="{BB962C8B-B14F-4D97-AF65-F5344CB8AC3E}">
        <p14:creationId xmlns:p14="http://schemas.microsoft.com/office/powerpoint/2010/main" val="1798033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13741</TotalTime>
  <Words>785</Words>
  <Application>Microsoft Office PowerPoint</Application>
  <PresentationFormat>On-screen Show (4:3)</PresentationFormat>
  <Paragraphs>201</Paragraphs>
  <Slides>34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Calibri</vt:lpstr>
      <vt:lpstr>Symbol</vt:lpstr>
      <vt:lpstr>Office Theme</vt:lpstr>
      <vt:lpstr>Equation</vt:lpstr>
      <vt:lpstr>数式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731</cp:revision>
  <cp:lastPrinted>2019-01-30T03:42:27Z</cp:lastPrinted>
  <dcterms:created xsi:type="dcterms:W3CDTF">2012-01-10T18:32:24Z</dcterms:created>
  <dcterms:modified xsi:type="dcterms:W3CDTF">2023-01-26T03:30:47Z</dcterms:modified>
</cp:coreProperties>
</file>