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16" r:id="rId4"/>
    <p:sldId id="384" r:id="rId5"/>
    <p:sldId id="385" r:id="rId6"/>
    <p:sldId id="386" r:id="rId7"/>
    <p:sldId id="392" r:id="rId8"/>
    <p:sldId id="411" r:id="rId9"/>
    <p:sldId id="391" r:id="rId10"/>
    <p:sldId id="412" r:id="rId11"/>
    <p:sldId id="415" r:id="rId12"/>
    <p:sldId id="387" r:id="rId13"/>
    <p:sldId id="393" r:id="rId14"/>
    <p:sldId id="413" r:id="rId15"/>
    <p:sldId id="395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2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.edu/classes/eecs/eecs520/textbook/node32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>
                <a:solidFill>
                  <a:schemeClr val="folHlink"/>
                </a:solidFill>
              </a:rPr>
              <a:t>Multipole</a:t>
            </a:r>
            <a:r>
              <a:rPr lang="en-US" sz="3200" b="1" dirty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2FD98-42B5-407D-BAFE-80C2189A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9FD6D-74FA-478C-9030-D50EA8CE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92ADF-AC1C-4BAA-828B-952A7194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BD9155-EC22-4723-A930-EAF3AFB79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54566"/>
              </p:ext>
            </p:extLst>
          </p:nvPr>
        </p:nvGraphicFramePr>
        <p:xfrm>
          <a:off x="457200" y="158751"/>
          <a:ext cx="4447234" cy="304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1346040" progId="Equation.DSMT4">
                  <p:embed/>
                </p:oleObj>
              </mc:Choice>
              <mc:Fallback>
                <p:oleObj name="Equation" r:id="rId2" imgW="196848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58751"/>
                        <a:ext cx="4447234" cy="3041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F1E599-B50F-4F27-B625-06A2ABE19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83845"/>
              </p:ext>
            </p:extLst>
          </p:nvPr>
        </p:nvGraphicFramePr>
        <p:xfrm>
          <a:off x="457200" y="3268848"/>
          <a:ext cx="787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685800" progId="Equation.DSMT4">
                  <p:embed/>
                </p:oleObj>
              </mc:Choice>
              <mc:Fallback>
                <p:oleObj name="Equation" r:id="rId4" imgW="3543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268848"/>
                        <a:ext cx="78740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26D507-C047-441E-8AD5-8C0B82FB8F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0788"/>
              </p:ext>
            </p:extLst>
          </p:nvPr>
        </p:nvGraphicFramePr>
        <p:xfrm>
          <a:off x="457200" y="4959702"/>
          <a:ext cx="3962400" cy="138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68480" imgH="685800" progId="Equation.DSMT4">
                  <p:embed/>
                </p:oleObj>
              </mc:Choice>
              <mc:Fallback>
                <p:oleObj name="Equation" r:id="rId6" imgW="1968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4959702"/>
                        <a:ext cx="3962400" cy="138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5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4018B-055E-4BBD-A38D-2B3A28B4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C61BE-3B3B-4A23-A87E-8074630A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DA9DB-B0CE-4836-ADE1-E24CC1F2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359524-81F1-463C-B141-46F79B2D2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50174"/>
              </p:ext>
            </p:extLst>
          </p:nvPr>
        </p:nvGraphicFramePr>
        <p:xfrm>
          <a:off x="685800" y="2112962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11480" imgH="2158920" progId="Equation.3">
                  <p:embed/>
                </p:oleObj>
              </mc:Choice>
              <mc:Fallback>
                <p:oleObj name="数式" r:id="rId2" imgW="3111480" imgH="2158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12962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E477A8-15F5-4C6F-AA89-8A7D49177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01711"/>
              </p:ext>
            </p:extLst>
          </p:nvPr>
        </p:nvGraphicFramePr>
        <p:xfrm>
          <a:off x="3429000" y="190918"/>
          <a:ext cx="3737429" cy="172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685800" progId="Equation.DSMT4">
                  <p:embed/>
                </p:oleObj>
              </mc:Choice>
              <mc:Fallback>
                <p:oleObj name="Equation" r:id="rId4" imgW="14857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190918"/>
                        <a:ext cx="3737429" cy="1724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1720AB-57DB-4FBF-BC89-5334FCC74185}"/>
              </a:ext>
            </a:extLst>
          </p:cNvPr>
          <p:cNvSpPr txBox="1"/>
          <p:nvPr/>
        </p:nvSpPr>
        <p:spPr>
          <a:xfrm>
            <a:off x="152400" y="31908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</p:spTree>
    <p:extLst>
      <p:ext uri="{BB962C8B-B14F-4D97-AF65-F5344CB8AC3E}">
        <p14:creationId xmlns:p14="http://schemas.microsoft.com/office/powerpoint/2010/main" val="99412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1" y="10444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Even more 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176540"/>
              </p:ext>
            </p:extLst>
          </p:nvPr>
        </p:nvGraphicFramePr>
        <p:xfrm>
          <a:off x="59356" y="538032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" y="538032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54601"/>
              </p:ext>
            </p:extLst>
          </p:nvPr>
        </p:nvGraphicFramePr>
        <p:xfrm>
          <a:off x="228600" y="3733800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41600" imgH="1422360" progId="Equation.3">
                  <p:embed/>
                </p:oleObj>
              </mc:Choice>
              <mc:Fallback>
                <p:oleObj name="数式" r:id="rId4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F236F64-1F54-F5D2-A99C-9486563478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234534"/>
              </p:ext>
            </p:extLst>
          </p:nvPr>
        </p:nvGraphicFramePr>
        <p:xfrm>
          <a:off x="-20053" y="2595827"/>
          <a:ext cx="8865354" cy="93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89240" imgH="431640" progId="Equation.DSMT4">
                  <p:embed/>
                </p:oleObj>
              </mc:Choice>
              <mc:Fallback>
                <p:oleObj name="Equation" r:id="rId6" imgW="4089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20053" y="2595827"/>
                        <a:ext cx="8865354" cy="936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24280" imgH="3288960" progId="Equation.DSMT4">
                  <p:embed/>
                </p:oleObj>
              </mc:Choice>
              <mc:Fallback>
                <p:oleObj name="Equation" r:id="rId2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D382E-AAFB-42A5-A873-DC80A28A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D8136-FC89-4D48-8EE3-FDE443E8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C24A5-066E-403C-AC83-E877B295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00942-5AC2-463A-A610-4057FAB10CEE}"/>
              </a:ext>
            </a:extLst>
          </p:cNvPr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BE678F-9B23-43A1-AA23-1B90A1610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61249"/>
              </p:ext>
            </p:extLst>
          </p:nvPr>
        </p:nvGraphicFramePr>
        <p:xfrm>
          <a:off x="156936" y="918220"/>
          <a:ext cx="899795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41800" imgH="2908080" progId="Equation.DSMT4">
                  <p:embed/>
                </p:oleObj>
              </mc:Choice>
              <mc:Fallback>
                <p:oleObj name="Equation" r:id="rId2" imgW="5041800" imgH="2908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36" y="918220"/>
                        <a:ext cx="899795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63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46560" imgH="4025880" progId="Equation.DSMT4">
                  <p:embed/>
                </p:oleObj>
              </mc:Choice>
              <mc:Fallback>
                <p:oleObj name="Equation" r:id="rId2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00800" imgH="4775040" progId="Equation.DSMT4">
                  <p:embed/>
                </p:oleObj>
              </mc:Choice>
              <mc:Fallback>
                <p:oleObj name="Equation" r:id="rId2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05084"/>
              </p:ext>
            </p:extLst>
          </p:nvPr>
        </p:nvGraphicFramePr>
        <p:xfrm>
          <a:off x="185738" y="452438"/>
          <a:ext cx="7138987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32240" imgH="1358640" progId="Equation.DSMT4">
                  <p:embed/>
                </p:oleObj>
              </mc:Choice>
              <mc:Fallback>
                <p:oleObj name="Equation" r:id="rId3" imgW="5232240" imgH="1358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452438"/>
                        <a:ext cx="7138987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2590560" progId="Equation.DSMT4">
                  <p:embed/>
                </p:oleObj>
              </mc:Choice>
              <mc:Fallback>
                <p:oleObj name="Equation" r:id="rId2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480" imgH="2590560" progId="Equation.DSMT4">
                  <p:embed/>
                </p:oleObj>
              </mc:Choice>
              <mc:Fallback>
                <p:oleObj name="Equation" r:id="rId2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B831471-46A7-93D6-6733-02B66BAD9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8" y="914400"/>
            <a:ext cx="9005963" cy="5029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8643" y="5257800"/>
            <a:ext cx="8822957" cy="3048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1358640" progId="Equation.3">
                  <p:embed/>
                </p:oleObj>
              </mc:Choice>
              <mc:Fallback>
                <p:oleObj name="数式" r:id="rId2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06280" imgH="1358640" progId="Equation.3">
                  <p:embed/>
                </p:oleObj>
              </mc:Choice>
              <mc:Fallback>
                <p:oleObj name="数式" r:id="rId4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35160" imgH="1054080" progId="Equation.DSMT4">
                  <p:embed/>
                </p:oleObj>
              </mc:Choice>
              <mc:Fallback>
                <p:oleObj name="Equation" r:id="rId8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93960" imgH="672840" progId="Equation.DSMT4">
                  <p:embed/>
                </p:oleObj>
              </mc:Choice>
              <mc:Fallback>
                <p:oleObj name="Equation" r:id="rId10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67200" imgH="4736880" progId="Equation.DSMT4">
                  <p:embed/>
                </p:oleObj>
              </mc:Choice>
              <mc:Fallback>
                <p:oleObj name="Equation" r:id="rId2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2082600" progId="Equation.3">
                  <p:embed/>
                </p:oleObj>
              </mc:Choice>
              <mc:Fallback>
                <p:oleObj name="数式" r:id="rId2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218960" progId="Equation.3">
                  <p:embed/>
                </p:oleObj>
              </mc:Choice>
              <mc:Fallback>
                <p:oleObj name="数式" r:id="rId2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1130040" progId="Equation.DSMT4">
                  <p:embed/>
                </p:oleObj>
              </mc:Choice>
              <mc:Fallback>
                <p:oleObj name="Equation" r:id="rId2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1080" imgH="799920" progId="Equation.DSMT4">
                  <p:embed/>
                </p:oleObj>
              </mc:Choice>
              <mc:Fallback>
                <p:oleObj name="Equation" r:id="rId4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1841400" progId="Equation.3">
                  <p:embed/>
                </p:oleObj>
              </mc:Choice>
              <mc:Fallback>
                <p:oleObj name="数式" r:id="rId2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695400" imgH="444240" progId="Equation.3">
                  <p:embed/>
                </p:oleObj>
              </mc:Choice>
              <mc:Fallback>
                <p:oleObj name="数式" r:id="rId4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419360" imgH="469800" progId="Equation.3">
                  <p:embed/>
                </p:oleObj>
              </mc:Choice>
              <mc:Fallback>
                <p:oleObj name="数式" r:id="rId6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419360" imgH="1015920" progId="Equation.3">
                  <p:embed/>
                </p:oleObj>
              </mc:Choice>
              <mc:Fallback>
                <p:oleObj name="数式" r:id="rId2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685800" progId="Equation.DSMT4">
                  <p:embed/>
                </p:oleObj>
              </mc:Choice>
              <mc:Fallback>
                <p:oleObj name="Equation" r:id="rId4" imgW="29844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920680" imgH="685800" progId="Equation.3">
                  <p:embed/>
                </p:oleObj>
              </mc:Choice>
              <mc:Fallback>
                <p:oleObj name="数式" r:id="rId6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34680" progId="Equation.DSMT4">
                  <p:embed/>
                </p:oleObj>
              </mc:Choice>
              <mc:Fallback>
                <p:oleObj name="Equation" r:id="rId8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20680" imgH="685800" progId="Equation.3">
                  <p:embed/>
                </p:oleObj>
              </mc:Choice>
              <mc:Fallback>
                <p:oleObj name="数式" r:id="rId2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685800" progId="Equation.3">
                  <p:embed/>
                </p:oleObj>
              </mc:Choice>
              <mc:Fallback>
                <p:oleObj name="数式" r:id="rId4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793960" imgH="1168200" progId="Equation.3">
                  <p:embed/>
                </p:oleObj>
              </mc:Choice>
              <mc:Fallback>
                <p:oleObj name="数式" r:id="rId6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850680" progId="Equation.DSMT4">
                  <p:embed/>
                </p:oleObj>
              </mc:Choice>
              <mc:Fallback>
                <p:oleObj name="Equation" r:id="rId8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711000" progId="Equation.DSMT4">
                  <p:embed/>
                </p:oleObj>
              </mc:Choice>
              <mc:Fallback>
                <p:oleObj name="Equation" r:id="rId2" imgW="4076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844131"/>
              </p:ext>
            </p:extLst>
          </p:nvPr>
        </p:nvGraphicFramePr>
        <p:xfrm>
          <a:off x="714375" y="2693988"/>
          <a:ext cx="722947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720" imgH="1257120" progId="Equation.DSMT4">
                  <p:embed/>
                </p:oleObj>
              </mc:Choice>
              <mc:Fallback>
                <p:oleObj name="Equation" r:id="rId4" imgW="4698720" imgH="1257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693988"/>
                        <a:ext cx="7229475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9754E-43FD-2FD6-E02F-ECDEF2F9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A5A5C-C71C-0C0D-BF1A-DF77AB46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8194D-586A-94E5-5AAB-876B3186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6F4E49-BB4D-BDB2-4E7D-6B370A371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86" y="1295400"/>
            <a:ext cx="8907227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4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990360" imgH="634680" progId="Equation.3">
                  <p:embed/>
                </p:oleObj>
              </mc:Choice>
              <mc:Fallback>
                <p:oleObj name="数式" r:id="rId4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991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790640" progId="Equation.DSMT4">
                  <p:embed/>
                </p:oleObj>
              </mc:Choice>
              <mc:Fallback>
                <p:oleObj name="Equation" r:id="rId2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17960" imgH="3924000" progId="Equation.DSMT4">
                  <p:embed/>
                </p:oleObj>
              </mc:Choice>
              <mc:Fallback>
                <p:oleObj name="Equation" r:id="rId2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36154"/>
              </p:ext>
            </p:extLst>
          </p:nvPr>
        </p:nvGraphicFramePr>
        <p:xfrm>
          <a:off x="474044" y="865926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17640" imgH="2565360" progId="Equation.3">
                  <p:embed/>
                </p:oleObj>
              </mc:Choice>
              <mc:Fallback>
                <p:oleObj name="数式" r:id="rId2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4" y="865926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044" y="10753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E3032-7477-403B-B2FB-2E3518586545}"/>
              </a:ext>
            </a:extLst>
          </p:cNvPr>
          <p:cNvSpPr txBox="1"/>
          <p:nvPr/>
        </p:nvSpPr>
        <p:spPr>
          <a:xfrm>
            <a:off x="4960319" y="5257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Condon and </a:t>
            </a:r>
            <a:r>
              <a:rPr lang="en-US" sz="2400" dirty="0" err="1">
                <a:latin typeface="+mj-lt"/>
              </a:rPr>
              <a:t>Shortley</a:t>
            </a:r>
            <a:r>
              <a:rPr lang="en-US" sz="2400" dirty="0">
                <a:latin typeface="+mj-lt"/>
              </a:rPr>
              <a:t> convention and the most common. 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CB04F-6D04-45E1-8566-6D5692EB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B71E3-1493-41C1-8361-EEF11C79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6D16-F9D4-4637-84C3-307C418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36F11E2-C5F5-40DE-84E4-73B8C662D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29818"/>
              </p:ext>
            </p:extLst>
          </p:nvPr>
        </p:nvGraphicFramePr>
        <p:xfrm>
          <a:off x="1676400" y="516731"/>
          <a:ext cx="5226050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2590560" progId="Equation.DSMT4">
                  <p:embed/>
                </p:oleObj>
              </mc:Choice>
              <mc:Fallback>
                <p:oleObj name="Equation" r:id="rId2" imgW="2323800" imgH="259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76400" y="516731"/>
                        <a:ext cx="5226050" cy="582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69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" y="30004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70846"/>
              </p:ext>
            </p:extLst>
          </p:nvPr>
        </p:nvGraphicFramePr>
        <p:xfrm>
          <a:off x="457200" y="908163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30320" imgH="2717640" progId="Equation.3">
                  <p:embed/>
                </p:oleObj>
              </mc:Choice>
              <mc:Fallback>
                <p:oleObj name="数式" r:id="rId2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8163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1A9D6D-A515-4F8F-A6DC-2B00DAD56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826880"/>
              </p:ext>
            </p:extLst>
          </p:nvPr>
        </p:nvGraphicFramePr>
        <p:xfrm>
          <a:off x="3429000" y="543857"/>
          <a:ext cx="5402580" cy="78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279360" progId="Equation.DSMT4">
                  <p:embed/>
                </p:oleObj>
              </mc:Choice>
              <mc:Fallback>
                <p:oleObj name="Equation" r:id="rId4" imgW="1930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543857"/>
                        <a:ext cx="5402580" cy="781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13070</TotalTime>
  <Words>504</Words>
  <Application>Microsoft Office PowerPoint</Application>
  <PresentationFormat>On-screen Show (4:3)</PresentationFormat>
  <Paragraphs>132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745</cp:revision>
  <cp:lastPrinted>2020-01-31T17:53:07Z</cp:lastPrinted>
  <dcterms:created xsi:type="dcterms:W3CDTF">2012-01-10T18:32:24Z</dcterms:created>
  <dcterms:modified xsi:type="dcterms:W3CDTF">2023-01-30T04:04:55Z</dcterms:modified>
</cp:coreProperties>
</file>