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36" r:id="rId3"/>
    <p:sldId id="333" r:id="rId4"/>
    <p:sldId id="329" r:id="rId5"/>
    <p:sldId id="297" r:id="rId6"/>
    <p:sldId id="316" r:id="rId7"/>
    <p:sldId id="324" r:id="rId8"/>
    <p:sldId id="326" r:id="rId9"/>
    <p:sldId id="300" r:id="rId10"/>
    <p:sldId id="299" r:id="rId11"/>
    <p:sldId id="317" r:id="rId12"/>
    <p:sldId id="334" r:id="rId13"/>
    <p:sldId id="337" r:id="rId14"/>
    <p:sldId id="323" r:id="rId15"/>
    <p:sldId id="322" r:id="rId16"/>
    <p:sldId id="301" r:id="rId17"/>
    <p:sldId id="331" r:id="rId18"/>
    <p:sldId id="302" r:id="rId19"/>
    <p:sldId id="303" r:id="rId20"/>
    <p:sldId id="304" r:id="rId21"/>
    <p:sldId id="328" r:id="rId22"/>
    <p:sldId id="305" r:id="rId23"/>
    <p:sldId id="306" r:id="rId24"/>
    <p:sldId id="307" r:id="rId25"/>
    <p:sldId id="308" r:id="rId26"/>
    <p:sldId id="309" r:id="rId27"/>
    <p:sldId id="318" r:id="rId28"/>
    <p:sldId id="310" r:id="rId29"/>
    <p:sldId id="311" r:id="rId30"/>
    <p:sldId id="312" r:id="rId31"/>
    <p:sldId id="335"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0013" autoAdjust="0"/>
  </p:normalViewPr>
  <p:slideViewPr>
    <p:cSldViewPr>
      <p:cViewPr varScale="1">
        <p:scale>
          <a:sx n="63" d="100"/>
          <a:sy n="63" d="100"/>
        </p:scale>
        <p:origin x="1072" y="56"/>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1/17/2024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1/17/2024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560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39337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“warm up” problem to review energy units  for an electrostatic interaction.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606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1/17/2024</a:t>
            </a:r>
            <a:endParaRPr lang="en-US" dirty="0"/>
          </a:p>
        </p:txBody>
      </p:sp>
      <p:sp>
        <p:nvSpPr>
          <p:cNvPr id="5" name="Footer Placeholder 4"/>
          <p:cNvSpPr>
            <a:spLocks noGrp="1"/>
          </p:cNvSpPr>
          <p:nvPr>
            <p:ph type="ftr" sz="quarter" idx="11"/>
          </p:nvPr>
        </p:nvSpPr>
        <p:spPr/>
        <p:txBody>
          <a:bodyPr/>
          <a:lstStyle/>
          <a:p>
            <a:r>
              <a:rPr lang="en-US"/>
              <a:t>PHY 712  Spring 2024 --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1/17/2024</a:t>
            </a:r>
            <a:endParaRPr lang="en-US" dirty="0"/>
          </a:p>
        </p:txBody>
      </p:sp>
      <p:sp>
        <p:nvSpPr>
          <p:cNvPr id="5" name="Footer Placeholder 4"/>
          <p:cNvSpPr>
            <a:spLocks noGrp="1"/>
          </p:cNvSpPr>
          <p:nvPr>
            <p:ph type="ftr" sz="quarter" idx="11"/>
          </p:nvPr>
        </p:nvSpPr>
        <p:spPr/>
        <p:txBody>
          <a:bodyPr/>
          <a:lstStyle/>
          <a:p>
            <a:r>
              <a:rPr lang="en-US"/>
              <a:t>PHY 712  Spring 2024 --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1/17/2024</a:t>
            </a:r>
            <a:endParaRPr lang="en-US" dirty="0"/>
          </a:p>
        </p:txBody>
      </p:sp>
      <p:sp>
        <p:nvSpPr>
          <p:cNvPr id="5" name="Footer Placeholder 4"/>
          <p:cNvSpPr>
            <a:spLocks noGrp="1"/>
          </p:cNvSpPr>
          <p:nvPr>
            <p:ph type="ftr" sz="quarter" idx="11"/>
          </p:nvPr>
        </p:nvSpPr>
        <p:spPr/>
        <p:txBody>
          <a:bodyPr/>
          <a:lstStyle/>
          <a:p>
            <a:r>
              <a:rPr lang="en-US"/>
              <a:t>PHY 712  Spring 2024 --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1/17/2024</a:t>
            </a:r>
            <a:endParaRPr lang="en-US" dirty="0"/>
          </a:p>
        </p:txBody>
      </p:sp>
      <p:sp>
        <p:nvSpPr>
          <p:cNvPr id="5" name="Footer Placeholder 4"/>
          <p:cNvSpPr>
            <a:spLocks noGrp="1"/>
          </p:cNvSpPr>
          <p:nvPr>
            <p:ph type="ftr" sz="quarter" idx="11"/>
          </p:nvPr>
        </p:nvSpPr>
        <p:spPr/>
        <p:txBody>
          <a:bodyPr/>
          <a:lstStyle/>
          <a:p>
            <a:r>
              <a:rPr lang="en-US"/>
              <a:t>PHY 712  Spring 2024 --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1/17/2024</a:t>
            </a:r>
            <a:endParaRPr lang="en-US" dirty="0"/>
          </a:p>
        </p:txBody>
      </p:sp>
      <p:sp>
        <p:nvSpPr>
          <p:cNvPr id="5" name="Footer Placeholder 4"/>
          <p:cNvSpPr>
            <a:spLocks noGrp="1"/>
          </p:cNvSpPr>
          <p:nvPr>
            <p:ph type="ftr" sz="quarter" idx="11"/>
          </p:nvPr>
        </p:nvSpPr>
        <p:spPr/>
        <p:txBody>
          <a:bodyPr/>
          <a:lstStyle/>
          <a:p>
            <a:r>
              <a:rPr lang="en-US"/>
              <a:t>PHY 712  Spring 2024 --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1/17/2024</a:t>
            </a:r>
            <a:endParaRPr lang="en-US" dirty="0"/>
          </a:p>
        </p:txBody>
      </p:sp>
      <p:sp>
        <p:nvSpPr>
          <p:cNvPr id="6" name="Footer Placeholder 5"/>
          <p:cNvSpPr>
            <a:spLocks noGrp="1"/>
          </p:cNvSpPr>
          <p:nvPr>
            <p:ph type="ftr" sz="quarter" idx="11"/>
          </p:nvPr>
        </p:nvSpPr>
        <p:spPr/>
        <p:txBody>
          <a:bodyPr/>
          <a:lstStyle/>
          <a:p>
            <a:r>
              <a:rPr lang="en-US"/>
              <a:t>PHY 712  Spring 2024 --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1/17/2024</a:t>
            </a:r>
            <a:endParaRPr lang="en-US" dirty="0"/>
          </a:p>
        </p:txBody>
      </p:sp>
      <p:sp>
        <p:nvSpPr>
          <p:cNvPr id="8" name="Footer Placeholder 7"/>
          <p:cNvSpPr>
            <a:spLocks noGrp="1"/>
          </p:cNvSpPr>
          <p:nvPr>
            <p:ph type="ftr" sz="quarter" idx="11"/>
          </p:nvPr>
        </p:nvSpPr>
        <p:spPr/>
        <p:txBody>
          <a:bodyPr/>
          <a:lstStyle/>
          <a:p>
            <a:r>
              <a:rPr lang="en-US"/>
              <a:t>PHY 712  Spring 2024 --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1/17/2024</a:t>
            </a:r>
            <a:endParaRPr lang="en-US" dirty="0"/>
          </a:p>
        </p:txBody>
      </p:sp>
      <p:sp>
        <p:nvSpPr>
          <p:cNvPr id="4" name="Footer Placeholder 3"/>
          <p:cNvSpPr>
            <a:spLocks noGrp="1"/>
          </p:cNvSpPr>
          <p:nvPr>
            <p:ph type="ftr" sz="quarter" idx="11"/>
          </p:nvPr>
        </p:nvSpPr>
        <p:spPr/>
        <p:txBody>
          <a:bodyPr/>
          <a:lstStyle/>
          <a:p>
            <a:r>
              <a:rPr lang="en-US"/>
              <a:t>PHY 712  Spring 2024 --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1/17/2024</a:t>
            </a:r>
            <a:endParaRPr lang="en-US" dirty="0"/>
          </a:p>
        </p:txBody>
      </p:sp>
      <p:sp>
        <p:nvSpPr>
          <p:cNvPr id="6" name="Footer Placeholder 5"/>
          <p:cNvSpPr>
            <a:spLocks noGrp="1"/>
          </p:cNvSpPr>
          <p:nvPr>
            <p:ph type="ftr" sz="quarter" idx="11"/>
          </p:nvPr>
        </p:nvSpPr>
        <p:spPr/>
        <p:txBody>
          <a:bodyPr/>
          <a:lstStyle/>
          <a:p>
            <a:r>
              <a:rPr lang="en-US"/>
              <a:t>PHY 712  Spring 2024 --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1/17/2024</a:t>
            </a:r>
            <a:endParaRPr lang="en-US" dirty="0"/>
          </a:p>
        </p:txBody>
      </p:sp>
      <p:sp>
        <p:nvSpPr>
          <p:cNvPr id="6" name="Footer Placeholder 5"/>
          <p:cNvSpPr>
            <a:spLocks noGrp="1"/>
          </p:cNvSpPr>
          <p:nvPr>
            <p:ph type="ftr" sz="quarter" idx="11"/>
          </p:nvPr>
        </p:nvSpPr>
        <p:spPr/>
        <p:txBody>
          <a:bodyPr/>
          <a:lstStyle/>
          <a:p>
            <a:r>
              <a:rPr lang="en-US"/>
              <a:t>PHY 712  Spring 2024 --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1/17/2024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users.wfu.edu/natalie/s24phy712/homewor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hysics.nist.gov/cuu/Constant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hysics.wfu.edu/wfu-phy-news/colloquium/seminar-spring-202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3.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8.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10.bin"/><Relationship Id="rId4" Type="http://schemas.openxmlformats.org/officeDocument/2006/relationships/image" Target="../media/image34.png"/><Relationship Id="rId9"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s24phy71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wiley.com/en-us/Classical+Electrodynamics%2C+3rd+Edition-p-9780471309321" TargetMode="External"/><Relationship Id="rId7" Type="http://schemas.openxmlformats.org/officeDocument/2006/relationships/hyperlink" Target="https://press.princeton.edu/books/hardcover/9780691220390/advanced-classical-electromagnetis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cambridge.org/highereducation/books/modern-electrodynamics/E5448C70CBF3651B2056F28EBF859AE9#overview"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users.wfu.edu/natalie/s24phy712/inf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04EFE-BC64-4CB8-341C-A226570B0113}"/>
              </a:ext>
            </a:extLst>
          </p:cNvPr>
          <p:cNvPicPr>
            <a:picLocks noChangeAspect="1"/>
          </p:cNvPicPr>
          <p:nvPr/>
        </p:nvPicPr>
        <p:blipFill>
          <a:blip r:embed="rId3"/>
          <a:stretch>
            <a:fillRect/>
          </a:stretch>
        </p:blipFill>
        <p:spPr>
          <a:xfrm>
            <a:off x="228600" y="1087140"/>
            <a:ext cx="8994474" cy="4834338"/>
          </a:xfrm>
          <a:prstGeom prst="rect">
            <a:avLst/>
          </a:prstGeom>
        </p:spPr>
      </p:pic>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4"/>
              </a:rPr>
              <a:t>http://users.wfu.edu/natalie/s24phy712/homework/</a:t>
            </a:r>
            <a:endParaRPr lang="en-US" sz="2400" dirty="0">
              <a:latin typeface="+mj-lt"/>
            </a:endParaRPr>
          </a:p>
        </p:txBody>
      </p:sp>
      <p:sp>
        <p:nvSpPr>
          <p:cNvPr id="8" name="Oval 7">
            <a:extLst>
              <a:ext uri="{FF2B5EF4-FFF2-40B4-BE49-F238E27FC236}">
                <a16:creationId xmlns:a16="http://schemas.microsoft.com/office/drawing/2014/main" id="{BE3A6529-3946-40D9-BD02-E02D7954FC51}"/>
              </a:ext>
            </a:extLst>
          </p:cNvPr>
          <p:cNvSpPr/>
          <p:nvPr/>
        </p:nvSpPr>
        <p:spPr>
          <a:xfrm>
            <a:off x="7579360" y="4876800"/>
            <a:ext cx="1524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Tree>
    <p:extLst>
      <p:ext uri="{BB962C8B-B14F-4D97-AF65-F5344CB8AC3E}">
        <p14:creationId xmlns:p14="http://schemas.microsoft.com/office/powerpoint/2010/main" val="395918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pic>
        <p:nvPicPr>
          <p:cNvPr id="8" name="Picture 7" descr="A white paper with black text&#10;&#10;Description automatically generated">
            <a:extLst>
              <a:ext uri="{FF2B5EF4-FFF2-40B4-BE49-F238E27FC236}">
                <a16:creationId xmlns:a16="http://schemas.microsoft.com/office/drawing/2014/main" id="{A36D1032-04A7-231E-CE47-E92865918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69" y="381000"/>
            <a:ext cx="8498191" cy="5638800"/>
          </a:xfrm>
          <a:prstGeom prst="rect">
            <a:avLst/>
          </a:prstGeom>
        </p:spPr>
      </p:pic>
    </p:spTree>
    <p:extLst>
      <p:ext uri="{BB962C8B-B14F-4D97-AF65-F5344CB8AC3E}">
        <p14:creationId xmlns:p14="http://schemas.microsoft.com/office/powerpoint/2010/main" val="319809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27011-709C-D73E-A34A-B8BFECB5AF78}"/>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6DB5380A-AE70-5E6E-350E-0AC012FCCF3E}"/>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49F6D982-32AE-8DB8-3C28-137D263CE95F}"/>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E591F4D5-7B5D-9851-61C8-7901C6C31A43}"/>
              </a:ext>
            </a:extLst>
          </p:cNvPr>
          <p:cNvSpPr txBox="1"/>
          <p:nvPr/>
        </p:nvSpPr>
        <p:spPr>
          <a:xfrm>
            <a:off x="762000" y="457200"/>
            <a:ext cx="6705600" cy="461665"/>
          </a:xfrm>
          <a:prstGeom prst="rect">
            <a:avLst/>
          </a:prstGeom>
          <a:noFill/>
        </p:spPr>
        <p:txBody>
          <a:bodyPr wrap="square" rtlCol="0">
            <a:spAutoFit/>
          </a:bodyPr>
          <a:lstStyle/>
          <a:p>
            <a:r>
              <a:rPr lang="en-US" sz="2400" dirty="0">
                <a:latin typeface="+mj-lt"/>
                <a:hlinkClick r:id="rId2"/>
              </a:rPr>
              <a:t>https://physics.nist.gov/cuu/Constants/</a:t>
            </a:r>
            <a:endParaRPr lang="en-US" sz="2400" dirty="0">
              <a:latin typeface="+mj-lt"/>
            </a:endParaRPr>
          </a:p>
        </p:txBody>
      </p:sp>
      <p:pic>
        <p:nvPicPr>
          <p:cNvPr id="6" name="Picture 5">
            <a:extLst>
              <a:ext uri="{FF2B5EF4-FFF2-40B4-BE49-F238E27FC236}">
                <a16:creationId xmlns:a16="http://schemas.microsoft.com/office/drawing/2014/main" id="{220C352E-A49A-8E2E-44E9-32A198A1C60D}"/>
              </a:ext>
            </a:extLst>
          </p:cNvPr>
          <p:cNvPicPr>
            <a:picLocks noChangeAspect="1"/>
          </p:cNvPicPr>
          <p:nvPr/>
        </p:nvPicPr>
        <p:blipFill>
          <a:blip r:embed="rId3"/>
          <a:stretch>
            <a:fillRect/>
          </a:stretch>
        </p:blipFill>
        <p:spPr>
          <a:xfrm>
            <a:off x="504616" y="1034927"/>
            <a:ext cx="8134768" cy="4788146"/>
          </a:xfrm>
          <a:prstGeom prst="rect">
            <a:avLst/>
          </a:prstGeom>
        </p:spPr>
      </p:pic>
    </p:spTree>
    <p:extLst>
      <p:ext uri="{BB962C8B-B14F-4D97-AF65-F5344CB8AC3E}">
        <p14:creationId xmlns:p14="http://schemas.microsoft.com/office/powerpoint/2010/main" val="325809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8439D-9A61-7364-DB84-479E5ADBB702}"/>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012422E5-BA1C-93FC-55AC-1B8A2A5738DC}"/>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528F016A-1C44-DB84-1ED4-514B4787347A}"/>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49689A66-DAB2-31E7-EC6E-E5EE80E364D7}"/>
              </a:ext>
            </a:extLst>
          </p:cNvPr>
          <p:cNvSpPr txBox="1"/>
          <p:nvPr/>
        </p:nvSpPr>
        <p:spPr>
          <a:xfrm>
            <a:off x="533400" y="609600"/>
            <a:ext cx="7239000" cy="2677656"/>
          </a:xfrm>
          <a:prstGeom prst="rect">
            <a:avLst/>
          </a:prstGeom>
          <a:noFill/>
        </p:spPr>
        <p:txBody>
          <a:bodyPr wrap="square" rtlCol="0">
            <a:spAutoFit/>
          </a:bodyPr>
          <a:lstStyle/>
          <a:p>
            <a:r>
              <a:rPr lang="en-US" sz="2400" dirty="0">
                <a:latin typeface="+mj-lt"/>
              </a:rPr>
              <a:t>Preferences on HW</a:t>
            </a:r>
          </a:p>
          <a:p>
            <a:endParaRPr lang="en-US" sz="2400" dirty="0">
              <a:latin typeface="+mj-lt"/>
            </a:endParaRPr>
          </a:p>
          <a:p>
            <a:pPr marL="800100" lvl="1" indent="-342900">
              <a:buFont typeface="Wingdings" panose="05000000000000000000" pitchFamily="2" charset="2"/>
              <a:buChar char="q"/>
            </a:pPr>
            <a:r>
              <a:rPr lang="en-US" sz="2400" dirty="0">
                <a:latin typeface="+mj-lt"/>
              </a:rPr>
              <a:t>Due 3 times a week?</a:t>
            </a:r>
          </a:p>
          <a:p>
            <a:pPr marL="800100" lvl="1" indent="-342900">
              <a:buFont typeface="Wingdings" panose="05000000000000000000" pitchFamily="2" charset="2"/>
              <a:buChar char="q"/>
            </a:pPr>
            <a:r>
              <a:rPr lang="en-US" sz="2400" dirty="0">
                <a:latin typeface="+mj-lt"/>
              </a:rPr>
              <a:t>Due once a week on Friday?</a:t>
            </a:r>
          </a:p>
          <a:p>
            <a:pPr marL="800100" lvl="1" indent="-342900">
              <a:buFont typeface="Wingdings" panose="05000000000000000000" pitchFamily="2" charset="2"/>
              <a:buChar char="q"/>
            </a:pPr>
            <a:r>
              <a:rPr lang="en-US" sz="2400" dirty="0">
                <a:latin typeface="+mj-lt"/>
              </a:rPr>
              <a:t>Due once a week on Wednesday?</a:t>
            </a:r>
          </a:p>
          <a:p>
            <a:pPr marL="800100" lvl="1" indent="-342900">
              <a:buFont typeface="Wingdings" panose="05000000000000000000" pitchFamily="2" charset="2"/>
              <a:buChar char="q"/>
            </a:pPr>
            <a:r>
              <a:rPr lang="en-US" sz="2400" dirty="0">
                <a:latin typeface="+mj-lt"/>
              </a:rPr>
              <a:t>Due once a week on Monday?</a:t>
            </a:r>
          </a:p>
          <a:p>
            <a:pPr marL="800100" lvl="1" indent="-342900">
              <a:buFont typeface="Wingdings" panose="05000000000000000000" pitchFamily="2" charset="2"/>
              <a:buChar char="q"/>
            </a:pPr>
            <a:r>
              <a:rPr lang="en-US" sz="2400" dirty="0">
                <a:latin typeface="+mj-lt"/>
              </a:rPr>
              <a:t>Other?</a:t>
            </a:r>
          </a:p>
        </p:txBody>
      </p:sp>
    </p:spTree>
    <p:extLst>
      <p:ext uri="{BB962C8B-B14F-4D97-AF65-F5344CB8AC3E}">
        <p14:creationId xmlns:p14="http://schemas.microsoft.com/office/powerpoint/2010/main" val="418347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304800" y="1132399"/>
            <a:ext cx="8001000" cy="2677656"/>
          </a:xfrm>
          <a:prstGeom prst="rect">
            <a:avLst/>
          </a:prstGeom>
          <a:noFill/>
        </p:spPr>
        <p:txBody>
          <a:bodyPr wrap="square" rtlCol="0">
            <a:spAutoFit/>
          </a:bodyPr>
          <a:lstStyle/>
          <a:p>
            <a:r>
              <a:rPr lang="en-US" sz="2400" dirty="0">
                <a:latin typeface="+mj-lt"/>
              </a:rPr>
              <a:t>Tentative additional information –</a:t>
            </a:r>
          </a:p>
          <a:p>
            <a:pPr algn="just"/>
            <a:r>
              <a:rPr lang="en-US" sz="2400" dirty="0">
                <a:latin typeface="+mj-lt"/>
              </a:rPr>
              <a:t>     </a:t>
            </a:r>
          </a:p>
          <a:p>
            <a:r>
              <a:rPr lang="en-US" sz="2400" dirty="0">
                <a:latin typeface="+mj-lt"/>
              </a:rPr>
              <a:t>     Spring break  March 9-17</a:t>
            </a:r>
          </a:p>
          <a:p>
            <a:r>
              <a:rPr lang="en-US" sz="2400" dirty="0">
                <a:latin typeface="+mj-lt"/>
              </a:rPr>
              <a:t>     Mid term grades due March 11</a:t>
            </a:r>
          </a:p>
          <a:p>
            <a:pPr lvl="1"/>
            <a:r>
              <a:rPr lang="en-US" sz="2400" dirty="0">
                <a:latin typeface="+mj-lt"/>
              </a:rPr>
              <a:t>Wed May 1 – Last day of class </a:t>
            </a:r>
          </a:p>
          <a:p>
            <a:pPr lvl="1"/>
            <a:r>
              <a:rPr lang="en-US" sz="2400" dirty="0">
                <a:latin typeface="+mj-lt"/>
              </a:rPr>
              <a:t>May 3-10 – Final exams</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C2512-E5B6-4E4A-9220-1FDFEB4A938B}"/>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8B29ABA7-AF89-4F9B-814B-AA6CFA7E8EF7}"/>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13DB099E-248F-49C9-8E5B-FD97208C9FB2}"/>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A659F8AC-103D-46E1-84D8-B1DE00A73C3F}"/>
              </a:ext>
            </a:extLst>
          </p:cNvPr>
          <p:cNvPicPr>
            <a:picLocks noChangeAspect="1"/>
          </p:cNvPicPr>
          <p:nvPr/>
        </p:nvPicPr>
        <p:blipFill>
          <a:blip r:embed="rId2"/>
          <a:stretch>
            <a:fillRect/>
          </a:stretch>
        </p:blipFill>
        <p:spPr>
          <a:xfrm>
            <a:off x="195262" y="1790700"/>
            <a:ext cx="8753475" cy="3276600"/>
          </a:xfrm>
          <a:prstGeom prst="rect">
            <a:avLst/>
          </a:prstGeom>
        </p:spPr>
      </p:pic>
    </p:spTree>
    <p:extLst>
      <p:ext uri="{BB962C8B-B14F-4D97-AF65-F5344CB8AC3E}">
        <p14:creationId xmlns:p14="http://schemas.microsoft.com/office/powerpoint/2010/main" val="3283787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7" name="TextBox 6">
            <a:extLst>
              <a:ext uri="{FF2B5EF4-FFF2-40B4-BE49-F238E27FC236}">
                <a16:creationId xmlns:a16="http://schemas.microsoft.com/office/drawing/2014/main" id="{8552B81F-6C92-4E75-6506-7A2CACC4D0EF}"/>
              </a:ext>
            </a:extLst>
          </p:cNvPr>
          <p:cNvSpPr txBox="1"/>
          <p:nvPr/>
        </p:nvSpPr>
        <p:spPr>
          <a:xfrm>
            <a:off x="2631440" y="4358640"/>
            <a:ext cx="609600" cy="461665"/>
          </a:xfrm>
          <a:prstGeom prst="rect">
            <a:avLst/>
          </a:prstGeom>
          <a:solidFill>
            <a:schemeClr val="bg1"/>
          </a:solidFill>
        </p:spPr>
        <p:txBody>
          <a:bodyPr wrap="square" rtlCol="0">
            <a:spAutoFit/>
          </a:bodyPr>
          <a:lstStyle/>
          <a:p>
            <a:r>
              <a:rPr lang="en-US" i="1" dirty="0">
                <a:latin typeface="Times New Roman" panose="02020603050405020304" pitchFamily="18" charset="0"/>
                <a:cs typeface="Times New Roman" panose="02020603050405020304" pitchFamily="18" charset="0"/>
              </a:rPr>
              <a:t>m/s</a:t>
            </a:r>
            <a:r>
              <a:rPr lang="en-US" sz="2400" i="1" baseline="30000" dirty="0">
                <a:latin typeface="Times New Roman" panose="02020603050405020304" pitchFamily="18" charset="0"/>
                <a:cs typeface="Times New Roman" panose="02020603050405020304" pitchFamily="18" charset="0"/>
              </a:rPr>
              <a:t>2</a:t>
            </a:r>
            <a:endParaRPr lang="en-US" sz="24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83D16C0-B184-E97C-059B-D3B80477557C}"/>
              </a:ext>
            </a:extLst>
          </p:cNvPr>
          <p:cNvSpPr txBox="1"/>
          <p:nvPr/>
        </p:nvSpPr>
        <p:spPr>
          <a:xfrm>
            <a:off x="5715000" y="4343400"/>
            <a:ext cx="762000" cy="461665"/>
          </a:xfrm>
          <a:prstGeom prst="rect">
            <a:avLst/>
          </a:prstGeom>
          <a:solidFill>
            <a:schemeClr val="bg1"/>
          </a:solidFill>
        </p:spPr>
        <p:txBody>
          <a:bodyPr wrap="square" rtlCol="0">
            <a:spAutoFit/>
          </a:bodyPr>
          <a:lstStyle/>
          <a:p>
            <a:r>
              <a:rPr lang="en-US" i="1" dirty="0">
                <a:latin typeface="Times New Roman" panose="02020603050405020304" pitchFamily="18" charset="0"/>
                <a:cs typeface="Times New Roman" panose="02020603050405020304" pitchFamily="18" charset="0"/>
              </a:rPr>
              <a:t>cm/s</a:t>
            </a:r>
            <a:r>
              <a:rPr lang="en-US" sz="2400" i="1" baseline="30000" dirty="0">
                <a:latin typeface="Times New Roman" panose="02020603050405020304" pitchFamily="18" charset="0"/>
                <a:cs typeface="Times New Roman" panose="02020603050405020304" pitchFamily="18" charset="0"/>
              </a:rPr>
              <a:t>2</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54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0ADBEC-5B88-7884-5974-5E3F84D9DB0C}"/>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F713F151-5673-5067-A861-9270146A1979}"/>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73ADD01D-6461-37A1-4730-F158966FDF45}"/>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DF5A01B0-955B-6134-C41A-ED578763AD21}"/>
              </a:ext>
            </a:extLst>
          </p:cNvPr>
          <p:cNvPicPr>
            <a:picLocks noChangeAspect="1"/>
          </p:cNvPicPr>
          <p:nvPr/>
        </p:nvPicPr>
        <p:blipFill>
          <a:blip r:embed="rId2"/>
          <a:stretch>
            <a:fillRect/>
          </a:stretch>
        </p:blipFill>
        <p:spPr>
          <a:xfrm>
            <a:off x="152400" y="1066800"/>
            <a:ext cx="9007259" cy="4637866"/>
          </a:xfrm>
          <a:prstGeom prst="rect">
            <a:avLst/>
          </a:prstGeom>
        </p:spPr>
      </p:pic>
      <p:sp>
        <p:nvSpPr>
          <p:cNvPr id="6" name="TextBox 5">
            <a:extLst>
              <a:ext uri="{FF2B5EF4-FFF2-40B4-BE49-F238E27FC236}">
                <a16:creationId xmlns:a16="http://schemas.microsoft.com/office/drawing/2014/main" id="{F4CBBEB0-562B-4DC1-070B-2ACD0534726D}"/>
              </a:ext>
            </a:extLst>
          </p:cNvPr>
          <p:cNvSpPr txBox="1"/>
          <p:nvPr/>
        </p:nvSpPr>
        <p:spPr>
          <a:xfrm>
            <a:off x="228600" y="381000"/>
            <a:ext cx="8763000" cy="738664"/>
          </a:xfrm>
          <a:prstGeom prst="rect">
            <a:avLst/>
          </a:prstGeom>
          <a:noFill/>
        </p:spPr>
        <p:txBody>
          <a:bodyPr wrap="square" rtlCol="0">
            <a:spAutoFit/>
          </a:bodyPr>
          <a:lstStyle/>
          <a:p>
            <a:r>
              <a:rPr lang="en-US" sz="2400" dirty="0">
                <a:latin typeface="+mj-lt"/>
              </a:rPr>
              <a:t>Comment on upcoming physics colloquia –</a:t>
            </a:r>
          </a:p>
          <a:p>
            <a:r>
              <a:rPr lang="en-US" dirty="0">
                <a:latin typeface="+mj-lt"/>
                <a:hlinkClick r:id="rId3"/>
              </a:rPr>
              <a:t>https://physics.wfu.edu/wfu-phy-news/colloquium/seminar-spring-2024/</a:t>
            </a:r>
            <a:endParaRPr lang="en-US" dirty="0">
              <a:latin typeface="+mj-lt"/>
            </a:endParaRPr>
          </a:p>
        </p:txBody>
      </p:sp>
    </p:spTree>
    <p:extLst>
      <p:ext uri="{BB962C8B-B14F-4D97-AF65-F5344CB8AC3E}">
        <p14:creationId xmlns:p14="http://schemas.microsoft.com/office/powerpoint/2010/main" val="415395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graphicFrame>
        <p:nvGraphicFramePr>
          <p:cNvPr id="6" name="Object 5">
            <a:extLst>
              <a:ext uri="{FF2B5EF4-FFF2-40B4-BE49-F238E27FC236}">
                <a16:creationId xmlns:a16="http://schemas.microsoft.com/office/drawing/2014/main" id="{B31F3D9B-E983-F5DB-CC72-2BCCB1553829}"/>
              </a:ext>
            </a:extLst>
          </p:cNvPr>
          <p:cNvGraphicFramePr>
            <a:graphicFrameLocks noChangeAspect="1"/>
          </p:cNvGraphicFramePr>
          <p:nvPr>
            <p:extLst>
              <p:ext uri="{D42A27DB-BD31-4B8C-83A1-F6EECF244321}">
                <p14:modId xmlns:p14="http://schemas.microsoft.com/office/powerpoint/2010/main" val="1601843252"/>
              </p:ext>
            </p:extLst>
          </p:nvPr>
        </p:nvGraphicFramePr>
        <p:xfrm>
          <a:off x="90580" y="3352800"/>
          <a:ext cx="8815725" cy="1690687"/>
        </p:xfrm>
        <a:graphic>
          <a:graphicData uri="http://schemas.openxmlformats.org/presentationml/2006/ole">
            <mc:AlternateContent xmlns:mc="http://schemas.openxmlformats.org/markup-compatibility/2006">
              <mc:Choice xmlns:v="urn:schemas-microsoft-com:vml" Requires="v">
                <p:oleObj name="Equation" r:id="rId4" imgW="4635360" imgH="888840" progId="Equation.DSMT4">
                  <p:embed/>
                </p:oleObj>
              </mc:Choice>
              <mc:Fallback>
                <p:oleObj name="Equation" r:id="rId4" imgW="4635360" imgH="888840" progId="Equation.DSMT4">
                  <p:embed/>
                  <p:pic>
                    <p:nvPicPr>
                      <p:cNvPr id="0" name=""/>
                      <p:cNvPicPr/>
                      <p:nvPr/>
                    </p:nvPicPr>
                    <p:blipFill>
                      <a:blip r:embed="rId5"/>
                      <a:stretch>
                        <a:fillRect/>
                      </a:stretch>
                    </p:blipFill>
                    <p:spPr>
                      <a:xfrm>
                        <a:off x="90580" y="3352800"/>
                        <a:ext cx="8815725" cy="1690687"/>
                      </a:xfrm>
                      <a:prstGeom prst="rect">
                        <a:avLst/>
                      </a:prstGeom>
                    </p:spPr>
                  </p:pic>
                </p:oleObj>
              </mc:Fallback>
            </mc:AlternateContent>
          </a:graphicData>
        </a:graphic>
      </p:graphicFrame>
    </p:spTree>
    <p:extLst>
      <p:ext uri="{BB962C8B-B14F-4D97-AF65-F5344CB8AC3E}">
        <p14:creationId xmlns:p14="http://schemas.microsoft.com/office/powerpoint/2010/main" val="31241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1938992"/>
          </a:xfrm>
          <a:prstGeom prst="rect">
            <a:avLst/>
          </a:prstGeom>
          <a:noFill/>
        </p:spPr>
        <p:txBody>
          <a:bodyPr wrap="square" rtlCol="0">
            <a:spAutoFit/>
          </a:bodyPr>
          <a:lstStyle/>
          <a:p>
            <a:endParaRPr lang="en-US" sz="2400" dirty="0">
              <a:latin typeface="+mj-lt"/>
            </a:endParaRPr>
          </a:p>
          <a:p>
            <a:r>
              <a:rPr lang="en-US" sz="2400" dirty="0">
                <a:latin typeface="+mj-lt"/>
              </a:rPr>
              <a:t>As we will see throughout the course, the E and B fields represent the basic electric and magnetic fields while the other fields include or represent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381000" y="3725258"/>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 y="5782658"/>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000" y="5096858"/>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66800" y="416721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9566" y="454945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71600" y="4472018"/>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93397" y="398306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1676400" y="4287869"/>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5800" y="3796993"/>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066785" y="4330393"/>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533385" y="4334858"/>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1337059" y="3657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372778862"/>
              </p:ext>
            </p:extLst>
          </p:nvPr>
        </p:nvGraphicFramePr>
        <p:xfrm>
          <a:off x="1639888" y="4444396"/>
          <a:ext cx="723900" cy="500062"/>
        </p:xfrm>
        <a:graphic>
          <a:graphicData uri="http://schemas.openxmlformats.org/presentationml/2006/ole">
            <mc:AlternateContent xmlns:mc="http://schemas.openxmlformats.org/markup-compatibility/2006">
              <mc:Choice xmlns:v="urn:schemas-microsoft-com:vml" Requires="v">
                <p:oleObj name="Equation" r:id="rId3" imgW="507960" imgH="266400" progId="Equation.DSMT4">
                  <p:embed/>
                </p:oleObj>
              </mc:Choice>
              <mc:Fallback>
                <p:oleObj name="Equation" r:id="rId3" imgW="507960" imgH="266400" progId="Equation.DSMT4">
                  <p:embed/>
                  <p:pic>
                    <p:nvPicPr>
                      <p:cNvPr id="0" name=""/>
                      <p:cNvPicPr/>
                      <p:nvPr/>
                    </p:nvPicPr>
                    <p:blipFill>
                      <a:blip r:embed="rId4"/>
                      <a:stretch>
                        <a:fillRect/>
                      </a:stretch>
                    </p:blipFill>
                    <p:spPr>
                      <a:xfrm>
                        <a:off x="1639888" y="4444396"/>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576241591"/>
              </p:ext>
            </p:extLst>
          </p:nvPr>
        </p:nvGraphicFramePr>
        <p:xfrm>
          <a:off x="3011488" y="3145027"/>
          <a:ext cx="5867400" cy="3217862"/>
        </p:xfrm>
        <a:graphic>
          <a:graphicData uri="http://schemas.openxmlformats.org/presentationml/2006/ole">
            <mc:AlternateContent xmlns:mc="http://schemas.openxmlformats.org/markup-compatibility/2006">
              <mc:Choice xmlns:v="urn:schemas-microsoft-com:vml" Requires="v">
                <p:oleObj name="Equation" r:id="rId5" imgW="4572000" imgH="2603160" progId="Equation.DSMT4">
                  <p:embed/>
                </p:oleObj>
              </mc:Choice>
              <mc:Fallback>
                <p:oleObj name="Equation" r:id="rId5" imgW="4572000" imgH="2603160" progId="Equation.DSMT4">
                  <p:embed/>
                  <p:pic>
                    <p:nvPicPr>
                      <p:cNvPr id="0" name=""/>
                      <p:cNvPicPr/>
                      <p:nvPr/>
                    </p:nvPicPr>
                    <p:blipFill>
                      <a:blip r:embed="rId6"/>
                      <a:stretch>
                        <a:fillRect/>
                      </a:stretch>
                    </p:blipFill>
                    <p:spPr>
                      <a:xfrm>
                        <a:off x="3011488" y="3145027"/>
                        <a:ext cx="5867400" cy="32178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25830884"/>
              </p:ext>
            </p:extLst>
          </p:nvPr>
        </p:nvGraphicFramePr>
        <p:xfrm>
          <a:off x="539750" y="5020658"/>
          <a:ext cx="374650" cy="416278"/>
        </p:xfrm>
        <a:graphic>
          <a:graphicData uri="http://schemas.openxmlformats.org/presentationml/2006/ole">
            <mc:AlternateContent xmlns:mc="http://schemas.openxmlformats.org/markup-compatibility/2006">
              <mc:Choice xmlns:v="urn:schemas-microsoft-com:vml" Requires="v">
                <p:oleObj name="Equation" r:id="rId7" imgW="114120" imgH="126720" progId="Equation.DSMT4">
                  <p:embed/>
                </p:oleObj>
              </mc:Choice>
              <mc:Fallback>
                <p:oleObj name="Equation" r:id="rId7" imgW="114120" imgH="126720" progId="Equation.DSMT4">
                  <p:embed/>
                  <p:pic>
                    <p:nvPicPr>
                      <p:cNvPr id="0" name=""/>
                      <p:cNvPicPr/>
                      <p:nvPr/>
                    </p:nvPicPr>
                    <p:blipFill>
                      <a:blip r:embed="rId8"/>
                      <a:stretch>
                        <a:fillRect/>
                      </a:stretch>
                    </p:blipFill>
                    <p:spPr>
                      <a:xfrm>
                        <a:off x="539750" y="5020658"/>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37135234"/>
              </p:ext>
            </p:extLst>
          </p:nvPr>
        </p:nvGraphicFramePr>
        <p:xfrm>
          <a:off x="1849438" y="4847621"/>
          <a:ext cx="500062" cy="539750"/>
        </p:xfrm>
        <a:graphic>
          <a:graphicData uri="http://schemas.openxmlformats.org/presentationml/2006/ole">
            <mc:AlternateContent xmlns:mc="http://schemas.openxmlformats.org/markup-compatibility/2006">
              <mc:Choice xmlns:v="urn:schemas-microsoft-com:vml" Requires="v">
                <p:oleObj name="Equation" r:id="rId9" imgW="152280" imgH="164880" progId="Equation.DSMT4">
                  <p:embed/>
                </p:oleObj>
              </mc:Choice>
              <mc:Fallback>
                <p:oleObj name="Equation" r:id="rId9" imgW="152280" imgH="164880" progId="Equation.DSMT4">
                  <p:embed/>
                  <p:pic>
                    <p:nvPicPr>
                      <p:cNvPr id="6" name="Object 5"/>
                      <p:cNvPicPr/>
                      <p:nvPr/>
                    </p:nvPicPr>
                    <p:blipFill>
                      <a:blip r:embed="rId10"/>
                      <a:stretch>
                        <a:fillRect/>
                      </a:stretch>
                    </p:blipFill>
                    <p:spPr>
                      <a:xfrm>
                        <a:off x="1849438" y="4847621"/>
                        <a:ext cx="500062" cy="539750"/>
                      </a:xfrm>
                      <a:prstGeom prst="rect">
                        <a:avLst/>
                      </a:prstGeom>
                    </p:spPr>
                  </p:pic>
                </p:oleObj>
              </mc:Fallback>
            </mc:AlternateContent>
          </a:graphicData>
        </a:graphic>
      </p:graphicFrame>
      <p:cxnSp>
        <p:nvCxnSpPr>
          <p:cNvPr id="11" name="Straight Arrow Connector 10"/>
          <p:cNvCxnSpPr/>
          <p:nvPr/>
        </p:nvCxnSpPr>
        <p:spPr>
          <a:xfrm flipV="1">
            <a:off x="417513" y="5096858"/>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name="Equation" r:id="rId3" imgW="4927320" imgH="2844720" progId="Equation.DSMT4">
                  <p:embed/>
                </p:oleObj>
              </mc:Choice>
              <mc:Fallback>
                <p:oleObj name="Equation" r:id="rId3" imgW="4927320" imgH="2844720" progId="Equation.DSMT4">
                  <p:embed/>
                  <p:pic>
                    <p:nvPicPr>
                      <p:cNvPr id="0" name=""/>
                      <p:cNvPicPr/>
                      <p:nvPr/>
                    </p:nvPicPr>
                    <p:blipFill>
                      <a:blip r:embed="rId4"/>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name="Equation" r:id="rId3" imgW="1803240" imgH="647640" progId="Equation.DSMT4">
                  <p:embed/>
                </p:oleObj>
              </mc:Choice>
              <mc:Fallback>
                <p:oleObj name="Equation" r:id="rId3" imgW="1803240" imgH="647640" progId="Equation.DSMT4">
                  <p:embed/>
                  <p:pic>
                    <p:nvPicPr>
                      <p:cNvPr id="0" name=""/>
                      <p:cNvPicPr/>
                      <p:nvPr/>
                    </p:nvPicPr>
                    <p:blipFill>
                      <a:blip r:embed="rId4"/>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name="Equation" r:id="rId5" imgW="1714320" imgH="1307880" progId="Equation.DSMT4">
                  <p:embed/>
                </p:oleObj>
              </mc:Choice>
              <mc:Fallback>
                <p:oleObj name="Equation" r:id="rId5" imgW="1714320" imgH="1307880" progId="Equation.DSMT4">
                  <p:embed/>
                  <p:pic>
                    <p:nvPicPr>
                      <p:cNvPr id="0" name=""/>
                      <p:cNvPicPr/>
                      <p:nvPr/>
                    </p:nvPicPr>
                    <p:blipFill>
                      <a:blip r:embed="rId6"/>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stretch>
            <a:fillRect/>
          </a:stretch>
        </p:blipFill>
        <p:spPr>
          <a:xfrm>
            <a:off x="228600" y="136525"/>
            <a:ext cx="7981950" cy="3009900"/>
          </a:xfrm>
          <a:prstGeom prst="rect">
            <a:avLst/>
          </a:prstGeom>
        </p:spPr>
      </p:pic>
      <p:graphicFrame>
        <p:nvGraphicFramePr>
          <p:cNvPr id="6" name="Object 5">
            <a:extLst>
              <a:ext uri="{FF2B5EF4-FFF2-40B4-BE49-F238E27FC236}">
                <a16:creationId xmlns:a16="http://schemas.microsoft.com/office/drawing/2014/main" id="{1408CE3B-2393-8AC6-89F2-F9686494761E}"/>
              </a:ext>
            </a:extLst>
          </p:cNvPr>
          <p:cNvGraphicFramePr>
            <a:graphicFrameLocks noChangeAspect="1"/>
          </p:cNvGraphicFramePr>
          <p:nvPr>
            <p:extLst>
              <p:ext uri="{D42A27DB-BD31-4B8C-83A1-F6EECF244321}">
                <p14:modId xmlns:p14="http://schemas.microsoft.com/office/powerpoint/2010/main" val="1331024451"/>
              </p:ext>
            </p:extLst>
          </p:nvPr>
        </p:nvGraphicFramePr>
        <p:xfrm>
          <a:off x="445971" y="3183322"/>
          <a:ext cx="8342582" cy="2836478"/>
        </p:xfrm>
        <a:graphic>
          <a:graphicData uri="http://schemas.openxmlformats.org/presentationml/2006/ole">
            <mc:AlternateContent xmlns:mc="http://schemas.openxmlformats.org/markup-compatibility/2006">
              <mc:Choice xmlns:v="urn:schemas-microsoft-com:vml" Requires="v">
                <p:oleObj name="Equation" r:id="rId4" imgW="5079960" imgH="1726920" progId="Equation.DSMT4">
                  <p:embed/>
                </p:oleObj>
              </mc:Choice>
              <mc:Fallback>
                <p:oleObj name="Equation" r:id="rId4" imgW="5079960" imgH="1726920" progId="Equation.DSMT4">
                  <p:embed/>
                  <p:pic>
                    <p:nvPicPr>
                      <p:cNvPr id="0" name=""/>
                      <p:cNvPicPr/>
                      <p:nvPr/>
                    </p:nvPicPr>
                    <p:blipFill>
                      <a:blip r:embed="rId5"/>
                      <a:stretch>
                        <a:fillRect/>
                      </a:stretch>
                    </p:blipFill>
                    <p:spPr>
                      <a:xfrm>
                        <a:off x="445971" y="3183322"/>
                        <a:ext cx="8342582" cy="2836478"/>
                      </a:xfrm>
                      <a:prstGeom prst="rect">
                        <a:avLst/>
                      </a:prstGeom>
                    </p:spPr>
                  </p:pic>
                </p:oleObj>
              </mc:Fallback>
            </mc:AlternateContent>
          </a:graphicData>
        </a:graphic>
      </p:graphicFrame>
    </p:spTree>
    <p:extLst>
      <p:ext uri="{BB962C8B-B14F-4D97-AF65-F5344CB8AC3E}">
        <p14:creationId xmlns:p14="http://schemas.microsoft.com/office/powerpoint/2010/main" val="413459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152400" y="314325"/>
            <a:ext cx="8420100" cy="1209675"/>
          </a:xfrm>
          <a:prstGeom prst="rect">
            <a:avLst/>
          </a:prstGeom>
        </p:spPr>
      </p:pic>
      <p:pic>
        <p:nvPicPr>
          <p:cNvPr id="6" name="Picture 5"/>
          <p:cNvPicPr>
            <a:picLocks noChangeAspect="1"/>
          </p:cNvPicPr>
          <p:nvPr/>
        </p:nvPicPr>
        <p:blipFill>
          <a:blip r:embed="rId4"/>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name="Equation" r:id="rId5" imgW="876240" imgH="228600" progId="Equation.DSMT4">
                    <p:embed/>
                  </p:oleObj>
                </mc:Choice>
                <mc:Fallback>
                  <p:oleObj name="Equation" r:id="rId5" imgW="876240" imgH="228600" progId="Equation.DSMT4">
                    <p:embed/>
                    <p:pic>
                      <p:nvPicPr>
                        <p:cNvPr id="0" name=""/>
                        <p:cNvPicPr/>
                        <p:nvPr/>
                      </p:nvPicPr>
                      <p:blipFill>
                        <a:blip r:embed="rId6"/>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7"/>
          <a:stretch>
            <a:fillRect/>
          </a:stretch>
        </p:blipFill>
        <p:spPr>
          <a:xfrm>
            <a:off x="228600" y="5303263"/>
            <a:ext cx="8708004" cy="945137"/>
          </a:xfrm>
          <a:prstGeom prst="rect">
            <a:avLst/>
          </a:prstGeom>
        </p:spPr>
      </p:pic>
      <p:graphicFrame>
        <p:nvGraphicFramePr>
          <p:cNvPr id="12" name="Object 11">
            <a:extLst>
              <a:ext uri="{FF2B5EF4-FFF2-40B4-BE49-F238E27FC236}">
                <a16:creationId xmlns:a16="http://schemas.microsoft.com/office/drawing/2014/main" id="{77D629F2-463F-4EF4-945B-4F114626A82F}"/>
              </a:ext>
            </a:extLst>
          </p:cNvPr>
          <p:cNvGraphicFramePr>
            <a:graphicFrameLocks noChangeAspect="1"/>
          </p:cNvGraphicFramePr>
          <p:nvPr>
            <p:extLst>
              <p:ext uri="{D42A27DB-BD31-4B8C-83A1-F6EECF244321}">
                <p14:modId xmlns:p14="http://schemas.microsoft.com/office/powerpoint/2010/main" val="662710333"/>
              </p:ext>
            </p:extLst>
          </p:nvPr>
        </p:nvGraphicFramePr>
        <p:xfrm>
          <a:off x="3657600" y="3830553"/>
          <a:ext cx="4438197" cy="586869"/>
        </p:xfrm>
        <a:graphic>
          <a:graphicData uri="http://schemas.openxmlformats.org/presentationml/2006/ole">
            <mc:AlternateContent xmlns:mc="http://schemas.openxmlformats.org/markup-compatibility/2006">
              <mc:Choice xmlns:v="urn:schemas-microsoft-com:vml" Requires="v">
                <p:oleObj name="Equation" r:id="rId8" imgW="1536480" imgH="203040" progId="Equation.DSMT4">
                  <p:embed/>
                </p:oleObj>
              </mc:Choice>
              <mc:Fallback>
                <p:oleObj name="Equation" r:id="rId8" imgW="1536480" imgH="203040" progId="Equation.DSMT4">
                  <p:embed/>
                  <p:pic>
                    <p:nvPicPr>
                      <p:cNvPr id="0" name=""/>
                      <p:cNvPicPr/>
                      <p:nvPr/>
                    </p:nvPicPr>
                    <p:blipFill>
                      <a:blip r:embed="rId9"/>
                      <a:stretch>
                        <a:fillRect/>
                      </a:stretch>
                    </p:blipFill>
                    <p:spPr>
                      <a:xfrm>
                        <a:off x="3657600" y="3830553"/>
                        <a:ext cx="4438197" cy="586869"/>
                      </a:xfrm>
                      <a:prstGeom prst="rect">
                        <a:avLst/>
                      </a:prstGeom>
                    </p:spPr>
                  </p:pic>
                </p:oleObj>
              </mc:Fallback>
            </mc:AlternateContent>
          </a:graphicData>
        </a:graphic>
      </p:graphicFrame>
    </p:spTree>
    <p:extLst>
      <p:ext uri="{BB962C8B-B14F-4D97-AF65-F5344CB8AC3E}">
        <p14:creationId xmlns:p14="http://schemas.microsoft.com/office/powerpoint/2010/main" val="356496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72404-B171-B2FB-17FB-78EF3CBB964E}"/>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110D56E8-2F3B-682C-514E-A6DEBA8F0563}"/>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B3DF7ADA-7A7D-D021-9F54-FA77DB08E3A9}"/>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F355F117-F4DE-8F41-7AB8-968459ED5804}"/>
              </a:ext>
            </a:extLst>
          </p:cNvPr>
          <p:cNvPicPr>
            <a:picLocks noChangeAspect="1"/>
          </p:cNvPicPr>
          <p:nvPr/>
        </p:nvPicPr>
        <p:blipFill>
          <a:blip r:embed="rId3"/>
          <a:stretch>
            <a:fillRect/>
          </a:stretch>
        </p:blipFill>
        <p:spPr>
          <a:xfrm>
            <a:off x="1217540" y="426025"/>
            <a:ext cx="6708920" cy="6097647"/>
          </a:xfrm>
          <a:prstGeom prst="rect">
            <a:avLst/>
          </a:prstGeom>
        </p:spPr>
      </p:pic>
      <p:sp>
        <p:nvSpPr>
          <p:cNvPr id="7" name="TextBox 6">
            <a:extLst>
              <a:ext uri="{FF2B5EF4-FFF2-40B4-BE49-F238E27FC236}">
                <a16:creationId xmlns:a16="http://schemas.microsoft.com/office/drawing/2014/main" id="{8CF7B116-F863-8595-50BD-368CDE0DEAB9}"/>
              </a:ext>
            </a:extLst>
          </p:cNvPr>
          <p:cNvSpPr txBox="1"/>
          <p:nvPr/>
        </p:nvSpPr>
        <p:spPr>
          <a:xfrm>
            <a:off x="5486400" y="1143000"/>
            <a:ext cx="2287660" cy="461665"/>
          </a:xfrm>
          <a:prstGeom prst="rect">
            <a:avLst/>
          </a:prstGeom>
          <a:noFill/>
        </p:spPr>
        <p:txBody>
          <a:bodyPr wrap="square" rtlCol="0">
            <a:spAutoFit/>
          </a:bodyPr>
          <a:lstStyle/>
          <a:p>
            <a:r>
              <a:rPr lang="en-US" sz="2400" b="1" dirty="0">
                <a:latin typeface="+mj-lt"/>
              </a:rPr>
              <a:t>4 PM Olin 101</a:t>
            </a:r>
          </a:p>
        </p:txBody>
      </p:sp>
    </p:spTree>
    <p:extLst>
      <p:ext uri="{BB962C8B-B14F-4D97-AF65-F5344CB8AC3E}">
        <p14:creationId xmlns:p14="http://schemas.microsoft.com/office/powerpoint/2010/main" val="3449716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3"/>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name="Equation" r:id="rId4" imgW="3225600" imgH="761760" progId="Equation.DSMT4">
                  <p:embed/>
                </p:oleObj>
              </mc:Choice>
              <mc:Fallback>
                <p:oleObj name="Equation" r:id="rId4" imgW="3225600" imgH="761760" progId="Equation.DSMT4">
                  <p:embed/>
                  <p:pic>
                    <p:nvPicPr>
                      <p:cNvPr id="0" name=""/>
                      <p:cNvPicPr/>
                      <p:nvPr/>
                    </p:nvPicPr>
                    <p:blipFill>
                      <a:blip r:embed="rId5"/>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7"/>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5FB39-1940-D4DB-580E-B63FD30B059A}"/>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C69C4BC3-1C7D-241E-919F-6AE211511530}"/>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3982E240-33FC-72A8-B90B-A5A98571E251}"/>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6B9D879A-79B8-38B4-C95D-EE5DDFCE06BD}"/>
              </a:ext>
            </a:extLst>
          </p:cNvPr>
          <p:cNvSpPr txBox="1"/>
          <p:nvPr/>
        </p:nvSpPr>
        <p:spPr>
          <a:xfrm>
            <a:off x="381000" y="533400"/>
            <a:ext cx="7696200" cy="461665"/>
          </a:xfrm>
          <a:prstGeom prst="rect">
            <a:avLst/>
          </a:prstGeom>
          <a:noFill/>
        </p:spPr>
        <p:txBody>
          <a:bodyPr wrap="square" rtlCol="0">
            <a:spAutoFit/>
          </a:bodyPr>
          <a:lstStyle/>
          <a:p>
            <a:r>
              <a:rPr lang="en-US" sz="2400" dirty="0">
                <a:latin typeface="+mj-lt"/>
              </a:rPr>
              <a:t>Memorable identity</a:t>
            </a:r>
          </a:p>
        </p:txBody>
      </p:sp>
      <p:pic>
        <p:nvPicPr>
          <p:cNvPr id="6" name="Picture 5">
            <a:extLst>
              <a:ext uri="{FF2B5EF4-FFF2-40B4-BE49-F238E27FC236}">
                <a16:creationId xmlns:a16="http://schemas.microsoft.com/office/drawing/2014/main" id="{0738C138-60E2-9E76-A9CB-5081FEE0BA95}"/>
              </a:ext>
            </a:extLst>
          </p:cNvPr>
          <p:cNvPicPr>
            <a:picLocks noChangeAspect="1"/>
          </p:cNvPicPr>
          <p:nvPr/>
        </p:nvPicPr>
        <p:blipFill>
          <a:blip r:embed="rId2"/>
          <a:stretch>
            <a:fillRect/>
          </a:stretch>
        </p:blipFill>
        <p:spPr>
          <a:xfrm>
            <a:off x="1131144" y="995065"/>
            <a:ext cx="6195911" cy="1504950"/>
          </a:xfrm>
          <a:prstGeom prst="rect">
            <a:avLst/>
          </a:prstGeom>
        </p:spPr>
      </p:pic>
    </p:spTree>
    <p:extLst>
      <p:ext uri="{BB962C8B-B14F-4D97-AF65-F5344CB8AC3E}">
        <p14:creationId xmlns:p14="http://schemas.microsoft.com/office/powerpoint/2010/main" val="413263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27FB3-5B1F-4737-961C-BDC1FDA38305}"/>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D67179E7-8A26-48CA-AB8F-330C66E67273}"/>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3C674624-ED6F-4901-94A2-3C240B0DCF75}"/>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C3515F43-3659-4560-3D0F-CEB9E6822BC4}"/>
              </a:ext>
            </a:extLst>
          </p:cNvPr>
          <p:cNvPicPr>
            <a:picLocks noChangeAspect="1"/>
          </p:cNvPicPr>
          <p:nvPr/>
        </p:nvPicPr>
        <p:blipFill>
          <a:blip r:embed="rId2"/>
          <a:stretch>
            <a:fillRect/>
          </a:stretch>
        </p:blipFill>
        <p:spPr>
          <a:xfrm>
            <a:off x="152401" y="381000"/>
            <a:ext cx="8804500" cy="4880069"/>
          </a:xfrm>
          <a:prstGeom prst="rect">
            <a:avLst/>
          </a:prstGeom>
        </p:spPr>
      </p:pic>
    </p:spTree>
    <p:extLst>
      <p:ext uri="{BB962C8B-B14F-4D97-AF65-F5344CB8AC3E}">
        <p14:creationId xmlns:p14="http://schemas.microsoft.com/office/powerpoint/2010/main" val="5323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http://users.wfu.edu/natalie/s24phy712/</a:t>
            </a:r>
            <a:endParaRPr lang="en-US" sz="2400" dirty="0">
              <a:latin typeface="+mj-lt"/>
            </a:endParaRPr>
          </a:p>
        </p:txBody>
      </p:sp>
      <p:pic>
        <p:nvPicPr>
          <p:cNvPr id="5" name="Picture 4">
            <a:extLst>
              <a:ext uri="{FF2B5EF4-FFF2-40B4-BE49-F238E27FC236}">
                <a16:creationId xmlns:a16="http://schemas.microsoft.com/office/drawing/2014/main" id="{04488D4E-2DE2-4A39-B2BE-B944901A9103}"/>
              </a:ext>
            </a:extLst>
          </p:cNvPr>
          <p:cNvPicPr>
            <a:picLocks noChangeAspect="1"/>
          </p:cNvPicPr>
          <p:nvPr/>
        </p:nvPicPr>
        <p:blipFill>
          <a:blip r:embed="rId4"/>
          <a:stretch>
            <a:fillRect/>
          </a:stretch>
        </p:blipFill>
        <p:spPr>
          <a:xfrm>
            <a:off x="196625" y="1558828"/>
            <a:ext cx="8750750" cy="4156171"/>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a:hlinkClick r:id="rId3"/>
          </p:cNvPr>
          <p:cNvPicPr>
            <a:picLocks noChangeAspect="1"/>
          </p:cNvPicPr>
          <p:nvPr/>
        </p:nvPicPr>
        <p:blipFill>
          <a:blip r:embed="rId4"/>
          <a:stretch>
            <a:fillRect/>
          </a:stretch>
        </p:blipFill>
        <p:spPr>
          <a:xfrm>
            <a:off x="457200" y="1062187"/>
            <a:ext cx="3419475" cy="4733626"/>
          </a:xfrm>
          <a:prstGeom prst="rect">
            <a:avLst/>
          </a:prstGeom>
        </p:spPr>
      </p:pic>
      <p:pic>
        <p:nvPicPr>
          <p:cNvPr id="7" name="Picture 6">
            <a:hlinkClick r:id="rId5"/>
          </p:cNvPr>
          <p:cNvPicPr>
            <a:picLocks noChangeAspect="1"/>
          </p:cNvPicPr>
          <p:nvPr/>
        </p:nvPicPr>
        <p:blipFill>
          <a:blip r:embed="rId6"/>
          <a:stretch>
            <a:fillRect/>
          </a:stretch>
        </p:blipFill>
        <p:spPr>
          <a:xfrm>
            <a:off x="4848395" y="637372"/>
            <a:ext cx="2362201" cy="3095298"/>
          </a:xfrm>
          <a:prstGeom prst="rect">
            <a:avLst/>
          </a:prstGeom>
        </p:spPr>
      </p:pic>
      <p:sp>
        <p:nvSpPr>
          <p:cNvPr id="8" name="TextBox 7"/>
          <p:cNvSpPr txBox="1"/>
          <p:nvPr/>
        </p:nvSpPr>
        <p:spPr>
          <a:xfrm>
            <a:off x="4572000" y="175707"/>
            <a:ext cx="3429000" cy="461665"/>
          </a:xfrm>
          <a:prstGeom prst="rect">
            <a:avLst/>
          </a:prstGeom>
          <a:noFill/>
        </p:spPr>
        <p:txBody>
          <a:bodyPr wrap="square" rtlCol="0">
            <a:spAutoFit/>
          </a:bodyPr>
          <a:lstStyle/>
          <a:p>
            <a:pPr algn="ctr"/>
            <a:r>
              <a:rPr lang="en-US" sz="2400" dirty="0">
                <a:latin typeface="+mj-lt"/>
              </a:rPr>
              <a:t>Optional supplements</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pic>
        <p:nvPicPr>
          <p:cNvPr id="10" name="Picture 9">
            <a:hlinkClick r:id="rId7"/>
            <a:extLst>
              <a:ext uri="{FF2B5EF4-FFF2-40B4-BE49-F238E27FC236}">
                <a16:creationId xmlns:a16="http://schemas.microsoft.com/office/drawing/2014/main" id="{D196810D-318F-6CBB-DB28-E786079A9A4B}"/>
              </a:ext>
            </a:extLst>
          </p:cNvPr>
          <p:cNvPicPr>
            <a:picLocks noChangeAspect="1"/>
          </p:cNvPicPr>
          <p:nvPr/>
        </p:nvPicPr>
        <p:blipFill>
          <a:blip r:embed="rId8"/>
          <a:stretch>
            <a:fillRect/>
          </a:stretch>
        </p:blipFill>
        <p:spPr>
          <a:xfrm>
            <a:off x="6055493" y="3517794"/>
            <a:ext cx="2310205" cy="3203681"/>
          </a:xfrm>
          <a:prstGeom prst="rect">
            <a:avLst/>
          </a:prstGeom>
        </p:spPr>
      </p:pic>
    </p:spTree>
    <p:extLst>
      <p:ext uri="{BB962C8B-B14F-4D97-AF65-F5344CB8AC3E}">
        <p14:creationId xmlns:p14="http://schemas.microsoft.com/office/powerpoint/2010/main" val="412908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367393" y="-13990"/>
            <a:ext cx="8001000" cy="461665"/>
          </a:xfrm>
          <a:prstGeom prst="rect">
            <a:avLst/>
          </a:prstGeom>
          <a:noFill/>
        </p:spPr>
        <p:txBody>
          <a:bodyPr wrap="square" rtlCol="0">
            <a:spAutoFit/>
          </a:bodyPr>
          <a:lstStyle/>
          <a:p>
            <a:r>
              <a:rPr lang="en-US" sz="2400" dirty="0">
                <a:latin typeface="+mj-lt"/>
                <a:hlinkClick r:id="rId3"/>
              </a:rPr>
              <a:t>http://users.wfu.edu/natalie/s24phy712/info</a:t>
            </a:r>
            <a:endParaRPr lang="en-US" sz="2400" dirty="0">
              <a:latin typeface="+mj-lt"/>
            </a:endParaRPr>
          </a:p>
        </p:txBody>
      </p:sp>
      <p:pic>
        <p:nvPicPr>
          <p:cNvPr id="5" name="Picture 4">
            <a:extLst>
              <a:ext uri="{FF2B5EF4-FFF2-40B4-BE49-F238E27FC236}">
                <a16:creationId xmlns:a16="http://schemas.microsoft.com/office/drawing/2014/main" id="{C6D4E45F-5C0E-5916-60CC-91953FE7B9C0}"/>
              </a:ext>
            </a:extLst>
          </p:cNvPr>
          <p:cNvPicPr>
            <a:picLocks noChangeAspect="1"/>
          </p:cNvPicPr>
          <p:nvPr/>
        </p:nvPicPr>
        <p:blipFill>
          <a:blip r:embed="rId4"/>
          <a:stretch>
            <a:fillRect/>
          </a:stretch>
        </p:blipFill>
        <p:spPr>
          <a:xfrm>
            <a:off x="183419" y="1146120"/>
            <a:ext cx="8777161" cy="4565760"/>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1/17/2024</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2024 --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1200329"/>
          </a:xfrm>
          <a:prstGeom prst="rect">
            <a:avLst/>
          </a:prstGeom>
          <a:noFill/>
        </p:spPr>
        <p:txBody>
          <a:bodyPr wrap="square" rtlCol="0">
            <a:spAutoFit/>
          </a:bodyPr>
          <a:lstStyle/>
          <a:p>
            <a:r>
              <a:rPr lang="en-US" sz="2400" dirty="0">
                <a:latin typeface="+mj-lt"/>
                <a:sym typeface="Wingdings" panose="05000000000000000000" pitchFamily="2" charset="2"/>
              </a:rPr>
              <a:t> Email your questions &gt;= 1 hour before each class, schedule weekly one-on-one meetings, and/or attend office hours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1/17/2024</a:t>
            </a:r>
            <a:endParaRPr lang="en-US" dirty="0"/>
          </a:p>
        </p:txBody>
      </p:sp>
      <p:sp>
        <p:nvSpPr>
          <p:cNvPr id="3" name="Footer Placeholder 2"/>
          <p:cNvSpPr>
            <a:spLocks noGrp="1"/>
          </p:cNvSpPr>
          <p:nvPr>
            <p:ph type="ftr" sz="quarter" idx="11"/>
          </p:nvPr>
        </p:nvSpPr>
        <p:spPr/>
        <p:txBody>
          <a:bodyPr/>
          <a:lstStyle/>
          <a:p>
            <a:r>
              <a:rPr lang="en-US"/>
              <a:t>PHY 712  Spring 2024 --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13487</TotalTime>
  <Words>1363</Words>
  <Application>Microsoft Office PowerPoint</Application>
  <PresentationFormat>On-screen Show (4:3)</PresentationFormat>
  <Paragraphs>199</Paragraphs>
  <Slides>31</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723</cp:revision>
  <cp:lastPrinted>2021-01-25T03:21:14Z</cp:lastPrinted>
  <dcterms:created xsi:type="dcterms:W3CDTF">2012-01-10T18:32:24Z</dcterms:created>
  <dcterms:modified xsi:type="dcterms:W3CDTF">2024-01-17T15:49:56Z</dcterms:modified>
</cp:coreProperties>
</file>