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377" r:id="rId4"/>
    <p:sldId id="355" r:id="rId5"/>
    <p:sldId id="356" r:id="rId6"/>
    <p:sldId id="357" r:id="rId7"/>
    <p:sldId id="375" r:id="rId8"/>
    <p:sldId id="358" r:id="rId9"/>
    <p:sldId id="359" r:id="rId10"/>
    <p:sldId id="360" r:id="rId11"/>
    <p:sldId id="361" r:id="rId12"/>
    <p:sldId id="376" r:id="rId13"/>
    <p:sldId id="379" r:id="rId14"/>
    <p:sldId id="362" r:id="rId15"/>
    <p:sldId id="363" r:id="rId16"/>
    <p:sldId id="364" r:id="rId17"/>
    <p:sldId id="381" r:id="rId18"/>
    <p:sldId id="369" r:id="rId19"/>
    <p:sldId id="368" r:id="rId20"/>
    <p:sldId id="372" r:id="rId21"/>
    <p:sldId id="373" r:id="rId22"/>
    <p:sldId id="374" r:id="rId23"/>
    <p:sldId id="365" r:id="rId24"/>
    <p:sldId id="366" r:id="rId25"/>
    <p:sldId id="367" r:id="rId26"/>
    <p:sldId id="378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21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1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762000"/>
            <a:ext cx="9067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Chap. 5 (Sec. 5.1-5.5 in JDJ)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>
                <a:solidFill>
                  <a:schemeClr val="folHlink"/>
                </a:solidFill>
              </a:rPr>
              <a:t>Magnetostatics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Vector potential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Example: current loop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685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 uniqueness of the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802"/>
              </p:ext>
            </p:extLst>
          </p:nvPr>
        </p:nvGraphicFramePr>
        <p:xfrm>
          <a:off x="1174750" y="1447800"/>
          <a:ext cx="6064250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1612800" progId="Equation.3">
                  <p:embed/>
                </p:oleObj>
              </mc:Choice>
              <mc:Fallback>
                <p:oleObj name="数式" r:id="rId2" imgW="2425680" imgH="16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447800"/>
                        <a:ext cx="6064250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60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 of Ampere’s law in terms of vector potential: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252186"/>
              </p:ext>
            </p:extLst>
          </p:nvPr>
        </p:nvGraphicFramePr>
        <p:xfrm>
          <a:off x="158750" y="1663700"/>
          <a:ext cx="8985250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93880" imgH="1193760" progId="Equation.3">
                  <p:embed/>
                </p:oleObj>
              </mc:Choice>
              <mc:Fallback>
                <p:oleObj name="数式" r:id="rId2" imgW="359388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63700"/>
                        <a:ext cx="8985250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445D530-D678-84FC-FC22-0AE96D4BD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" y="2503079"/>
            <a:ext cx="9144000" cy="385379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901043"/>
              </p:ext>
            </p:extLst>
          </p:nvPr>
        </p:nvGraphicFramePr>
        <p:xfrm>
          <a:off x="82550" y="27105"/>
          <a:ext cx="86042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41600" imgH="990360" progId="Equation.DSMT4">
                  <p:embed/>
                </p:oleObj>
              </mc:Choice>
              <mc:Fallback>
                <p:oleObj name="Equation" r:id="rId3" imgW="3441600" imgH="990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27105"/>
                        <a:ext cx="8604250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405ABF5-1703-4A14-BE0C-F3AFEF937A39}"/>
              </a:ext>
            </a:extLst>
          </p:cNvPr>
          <p:cNvSpPr txBox="1"/>
          <p:nvPr/>
        </p:nvSpPr>
        <p:spPr>
          <a:xfrm>
            <a:off x="5181600" y="5543801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A32AA"/>
                </a:solidFill>
                <a:latin typeface="+mj-lt"/>
              </a:rPr>
              <a:t>Integral form may not be a good idea in this case ---</a:t>
            </a:r>
          </a:p>
        </p:txBody>
      </p:sp>
    </p:spTree>
    <p:extLst>
      <p:ext uri="{BB962C8B-B14F-4D97-AF65-F5344CB8AC3E}">
        <p14:creationId xmlns:p14="http://schemas.microsoft.com/office/powerpoint/2010/main" val="196798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A397A8-A991-8976-12EF-4782EDD7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7188B-C815-B328-6567-F222A48E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A67BB-E4A8-A309-5B8E-0BCB5891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8DBCB8-28F1-9A7D-94C8-38FE840F345F}"/>
              </a:ext>
            </a:extLst>
          </p:cNvPr>
          <p:cNvSpPr txBox="1"/>
          <p:nvPr/>
        </p:nvSpPr>
        <p:spPr>
          <a:xfrm>
            <a:off x="30480" y="56191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about HW #11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Using PHY 114 approach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A463C7D-4B6D-ED0B-A37C-4CE13CE75D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189999"/>
              </p:ext>
            </p:extLst>
          </p:nvPr>
        </p:nvGraphicFramePr>
        <p:xfrm>
          <a:off x="32084" y="1787776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33640" imgH="457200" progId="Equation.3">
                  <p:embed/>
                </p:oleObj>
              </mc:Choice>
              <mc:Fallback>
                <p:oleObj name="数式" r:id="rId2" imgW="2933640" imgH="457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4" y="1787776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ylinder 6">
            <a:extLst>
              <a:ext uri="{FF2B5EF4-FFF2-40B4-BE49-F238E27FC236}">
                <a16:creationId xmlns:a16="http://schemas.microsoft.com/office/drawing/2014/main" id="{13CA1FF8-13B4-A409-34B6-C7A603D0586C}"/>
              </a:ext>
            </a:extLst>
          </p:cNvPr>
          <p:cNvSpPr/>
          <p:nvPr/>
        </p:nvSpPr>
        <p:spPr>
          <a:xfrm>
            <a:off x="1676400" y="4077569"/>
            <a:ext cx="533400" cy="1676400"/>
          </a:xfrm>
          <a:prstGeom prst="can">
            <a:avLst>
              <a:gd name="adj" fmla="val 73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82E6F0E5-1E86-F60A-CE91-BB72D8C4184E}"/>
              </a:ext>
            </a:extLst>
          </p:cNvPr>
          <p:cNvSpPr/>
          <p:nvPr/>
        </p:nvSpPr>
        <p:spPr>
          <a:xfrm>
            <a:off x="1790700" y="3733800"/>
            <a:ext cx="304800" cy="533400"/>
          </a:xfrm>
          <a:prstGeom prst="up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510C64-89B9-883D-1214-6387D55498DC}"/>
              </a:ext>
            </a:extLst>
          </p:cNvPr>
          <p:cNvSpPr txBox="1"/>
          <p:nvPr/>
        </p:nvSpPr>
        <p:spPr>
          <a:xfrm>
            <a:off x="1981200" y="369204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+mj-lt"/>
              </a:rPr>
              <a:t>J</a:t>
            </a:r>
            <a:r>
              <a:rPr lang="en-US" sz="2400" b="1" baseline="-25000" dirty="0">
                <a:solidFill>
                  <a:srgbClr val="FFC000"/>
                </a:solidFill>
                <a:latin typeface="+mj-lt"/>
              </a:rPr>
              <a:t>0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344905-C9F9-B3D9-9373-EFB6962BE509}"/>
              </a:ext>
            </a:extLst>
          </p:cNvPr>
          <p:cNvSpPr txBox="1"/>
          <p:nvPr/>
        </p:nvSpPr>
        <p:spPr>
          <a:xfrm>
            <a:off x="3657600" y="4077569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E5CA3DA-8967-DBFF-BB6B-08028B246945}"/>
              </a:ext>
            </a:extLst>
          </p:cNvPr>
          <p:cNvSpPr/>
          <p:nvPr/>
        </p:nvSpPr>
        <p:spPr>
          <a:xfrm>
            <a:off x="4038600" y="4685792"/>
            <a:ext cx="762000" cy="762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D213056-8D0A-E82B-0381-C8E976DF952F}"/>
              </a:ext>
            </a:extLst>
          </p:cNvPr>
          <p:cNvCxnSpPr/>
          <p:nvPr/>
        </p:nvCxnSpPr>
        <p:spPr>
          <a:xfrm flipV="1">
            <a:off x="4419600" y="4864933"/>
            <a:ext cx="228600" cy="219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3133A14-662D-FF81-FA30-081B1F03DC31}"/>
              </a:ext>
            </a:extLst>
          </p:cNvPr>
          <p:cNvSpPr>
            <a:spLocks noChangeAspect="1"/>
          </p:cNvSpPr>
          <p:nvPr/>
        </p:nvSpPr>
        <p:spPr>
          <a:xfrm>
            <a:off x="4145280" y="4791563"/>
            <a:ext cx="548640" cy="548640"/>
          </a:xfrm>
          <a:prstGeom prst="ellipse">
            <a:avLst/>
          </a:prstGeom>
          <a:solidFill>
            <a:schemeClr val="bg1">
              <a:lumMod val="75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A373AD3-F096-AB95-C857-50C9EE97EE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761037"/>
              </p:ext>
            </p:extLst>
          </p:nvPr>
        </p:nvGraphicFramePr>
        <p:xfrm>
          <a:off x="5647308" y="3653105"/>
          <a:ext cx="3496692" cy="2442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54000" imgH="1295280" progId="Equation.DSMT4">
                  <p:embed/>
                </p:oleObj>
              </mc:Choice>
              <mc:Fallback>
                <p:oleObj name="Equation" r:id="rId4" imgW="185400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47308" y="3653105"/>
                        <a:ext cx="3496692" cy="2442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1277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8600" y="685800"/>
            <a:ext cx="4419600" cy="3505200"/>
            <a:chOff x="76200" y="1143000"/>
            <a:chExt cx="4419600" cy="3505200"/>
          </a:xfrm>
        </p:grpSpPr>
        <p:grpSp>
          <p:nvGrpSpPr>
            <p:cNvPr id="15" name="Group 14"/>
            <p:cNvGrpSpPr/>
            <p:nvPr/>
          </p:nvGrpSpPr>
          <p:grpSpPr>
            <a:xfrm>
              <a:off x="76200" y="1143000"/>
              <a:ext cx="4419600" cy="3505200"/>
              <a:chOff x="76200" y="1143000"/>
              <a:chExt cx="4419600" cy="35052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1905000" y="1447800"/>
                <a:ext cx="0" cy="3200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28600" y="3048000"/>
                <a:ext cx="3657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81000" y="2392680"/>
                <a:ext cx="3048000" cy="1295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143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200" y="36531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62400" y="2819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 rot="21171042">
              <a:off x="743135" y="2675605"/>
              <a:ext cx="2209800" cy="690679"/>
            </a:xfrm>
            <a:prstGeom prst="ellipse">
              <a:avLst/>
            </a:prstGeom>
            <a:noFill/>
            <a:ln w="793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802192"/>
              </p:ext>
            </p:extLst>
          </p:nvPr>
        </p:nvGraphicFramePr>
        <p:xfrm>
          <a:off x="533400" y="3603625"/>
          <a:ext cx="7620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047760" imgH="863280" progId="Equation.3">
                  <p:embed/>
                </p:oleObj>
              </mc:Choice>
              <mc:Fallback>
                <p:oleObj name="数式" r:id="rId2" imgW="304776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03625"/>
                        <a:ext cx="76200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000435" y="1249680"/>
            <a:ext cx="457200" cy="1371600"/>
          </a:xfrm>
          <a:prstGeom prst="straightConnector1">
            <a:avLst/>
          </a:prstGeom>
          <a:ln w="60325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05494" y="942503"/>
            <a:ext cx="599579" cy="4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04CD0E-8C81-4EB6-B873-C1B268B05850}"/>
              </a:ext>
            </a:extLst>
          </p:cNvPr>
          <p:cNvSpPr txBox="1"/>
          <p:nvPr/>
        </p:nvSpPr>
        <p:spPr>
          <a:xfrm>
            <a:off x="5486400" y="1147465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Integral form may be OK for this </a:t>
            </a:r>
            <a:r>
              <a:rPr lang="en-US" sz="2400">
                <a:latin typeface="+mj-lt"/>
              </a:rPr>
              <a:t>case…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3932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43D9CB-C7BA-4CE4-9C36-FDA51B0DF2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404"/>
          <a:stretch/>
        </p:blipFill>
        <p:spPr>
          <a:xfrm>
            <a:off x="6019800" y="2895600"/>
            <a:ext cx="3086986" cy="277653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825529"/>
              </p:ext>
            </p:extLst>
          </p:nvPr>
        </p:nvGraphicFramePr>
        <p:xfrm>
          <a:off x="567055" y="573974"/>
          <a:ext cx="8150225" cy="574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949880" imgH="5600520" progId="Equation.DSMT4">
                  <p:embed/>
                </p:oleObj>
              </mc:Choice>
              <mc:Fallback>
                <p:oleObj name="Equation" r:id="rId3" imgW="7949880" imgH="56005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" y="573974"/>
                        <a:ext cx="8150225" cy="574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59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924374"/>
              </p:ext>
            </p:extLst>
          </p:nvPr>
        </p:nvGraphicFramePr>
        <p:xfrm>
          <a:off x="928688" y="614363"/>
          <a:ext cx="77597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83280" imgH="4597200" progId="Equation.DSMT4">
                  <p:embed/>
                </p:oleObj>
              </mc:Choice>
              <mc:Fallback>
                <p:oleObj name="Equation" r:id="rId2" imgW="6083280" imgH="459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614363"/>
                        <a:ext cx="77597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413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2F8B2-C9FD-0614-DB5D-30F5E16A3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915BB-2F90-6F15-C159-6AE1BA853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D23F3-9645-1B56-8370-3CC857BC5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CEA9AE7-9144-D832-2B94-468DCDB26B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020635"/>
              </p:ext>
            </p:extLst>
          </p:nvPr>
        </p:nvGraphicFramePr>
        <p:xfrm>
          <a:off x="76200" y="990600"/>
          <a:ext cx="4031316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571320" progId="Equation.DSMT4">
                  <p:embed/>
                </p:oleObj>
              </mc:Choice>
              <mc:Fallback>
                <p:oleObj name="Equation" r:id="rId2" imgW="2476440" imgH="5713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90600"/>
                        <a:ext cx="4031316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1CD711-5B51-5723-9459-87CCC26B4568}"/>
              </a:ext>
            </a:extLst>
          </p:cNvPr>
          <p:cNvSpPr txBox="1"/>
          <p:nvPr/>
        </p:nvSpPr>
        <p:spPr>
          <a:xfrm>
            <a:off x="304800" y="228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Examination of </a:t>
            </a:r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525B39-DCBC-B96E-0898-71849992DC99}"/>
              </a:ext>
            </a:extLst>
          </p:cNvPr>
          <p:cNvSpPr txBox="1"/>
          <p:nvPr/>
        </p:nvSpPr>
        <p:spPr>
          <a:xfrm>
            <a:off x="152400" y="2286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</a:t>
            </a:r>
            <a:r>
              <a:rPr lang="en-US" sz="2400" i="1" dirty="0">
                <a:latin typeface="+mj-lt"/>
              </a:rPr>
              <a:t>k=0</a:t>
            </a:r>
            <a:r>
              <a:rPr lang="en-US" sz="2400" dirty="0">
                <a:latin typeface="+mj-lt"/>
              </a:rPr>
              <a:t> when </a:t>
            </a:r>
            <a:r>
              <a:rPr lang="en-US" sz="2400" i="1" dirty="0">
                <a:latin typeface="Symbol" panose="05050102010706020507" pitchFamily="18" charset="2"/>
              </a:rPr>
              <a:t>q</a:t>
            </a:r>
            <a:r>
              <a:rPr lang="en-US" sz="2400" i="1" dirty="0">
                <a:latin typeface="+mj-lt"/>
              </a:rPr>
              <a:t>=0</a:t>
            </a:r>
            <a:r>
              <a:rPr lang="en-US" sz="2400" dirty="0">
                <a:latin typeface="+mj-lt"/>
              </a:rPr>
              <a:t>  and when </a:t>
            </a:r>
            <a:r>
              <a:rPr lang="en-US" sz="2400" i="1" dirty="0">
                <a:latin typeface="+mj-lt"/>
              </a:rPr>
              <a:t>r 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infinity</a:t>
            </a:r>
          </a:p>
          <a:p>
            <a:r>
              <a:rPr lang="en-US" sz="2400" i="1" dirty="0">
                <a:latin typeface="+mj-lt"/>
                <a:sym typeface="Wingdings" panose="05000000000000000000" pitchFamily="2" charset="2"/>
              </a:rPr>
              <a:t>               </a:t>
            </a:r>
            <a:r>
              <a:rPr lang="en-US" sz="2400" i="1" dirty="0">
                <a:latin typeface="+mj-lt"/>
              </a:rPr>
              <a:t>k=1</a:t>
            </a:r>
            <a:r>
              <a:rPr lang="en-US" sz="2400" dirty="0">
                <a:latin typeface="+mj-lt"/>
              </a:rPr>
              <a:t> when </a:t>
            </a:r>
            <a:r>
              <a:rPr lang="en-US" sz="2400" i="1" dirty="0">
                <a:latin typeface="Symbol" panose="05050102010706020507" pitchFamily="18" charset="2"/>
              </a:rPr>
              <a:t>q</a:t>
            </a:r>
            <a:r>
              <a:rPr lang="en-US" sz="2400" i="1" dirty="0">
                <a:latin typeface="+mj-lt"/>
              </a:rPr>
              <a:t>=</a:t>
            </a:r>
            <a:r>
              <a:rPr lang="en-US" sz="2400" i="1" dirty="0">
                <a:latin typeface="Symbol" panose="05050102010706020507" pitchFamily="18" charset="2"/>
              </a:rPr>
              <a:t>p</a:t>
            </a:r>
            <a:r>
              <a:rPr lang="en-US" sz="2400" i="1" dirty="0">
                <a:latin typeface="+mj-lt"/>
              </a:rPr>
              <a:t>/2 </a:t>
            </a:r>
            <a:r>
              <a:rPr lang="en-US" sz="2400" dirty="0">
                <a:latin typeface="+mj-lt"/>
              </a:rPr>
              <a:t>and </a:t>
            </a:r>
            <a:r>
              <a:rPr lang="en-US" sz="2400" i="1" dirty="0">
                <a:latin typeface="+mj-lt"/>
              </a:rPr>
              <a:t>r = a</a:t>
            </a:r>
          </a:p>
        </p:txBody>
      </p:sp>
    </p:spTree>
    <p:extLst>
      <p:ext uri="{BB962C8B-B14F-4D97-AF65-F5344CB8AC3E}">
        <p14:creationId xmlns:p14="http://schemas.microsoft.com/office/powerpoint/2010/main" val="634198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8915400" cy="52578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83064"/>
              </p:ext>
            </p:extLst>
          </p:nvPr>
        </p:nvGraphicFramePr>
        <p:xfrm>
          <a:off x="2590800" y="1066800"/>
          <a:ext cx="539115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74840" imgH="774360" progId="Equation.DSMT4">
                  <p:embed/>
                </p:oleObj>
              </mc:Choice>
              <mc:Fallback>
                <p:oleObj name="Equation" r:id="rId3" imgW="317484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66800"/>
                        <a:ext cx="5391150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76655"/>
              </p:ext>
            </p:extLst>
          </p:nvPr>
        </p:nvGraphicFramePr>
        <p:xfrm>
          <a:off x="817563" y="4038600"/>
          <a:ext cx="57356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77880" imgH="672840" progId="Equation.DSMT4">
                  <p:embed/>
                </p:oleObj>
              </mc:Choice>
              <mc:Fallback>
                <p:oleObj name="Equation" r:id="rId5" imgW="3377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038600"/>
                        <a:ext cx="57356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5486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D21116-E4DF-3B16-BE3F-392644ABB944}"/>
              </a:ext>
            </a:extLst>
          </p:cNvPr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Standard </a:t>
            </a:r>
            <a:r>
              <a:rPr lang="en-US" sz="2400" dirty="0" err="1">
                <a:latin typeface="+mj-lt"/>
              </a:rPr>
              <a:t>eliptic</a:t>
            </a:r>
            <a:r>
              <a:rPr lang="en-US" sz="2400" dirty="0">
                <a:latin typeface="+mj-lt"/>
              </a:rPr>
              <a:t> functions --</a:t>
            </a:r>
          </a:p>
        </p:txBody>
      </p:sp>
    </p:spTree>
    <p:extLst>
      <p:ext uri="{BB962C8B-B14F-4D97-AF65-F5344CB8AC3E}">
        <p14:creationId xmlns:p14="http://schemas.microsoft.com/office/powerpoint/2010/main" val="2510507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89123"/>
              </p:ext>
            </p:extLst>
          </p:nvPr>
        </p:nvGraphicFramePr>
        <p:xfrm>
          <a:off x="412750" y="438150"/>
          <a:ext cx="7129463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16520" imgH="1460160" progId="Equation.DSMT4">
                  <p:embed/>
                </p:oleObj>
              </mc:Choice>
              <mc:Fallback>
                <p:oleObj name="Equation" r:id="rId3" imgW="5816520" imgH="1460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38150"/>
                        <a:ext cx="7129463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5351"/>
              </p:ext>
            </p:extLst>
          </p:nvPr>
        </p:nvGraphicFramePr>
        <p:xfrm>
          <a:off x="425450" y="2244725"/>
          <a:ext cx="768350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32440" imgH="1803240" progId="Equation.DSMT4">
                  <p:embed/>
                </p:oleObj>
              </mc:Choice>
              <mc:Fallback>
                <p:oleObj name="Equation" r:id="rId5" imgW="6832440" imgH="1803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244725"/>
                        <a:ext cx="7683500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4491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  <a:r>
              <a:rPr lang="en-US" sz="2400" i="1" baseline="-25000" dirty="0">
                <a:latin typeface="+mj-lt"/>
              </a:rPr>
              <a:t>y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x,z</a:t>
            </a:r>
            <a:r>
              <a:rPr lang="en-US" sz="2400" i="1" dirty="0">
                <a:latin typeface="+mj-lt"/>
              </a:rPr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0635B1-1DEE-48F1-AB34-A9D886E4EE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677" y="4359913"/>
            <a:ext cx="3070225" cy="205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5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93587A-48A8-F4FF-6C1D-928CAD8A4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4800"/>
            <a:ext cx="9144000" cy="5410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5029200"/>
            <a:ext cx="8676373" cy="304800"/>
          </a:xfrm>
          <a:prstGeom prst="rect">
            <a:avLst/>
          </a:prstGeom>
          <a:solidFill>
            <a:srgbClr val="DA32AA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56804"/>
              </p:ext>
            </p:extLst>
          </p:nvPr>
        </p:nvGraphicFramePr>
        <p:xfrm>
          <a:off x="976312" y="461665"/>
          <a:ext cx="7191375" cy="378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67280" imgH="3085920" progId="Equation.DSMT4">
                  <p:embed/>
                </p:oleObj>
              </mc:Choice>
              <mc:Fallback>
                <p:oleObj name="Equation" r:id="rId2" imgW="58672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2" y="461665"/>
                        <a:ext cx="7191375" cy="378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26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for special cases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565616"/>
              </p:ext>
            </p:extLst>
          </p:nvPr>
        </p:nvGraphicFramePr>
        <p:xfrm>
          <a:off x="1193967" y="4879492"/>
          <a:ext cx="3394075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68400" imgH="1028520" progId="Equation.DSMT4">
                  <p:embed/>
                </p:oleObj>
              </mc:Choice>
              <mc:Fallback>
                <p:oleObj name="Equation" r:id="rId4" imgW="276840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967" y="4879492"/>
                        <a:ext cx="3394075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312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75240" imgH="3009600" progId="Equation.DSMT4">
                  <p:embed/>
                </p:oleObj>
              </mc:Choice>
              <mc:Fallback>
                <p:oleObj name="Equation" r:id="rId2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483755"/>
              </p:ext>
            </p:extLst>
          </p:nvPr>
        </p:nvGraphicFramePr>
        <p:xfrm>
          <a:off x="758027" y="4227513"/>
          <a:ext cx="6332537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21160" imgH="1790640" progId="Equation.DSMT4">
                  <p:embed/>
                </p:oleObj>
              </mc:Choice>
              <mc:Fallback>
                <p:oleObj name="Equation" r:id="rId4" imgW="532116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27" y="4227513"/>
                        <a:ext cx="6332537" cy="212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661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75240" imgH="3009600" progId="Equation.DSMT4">
                  <p:embed/>
                </p:oleObj>
              </mc:Choice>
              <mc:Fallback>
                <p:oleObj name="Equation" r:id="rId2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434700"/>
              </p:ext>
            </p:extLst>
          </p:nvPr>
        </p:nvGraphicFramePr>
        <p:xfrm>
          <a:off x="757238" y="4324350"/>
          <a:ext cx="6332537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21160" imgH="1625400" progId="Equation.DSMT4">
                  <p:embed/>
                </p:oleObj>
              </mc:Choice>
              <mc:Fallback>
                <p:oleObj name="Equation" r:id="rId4" imgW="532116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4324350"/>
                        <a:ext cx="6332537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048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25648"/>
              </p:ext>
            </p:extLst>
          </p:nvPr>
        </p:nvGraphicFramePr>
        <p:xfrm>
          <a:off x="869950" y="914400"/>
          <a:ext cx="6750050" cy="541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974760" imgH="3187440" progId="Equation.3">
                  <p:embed/>
                </p:oleObj>
              </mc:Choice>
              <mc:Fallback>
                <p:oleObj name="数式" r:id="rId2" imgW="3974760" imgH="318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914400"/>
                        <a:ext cx="6750050" cy="541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73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635360" imgH="1066680" progId="Equation.3">
                  <p:embed/>
                </p:oleObj>
              </mc:Choice>
              <mc:Fallback>
                <p:oleObj name="数式" r:id="rId2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988"/>
              </p:ext>
            </p:extLst>
          </p:nvPr>
        </p:nvGraphicFramePr>
        <p:xfrm>
          <a:off x="958850" y="2527300"/>
          <a:ext cx="6469063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809880" imgH="2260440" progId="Equation.3">
                  <p:embed/>
                </p:oleObj>
              </mc:Choice>
              <mc:Fallback>
                <p:oleObj name="数式" r:id="rId4" imgW="3809880" imgH="226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527300"/>
                        <a:ext cx="6469063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66449"/>
              </p:ext>
            </p:extLst>
          </p:nvPr>
        </p:nvGraphicFramePr>
        <p:xfrm>
          <a:off x="1295400" y="381000"/>
          <a:ext cx="61071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92080" imgH="1409400" progId="Equation.3">
                  <p:embed/>
                </p:oleObj>
              </mc:Choice>
              <mc:Fallback>
                <p:oleObj name="数式" r:id="rId2" imgW="269208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"/>
                        <a:ext cx="610711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76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Magnetic vector potential for this case: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619726"/>
              </p:ext>
            </p:extLst>
          </p:nvPr>
        </p:nvGraphicFramePr>
        <p:xfrm>
          <a:off x="1127125" y="3671888"/>
          <a:ext cx="7373938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51160" imgH="1206360" progId="Equation.DSMT4">
                  <p:embed/>
                </p:oleObj>
              </mc:Choice>
              <mc:Fallback>
                <p:oleObj name="Equation" r:id="rId4" imgW="3251160" imgH="1206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3671888"/>
                        <a:ext cx="7373938" cy="274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282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DBE08-2DFD-43CB-BC86-2CAB7E54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DE935C-1176-4F23-BAD8-26DC9F73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5F41D-90B7-411D-82FC-EEDD494C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1B6A4-3D5F-4E4B-BDDC-F23610CC64F0}"/>
              </a:ext>
            </a:extLst>
          </p:cNvPr>
          <p:cNvSpPr txBox="1"/>
          <p:nvPr/>
        </p:nvSpPr>
        <p:spPr>
          <a:xfrm>
            <a:off x="228600" y="228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    (note – this case simplifies more quickly than most…)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48991D-E9EB-4E50-BB17-1C50ACBB33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936202"/>
              </p:ext>
            </p:extLst>
          </p:nvPr>
        </p:nvGraphicFramePr>
        <p:xfrm>
          <a:off x="457200" y="1093787"/>
          <a:ext cx="7864475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66800" imgH="2057400" progId="Equation.DSMT4">
                  <p:embed/>
                </p:oleObj>
              </mc:Choice>
              <mc:Fallback>
                <p:oleObj name="Equation" r:id="rId2" imgW="3466800" imgH="2057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93787"/>
                        <a:ext cx="7864475" cy="467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780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34A98-8564-42E8-BEE9-DADF02151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4C5A5-24CC-474C-B460-0E5DDCAD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A567E-9212-4AFC-B3A4-CE40E35B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1AFA82-37F6-61AC-B2E8-555EAF311553}"/>
              </a:ext>
            </a:extLst>
          </p:cNvPr>
          <p:cNvSpPr txBox="1"/>
          <p:nvPr/>
        </p:nvSpPr>
        <p:spPr>
          <a:xfrm>
            <a:off x="228600" y="4495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it is possible to solve this problem using ideas learned in beginning physics (such PHY 114).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7285B5-851A-7F28-F2FB-9592DE272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261" y="435301"/>
            <a:ext cx="9144000" cy="385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2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</a:t>
            </a:r>
          </a:p>
          <a:p>
            <a:r>
              <a:rPr lang="en-US" sz="2400" dirty="0">
                <a:latin typeface="+mj-lt"/>
              </a:rPr>
              <a:t>          </a:t>
            </a:r>
          </a:p>
          <a:p>
            <a:r>
              <a:rPr lang="en-US" sz="2400" dirty="0">
                <a:latin typeface="+mj-lt"/>
              </a:rPr>
              <a:t>Magnetic flux density or magnetic induction field </a:t>
            </a:r>
            <a:r>
              <a:rPr lang="en-US" sz="2400" b="1" dirty="0">
                <a:latin typeface="+mj-lt"/>
              </a:rPr>
              <a:t>B</a:t>
            </a:r>
          </a:p>
          <a:p>
            <a:r>
              <a:rPr lang="en-US" sz="2400" dirty="0">
                <a:latin typeface="+mj-lt"/>
              </a:rPr>
              <a:t>Steady state (constant in time) current density </a:t>
            </a:r>
            <a:r>
              <a:rPr lang="en-US" sz="2400" b="1" dirty="0">
                <a:latin typeface="+mj-lt"/>
              </a:rPr>
              <a:t>J</a:t>
            </a:r>
            <a:endParaRPr lang="en-US" sz="2400" dirty="0"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" y="1600200"/>
            <a:ext cx="3352800" cy="2852113"/>
            <a:chOff x="1524000" y="2710487"/>
            <a:chExt cx="3352800" cy="285211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752600" y="3124200"/>
              <a:ext cx="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334000"/>
              <a:ext cx="2667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9880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271048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800" y="5100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733800" y="4267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9770062">
              <a:off x="2893849" y="3759038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217082">
              <a:off x="3831109" y="4334227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 flipV="1">
              <a:off x="1752600" y="4008694"/>
              <a:ext cx="1178150" cy="132530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5" idx="1"/>
            </p:cNvCxnSpPr>
            <p:nvPr/>
          </p:nvCxnSpPr>
          <p:spPr>
            <a:xfrm flipV="1">
              <a:off x="1752600" y="4356066"/>
              <a:ext cx="2095049" cy="97793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57400" y="41103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r</a:t>
              </a:r>
              <a:r>
                <a:rPr lang="en-US" sz="2400" b="1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199" y="3424535"/>
              <a:ext cx="417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q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799" y="3424535"/>
              <a:ext cx="7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v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519786"/>
              </p:ext>
            </p:extLst>
          </p:nvPr>
        </p:nvGraphicFramePr>
        <p:xfrm>
          <a:off x="4122026" y="1780814"/>
          <a:ext cx="3556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422360" imgH="342720" progId="Equation.3">
                  <p:embed/>
                </p:oleObj>
              </mc:Choice>
              <mc:Fallback>
                <p:oleObj name="数式" r:id="rId2" imgW="14223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22026" y="1780814"/>
                        <a:ext cx="355600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03826"/>
              </p:ext>
            </p:extLst>
          </p:nvPr>
        </p:nvGraphicFramePr>
        <p:xfrm>
          <a:off x="1600200" y="4495800"/>
          <a:ext cx="650875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603160" imgH="850680" progId="Equation.3">
                  <p:embed/>
                </p:oleObj>
              </mc:Choice>
              <mc:Fallback>
                <p:oleObj name="数式" r:id="rId4" imgW="2603160" imgH="8506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6508750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99A0D07-EE0F-B183-8321-50F5E97EBA0C}"/>
              </a:ext>
            </a:extLst>
          </p:cNvPr>
          <p:cNvSpPr txBox="1"/>
          <p:nvPr/>
        </p:nvSpPr>
        <p:spPr>
          <a:xfrm>
            <a:off x="4121346" y="2458383"/>
            <a:ext cx="48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Real life examples: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Steady macroscopic current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Quantum mechanical eigenstates with non-trivial current density.</a:t>
            </a:r>
          </a:p>
        </p:txBody>
      </p:sp>
    </p:spTree>
    <p:extLst>
      <p:ext uri="{BB962C8B-B14F-4D97-AF65-F5344CB8AC3E}">
        <p14:creationId xmlns:p14="http://schemas.microsoft.com/office/powerpoint/2010/main" val="169734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947247"/>
              </p:ext>
            </p:extLst>
          </p:nvPr>
        </p:nvGraphicFramePr>
        <p:xfrm>
          <a:off x="669925" y="1219200"/>
          <a:ext cx="688975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55800" imgH="698400" progId="Equation.3">
                  <p:embed/>
                </p:oleObj>
              </mc:Choice>
              <mc:Fallback>
                <p:oleObj name="数式" r:id="rId2" imgW="2755800" imgH="698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219200"/>
                        <a:ext cx="688975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Comparison of electrostatics and </a:t>
            </a:r>
            <a:r>
              <a:rPr lang="en-US" sz="2400" dirty="0" err="1">
                <a:latin typeface="+mj-lt"/>
              </a:rPr>
              <a:t>magnetostatics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93316"/>
              </p:ext>
            </p:extLst>
          </p:nvPr>
        </p:nvGraphicFramePr>
        <p:xfrm>
          <a:off x="546100" y="3235325"/>
          <a:ext cx="739775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58840" imgH="736560" progId="Equation.DSMT4">
                  <p:embed/>
                </p:oleObj>
              </mc:Choice>
              <mc:Fallback>
                <p:oleObj name="Equation" r:id="rId4" imgW="295884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235325"/>
                        <a:ext cx="7397750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5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621003"/>
              </p:ext>
            </p:extLst>
          </p:nvPr>
        </p:nvGraphicFramePr>
        <p:xfrm>
          <a:off x="255270" y="685800"/>
          <a:ext cx="8458200" cy="5121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64160" imgH="3771720" progId="Equation.DSMT4">
                  <p:embed/>
                </p:oleObj>
              </mc:Choice>
              <mc:Fallback>
                <p:oleObj name="Equation" r:id="rId2" imgW="6464160" imgH="3771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" y="685800"/>
                        <a:ext cx="8458200" cy="5121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20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788754"/>
              </p:ext>
            </p:extLst>
          </p:nvPr>
        </p:nvGraphicFramePr>
        <p:xfrm>
          <a:off x="685799" y="685800"/>
          <a:ext cx="785672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720" imgH="2679480" progId="Equation.DSMT4">
                  <p:embed/>
                </p:oleObj>
              </mc:Choice>
              <mc:Fallback>
                <p:oleObj name="Equation" r:id="rId2" imgW="4698720" imgH="267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685800"/>
                        <a:ext cx="785672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F5FED0FB-AD1B-F1F5-5CB8-D828AB579A21}"/>
              </a:ext>
            </a:extLst>
          </p:cNvPr>
          <p:cNvSpPr/>
          <p:nvPr/>
        </p:nvSpPr>
        <p:spPr>
          <a:xfrm rot="20341463">
            <a:off x="7318862" y="3657598"/>
            <a:ext cx="533400" cy="6858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0C7ADF-225B-CDD9-75E1-943D092104B1}"/>
              </a:ext>
            </a:extLst>
          </p:cNvPr>
          <p:cNvSpPr txBox="1"/>
          <p:nvPr/>
        </p:nvSpPr>
        <p:spPr>
          <a:xfrm flipH="1">
            <a:off x="7620855" y="4190596"/>
            <a:ext cx="743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382435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756846"/>
              </p:ext>
            </p:extLst>
          </p:nvPr>
        </p:nvGraphicFramePr>
        <p:xfrm>
          <a:off x="161925" y="882650"/>
          <a:ext cx="882967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43120" imgH="2298600" progId="Equation.3">
                  <p:embed/>
                </p:oleObj>
              </mc:Choice>
              <mc:Fallback>
                <p:oleObj name="数式" r:id="rId2" imgW="3543120" imgH="229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882650"/>
                        <a:ext cx="882967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403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2590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60877"/>
              </p:ext>
            </p:extLst>
          </p:nvPr>
        </p:nvGraphicFramePr>
        <p:xfrm>
          <a:off x="990600" y="3200400"/>
          <a:ext cx="517525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070000" imgH="1130040" progId="Equation.3">
                  <p:embed/>
                </p:oleObj>
              </mc:Choice>
              <mc:Fallback>
                <p:oleObj name="数式" r:id="rId2" imgW="207000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517525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forms of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59493"/>
              </p:ext>
            </p:extLst>
          </p:nvPr>
        </p:nvGraphicFramePr>
        <p:xfrm>
          <a:off x="923925" y="1143000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457200" progId="Equation.3">
                  <p:embed/>
                </p:oleObj>
              </mc:Choice>
              <mc:Fallback>
                <p:oleObj name="数式" r:id="rId4" imgW="29336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143000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1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16031</TotalTime>
  <Words>538</Words>
  <Application>Microsoft Office PowerPoint</Application>
  <PresentationFormat>On-screen Show (4:3)</PresentationFormat>
  <Paragraphs>139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821</cp:revision>
  <cp:lastPrinted>2014-02-09T20:37:36Z</cp:lastPrinted>
  <dcterms:created xsi:type="dcterms:W3CDTF">2012-01-10T18:32:24Z</dcterms:created>
  <dcterms:modified xsi:type="dcterms:W3CDTF">2024-02-09T18:52:02Z</dcterms:modified>
</cp:coreProperties>
</file>