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72" r:id="rId4"/>
    <p:sldId id="375" r:id="rId5"/>
    <p:sldId id="383" r:id="rId6"/>
    <p:sldId id="382" r:id="rId7"/>
    <p:sldId id="376" r:id="rId8"/>
    <p:sldId id="377" r:id="rId9"/>
    <p:sldId id="378" r:id="rId10"/>
    <p:sldId id="361" r:id="rId11"/>
    <p:sldId id="366" r:id="rId12"/>
    <p:sldId id="369" r:id="rId13"/>
    <p:sldId id="381" r:id="rId14"/>
    <p:sldId id="370" r:id="rId15"/>
    <p:sldId id="37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oleObject" Target="../embeddings/oleObject11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.edu/~ajm/materials/delsph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034" y="533400"/>
            <a:ext cx="924950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Continue reading  Chap. 5 – Sec. 5.6-5.7 in JDJ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>
                <a:solidFill>
                  <a:schemeClr val="folHlink"/>
                </a:solidFill>
              </a:rPr>
              <a:t>magnetostatic</a:t>
            </a:r>
            <a:r>
              <a:rPr lang="en-US" sz="3200" b="1" dirty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Magnetic 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Hyperfine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1625400" progId="Equation.DSMT4">
                  <p:embed/>
                </p:oleObj>
              </mc:Choice>
              <mc:Fallback>
                <p:oleObj name="Equation" r:id="rId2" imgW="24890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35360" imgH="1066680" progId="Equation.3">
                  <p:embed/>
                </p:oleObj>
              </mc:Choice>
              <mc:Fallback>
                <p:oleObj name="数式" r:id="rId2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40700"/>
              </p:ext>
            </p:extLst>
          </p:nvPr>
        </p:nvGraphicFramePr>
        <p:xfrm>
          <a:off x="484188" y="2514600"/>
          <a:ext cx="70151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32160" imgH="3340080" progId="Equation.DSMT4">
                  <p:embed/>
                </p:oleObj>
              </mc:Choice>
              <mc:Fallback>
                <p:oleObj name="Equation" r:id="rId4" imgW="603216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514600"/>
                        <a:ext cx="7015162" cy="388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of the electron orbital 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26549"/>
              </p:ext>
            </p:extLst>
          </p:nvPr>
        </p:nvGraphicFramePr>
        <p:xfrm>
          <a:off x="587375" y="962025"/>
          <a:ext cx="5732463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27320" imgH="2705040" progId="Equation.DSMT4">
                  <p:embed/>
                </p:oleObj>
              </mc:Choice>
              <mc:Fallback>
                <p:oleObj name="Equation" r:id="rId2" imgW="492732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962025"/>
                        <a:ext cx="5732463" cy="314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" y="415399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3593" y="4106863"/>
            <a:ext cx="4976813" cy="67913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626607"/>
              </p:ext>
            </p:extLst>
          </p:nvPr>
        </p:nvGraphicFramePr>
        <p:xfrm>
          <a:off x="1046956" y="4662782"/>
          <a:ext cx="3525044" cy="173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54280" imgH="1307880" progId="Equation.DSMT4">
                  <p:embed/>
                </p:oleObj>
              </mc:Choice>
              <mc:Fallback>
                <p:oleObj name="Equation" r:id="rId5" imgW="26542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6" y="4662782"/>
                        <a:ext cx="3525044" cy="17380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4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44CDA-FF8E-2A6A-B88A-40CEF48F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D1715-3448-AE82-CE16-3B212DF4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A7AD9-5029-496A-08FF-EA1C0B03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23176B-56FF-98DD-DC6C-6D2550198CA7}"/>
              </a:ext>
            </a:extLst>
          </p:cNvPr>
          <p:cNvSpPr txBox="1"/>
          <p:nvPr/>
        </p:nvSpPr>
        <p:spPr>
          <a:xfrm>
            <a:off x="202020" y="23179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magnetic dipole – multipole approximation to vector potential and magnetic field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B0E916-76CF-1154-8400-A8B015457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20" y="1066800"/>
            <a:ext cx="8351631" cy="511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80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magnetic field generated by point magnetic dipole moment discussed in </a:t>
            </a:r>
            <a:r>
              <a:rPr lang="en-US" sz="2400">
                <a:latin typeface="+mj-lt"/>
              </a:rPr>
              <a:t>the detailed notes: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16"/>
              </p:ext>
            </p:extLst>
          </p:nvPr>
        </p:nvGraphicFramePr>
        <p:xfrm>
          <a:off x="341870" y="1524000"/>
          <a:ext cx="864973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2960" imgH="3288960" progId="Equation.DSMT4">
                  <p:embed/>
                </p:oleObj>
              </mc:Choice>
              <mc:Fallback>
                <p:oleObj name="Equation" r:id="rId2" imgW="62229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1870" y="1524000"/>
                        <a:ext cx="864973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3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49816"/>
              </p:ext>
            </p:extLst>
          </p:nvPr>
        </p:nvGraphicFramePr>
        <p:xfrm>
          <a:off x="202406" y="685800"/>
          <a:ext cx="87391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86320" imgH="698400" progId="Equation.DSMT4">
                  <p:embed/>
                </p:oleObj>
              </mc:Choice>
              <mc:Fallback>
                <p:oleObj name="Equation" r:id="rId2" imgW="6286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2406" y="685800"/>
                        <a:ext cx="87391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41724" t="32287" r="5862"/>
          <a:stretch/>
        </p:blipFill>
        <p:spPr>
          <a:xfrm>
            <a:off x="190499" y="1752600"/>
            <a:ext cx="2667001" cy="26494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86826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470133" y="2286000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3382"/>
              </p:ext>
            </p:extLst>
          </p:nvPr>
        </p:nvGraphicFramePr>
        <p:xfrm>
          <a:off x="1333500" y="2912644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60" imgH="291960" progId="Equation.DSMT4">
                  <p:embed/>
                </p:oleObj>
              </mc:Choice>
              <mc:Fallback>
                <p:oleObj name="Equation" r:id="rId5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0" y="2912644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79324"/>
              </p:ext>
            </p:extLst>
          </p:nvPr>
        </p:nvGraphicFramePr>
        <p:xfrm>
          <a:off x="1801813" y="1947863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291960" progId="Equation.DSMT4">
                  <p:embed/>
                </p:oleObj>
              </mc:Choice>
              <mc:Fallback>
                <p:oleObj name="Equation" r:id="rId7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01813" y="1947863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5400" y="1853678"/>
            <a:ext cx="3405188" cy="32514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6400800" y="3369845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338"/>
              </p:ext>
            </p:extLst>
          </p:nvPr>
        </p:nvGraphicFramePr>
        <p:xfrm>
          <a:off x="6515100" y="3395663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1960" imgH="291960" progId="Equation.DSMT4">
                  <p:embed/>
                </p:oleObj>
              </mc:Choice>
              <mc:Fallback>
                <p:oleObj name="Equation" r:id="rId10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15100" y="3395663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743808" y="2701089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775645"/>
              </p:ext>
            </p:extLst>
          </p:nvPr>
        </p:nvGraphicFramePr>
        <p:xfrm>
          <a:off x="7075488" y="2362952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1200" imgH="291960" progId="Equation.DSMT4">
                  <p:embed/>
                </p:oleObj>
              </mc:Choice>
              <mc:Fallback>
                <p:oleObj name="Equation" r:id="rId11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75488" y="2362952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5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627CF2-0AA7-EC0D-2149-854E491E4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2" y="609601"/>
            <a:ext cx="9144000" cy="520465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057400"/>
            <a:ext cx="8921132" cy="304800"/>
          </a:xfrm>
          <a:prstGeom prst="rect">
            <a:avLst/>
          </a:prstGeom>
          <a:solidFill>
            <a:srgbClr val="DA32AA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4ADFB-F16A-4511-B588-5B71A12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0EDF5-9EFF-46B3-BE3F-30689B30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694A5-9DDC-4010-B5D0-AEE6D2D7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EA9B3C-824E-B581-DD53-62C06433E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135"/>
            <a:ext cx="9144000" cy="389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4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9D5FFF-FC31-461E-8C30-CDE6B0EB1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883013"/>
            <a:ext cx="9144000" cy="56558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6AAC3-3BDC-41BD-824F-E8DD7A44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4FF02-C66E-479F-9A64-622A601F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C05A3-9399-468B-B6A5-034B6D89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50EC2-054A-4E0C-AA86-4AE9331712C1}"/>
              </a:ext>
            </a:extLst>
          </p:cNvPr>
          <p:cNvSpPr txBox="1"/>
          <p:nvPr/>
        </p:nvSpPr>
        <p:spPr>
          <a:xfrm>
            <a:off x="72656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spherical polar coordinates</a:t>
            </a:r>
          </a:p>
          <a:p>
            <a:r>
              <a:rPr lang="en-US" sz="2400" dirty="0">
                <a:latin typeface="+mj-lt"/>
              </a:rPr>
              <a:t>      Ref: </a:t>
            </a:r>
            <a:r>
              <a:rPr lang="en-US" sz="2400" dirty="0">
                <a:latin typeface="+mj-lt"/>
                <a:hlinkClick r:id="rId3"/>
              </a:rPr>
              <a:t>https://www.cpp.edu/~ajm/materials/delsph.pdf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29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1EE00-33C1-7A74-70FD-81FE9874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EC88E-2E1F-655F-A153-E3250318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947AC-8466-3B3C-08E0-0E2E892C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4DF39-8B96-5F9A-3B60-5112F5C654CB}"/>
              </a:ext>
            </a:extLst>
          </p:cNvPr>
          <p:cNvSpPr txBox="1"/>
          <p:nvPr/>
        </p:nvSpPr>
        <p:spPr>
          <a:xfrm>
            <a:off x="381000" y="304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result given in “detailed” pdf file: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B7A388-8F46-BEE0-0BBF-F451302F5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4" y="1295400"/>
            <a:ext cx="8670831" cy="367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2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E1E45C-E31A-C30E-E6BD-0C669AAB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" y="1246124"/>
            <a:ext cx="9144000" cy="350850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515AC-79BE-C5DC-B77C-13FE0959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1C77A-A257-E21A-CA7C-1EF34C27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997A1-7F55-B7C1-ED9B-14C90565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786B69-5C6E-63BB-5960-CFAAE4D87732}"/>
              </a:ext>
            </a:extLst>
          </p:cNvPr>
          <p:cNvSpPr/>
          <p:nvPr/>
        </p:nvSpPr>
        <p:spPr>
          <a:xfrm>
            <a:off x="5181600" y="4389501"/>
            <a:ext cx="1219200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A90A265-7CBE-4742-9106-CE3400633B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365620"/>
              </p:ext>
            </p:extLst>
          </p:nvPr>
        </p:nvGraphicFramePr>
        <p:xfrm>
          <a:off x="3886200" y="990600"/>
          <a:ext cx="4495800" cy="119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457200" progId="Equation.DSMT4">
                  <p:embed/>
                </p:oleObj>
              </mc:Choice>
              <mc:Fallback>
                <p:oleObj name="Equation" r:id="rId2" imgW="1714320" imgH="457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426DD34-B968-4435-819B-0CD396F1A4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6200" y="990600"/>
                        <a:ext cx="4495800" cy="1198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7BD56A-469F-4A4F-AF5D-77FEBE6A3762}"/>
              </a:ext>
            </a:extLst>
          </p:cNvPr>
          <p:cNvSpPr txBox="1"/>
          <p:nvPr/>
        </p:nvSpPr>
        <p:spPr>
          <a:xfrm>
            <a:off x="304800" y="9906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model current density --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AF2802-009B-400F-AB72-79D4EAD0EC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743200"/>
            <a:ext cx="8334375" cy="3724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F591BA-4CC7-C79C-4900-91948230B7C0}"/>
              </a:ext>
            </a:extLst>
          </p:cNvPr>
          <p:cNvSpPr txBox="1"/>
          <p:nvPr/>
        </p:nvSpPr>
        <p:spPr>
          <a:xfrm>
            <a:off x="228600" y="390525"/>
            <a:ext cx="833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macroscopic localized current source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00F9751-AB4E-FFA3-69C5-DB0DE55E0F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168388"/>
              </p:ext>
            </p:extLst>
          </p:nvPr>
        </p:nvGraphicFramePr>
        <p:xfrm>
          <a:off x="1108710" y="2153650"/>
          <a:ext cx="757809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57520" imgH="228600" progId="Equation.DSMT4">
                  <p:embed/>
                </p:oleObj>
              </mc:Choice>
              <mc:Fallback>
                <p:oleObj name="Equation" r:id="rId5" imgW="4457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8710" y="2153650"/>
                        <a:ext cx="7578090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126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DCB6C2-9CD9-4D55-B457-272C5DE0E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91"/>
          <a:stretch/>
        </p:blipFill>
        <p:spPr>
          <a:xfrm>
            <a:off x="609600" y="2431218"/>
            <a:ext cx="7562850" cy="40606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76396-006E-4CF3-97D5-9C24583F11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542"/>
          <a:stretch/>
        </p:blipFill>
        <p:spPr>
          <a:xfrm>
            <a:off x="0" y="366132"/>
            <a:ext cx="8334375" cy="1767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386AEA-F1CE-4383-BDE7-FB8E1EA6FB7A}"/>
              </a:ext>
            </a:extLst>
          </p:cNvPr>
          <p:cNvSpPr txBox="1"/>
          <p:nvPr/>
        </p:nvSpPr>
        <p:spPr>
          <a:xfrm>
            <a:off x="6019800" y="518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38DB6-899B-43F5-8915-3419409B5B6A}"/>
              </a:ext>
            </a:extLst>
          </p:cNvPr>
          <p:cNvSpPr txBox="1"/>
          <p:nvPr/>
        </p:nvSpPr>
        <p:spPr>
          <a:xfrm rot="16200000">
            <a:off x="-1112334" y="401228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Radial part of A(r)</a:t>
            </a:r>
          </a:p>
        </p:txBody>
      </p:sp>
    </p:spTree>
    <p:extLst>
      <p:ext uri="{BB962C8B-B14F-4D97-AF65-F5344CB8AC3E}">
        <p14:creationId xmlns:p14="http://schemas.microsoft.com/office/powerpoint/2010/main" val="90830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76396-006E-4CF3-97D5-9C24583F1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335"/>
          <a:stretch/>
        </p:blipFill>
        <p:spPr>
          <a:xfrm>
            <a:off x="152400" y="136525"/>
            <a:ext cx="8334375" cy="1514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C57788-D8B8-42B5-A1EF-1C06F7D59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1651000"/>
            <a:ext cx="7867650" cy="472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64B42F-0061-4E1D-9CD7-73FE81C09C5C}"/>
              </a:ext>
            </a:extLst>
          </p:cNvPr>
          <p:cNvSpPr txBox="1"/>
          <p:nvPr/>
        </p:nvSpPr>
        <p:spPr>
          <a:xfrm>
            <a:off x="5960327" y="47453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8AD11-067D-48C2-8225-FE9B6E217611}"/>
              </a:ext>
            </a:extLst>
          </p:cNvPr>
          <p:cNvSpPr txBox="1"/>
          <p:nvPr/>
        </p:nvSpPr>
        <p:spPr>
          <a:xfrm rot="16200000">
            <a:off x="-819149" y="36172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Radial part of B(r)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270B8-4D46-45CB-A061-7203C93FF6E5}"/>
              </a:ext>
            </a:extLst>
          </p:cNvPr>
          <p:cNvSpPr txBox="1"/>
          <p:nvPr/>
        </p:nvSpPr>
        <p:spPr>
          <a:xfrm>
            <a:off x="3048000" y="2209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 parallel to </a:t>
            </a:r>
            <a:r>
              <a:rPr lang="en-US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4C4B4-7C0F-4739-82D0-271D2ACEEED2}"/>
              </a:ext>
            </a:extLst>
          </p:cNvPr>
          <p:cNvSpPr txBox="1"/>
          <p:nvPr/>
        </p:nvSpPr>
        <p:spPr>
          <a:xfrm>
            <a:off x="5105400" y="56343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 perpendicular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3690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15030</TotalTime>
  <Words>299</Words>
  <Application>Microsoft Office PowerPoint</Application>
  <PresentationFormat>On-screen Show (4:3)</PresentationFormat>
  <Paragraphs>72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800</cp:revision>
  <cp:lastPrinted>2020-02-08T21:52:35Z</cp:lastPrinted>
  <dcterms:created xsi:type="dcterms:W3CDTF">2012-01-10T18:32:24Z</dcterms:created>
  <dcterms:modified xsi:type="dcterms:W3CDTF">2024-02-13T15:58:05Z</dcterms:modified>
</cp:coreProperties>
</file>