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388" r:id="rId3"/>
    <p:sldId id="391" r:id="rId4"/>
    <p:sldId id="368" r:id="rId5"/>
    <p:sldId id="369" r:id="rId6"/>
    <p:sldId id="370" r:id="rId7"/>
    <p:sldId id="371" r:id="rId8"/>
    <p:sldId id="355" r:id="rId9"/>
    <p:sldId id="394" r:id="rId10"/>
    <p:sldId id="395" r:id="rId11"/>
    <p:sldId id="356" r:id="rId12"/>
    <p:sldId id="357" r:id="rId13"/>
    <p:sldId id="358" r:id="rId14"/>
    <p:sldId id="359" r:id="rId15"/>
    <p:sldId id="381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74" r:id="rId25"/>
    <p:sldId id="375" r:id="rId26"/>
    <p:sldId id="383" r:id="rId27"/>
    <p:sldId id="384" r:id="rId28"/>
    <p:sldId id="392" r:id="rId29"/>
    <p:sldId id="376" r:id="rId30"/>
    <p:sldId id="377" r:id="rId31"/>
    <p:sldId id="378" r:id="rId32"/>
    <p:sldId id="379" r:id="rId33"/>
    <p:sldId id="38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-metal.com/shielding-fundamentals.html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ac.uk/Documents/college-eps/metallurgy/research/Magnetic-Materials-Background/Magnetic-Materials-Background-4-Classification-of-Magnetic-Materials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Finish reading  Chapter 5 (Sec. 5.8-5.12)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Recap of hyperfine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A737B-6240-62A7-E5E1-835C1D87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3D77-AF0C-88A4-79EC-09ADAD1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D1FF-458E-3510-B27C-3C3306F2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3DA62-A339-5B02-4D16-8A11BB36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5918305" cy="611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B7383-31B7-B386-1885-58039560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4277256"/>
            <a:ext cx="7455283" cy="18352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A15D7-A628-3542-AD08-A4013BE95605}"/>
              </a:ext>
            </a:extLst>
          </p:cNvPr>
          <p:cNvCxnSpPr>
            <a:cxnSpLocks/>
          </p:cNvCxnSpPr>
          <p:nvPr/>
        </p:nvCxnSpPr>
        <p:spPr>
          <a:xfrm>
            <a:off x="2624087" y="533400"/>
            <a:ext cx="0" cy="1676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C6200D-0C87-B533-8419-C21A0FC1D8F8}"/>
              </a:ext>
            </a:extLst>
          </p:cNvPr>
          <p:cNvSpPr txBox="1"/>
          <p:nvPr/>
        </p:nvSpPr>
        <p:spPr>
          <a:xfrm>
            <a:off x="1436169" y="1219200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~70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3475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96800" imgH="342720" progId="Equation.3">
                  <p:embed/>
                </p:oleObj>
              </mc:Choice>
              <mc:Fallback>
                <p:oleObj name="数式" r:id="rId2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733" y="184630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due to “free” current </a:t>
            </a:r>
            <a:r>
              <a:rPr lang="en-US" sz="2400" b="1" dirty="0" err="1">
                <a:latin typeface="+mj-lt"/>
              </a:rPr>
              <a:t>J</a:t>
            </a:r>
            <a:r>
              <a:rPr lang="en-US" sz="2400" b="1" baseline="-25000" dirty="0" err="1">
                <a:latin typeface="+mj-lt"/>
              </a:rPr>
              <a:t>free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and macroscopic magnetization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/>
              <a:t>) implies that this current does not also contribute to the magnetization density.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m</a:t>
            </a:r>
            <a:r>
              <a:rPr lang="en-US" sz="2400" i="1" baseline="-25000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  may include contributions from “bound” currents as well as from intrinsic spins.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56792"/>
              </p:ext>
            </p:extLst>
          </p:nvPr>
        </p:nvGraphicFramePr>
        <p:xfrm>
          <a:off x="182562" y="44196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92080" imgH="558720" progId="Equation.3">
                  <p:embed/>
                </p:oleObj>
              </mc:Choice>
              <mc:Fallback>
                <p:oleObj name="数式" r:id="rId4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44196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92080" imgH="2273040" progId="Equation.3">
                  <p:embed/>
                </p:oleObj>
              </mc:Choice>
              <mc:Fallback>
                <p:oleObj name="数式" r:id="rId2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24080" imgH="1854000" progId="Equation.3">
                  <p:embed/>
                </p:oleObj>
              </mc:Choice>
              <mc:Fallback>
                <p:oleObj name="数式" r:id="rId2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3085"/>
              </p:ext>
            </p:extLst>
          </p:nvPr>
        </p:nvGraphicFramePr>
        <p:xfrm>
          <a:off x="887413" y="717550"/>
          <a:ext cx="53149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1041120" progId="Equation.DSMT4">
                  <p:embed/>
                </p:oleObj>
              </mc:Choice>
              <mc:Fallback>
                <p:oleObj name="Equation" r:id="rId2" imgW="22222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717550"/>
                        <a:ext cx="53149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62493"/>
              </p:ext>
            </p:extLst>
          </p:nvPr>
        </p:nvGraphicFramePr>
        <p:xfrm>
          <a:off x="1381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2425680" progId="Equation.DSMT4">
                  <p:embed/>
                </p:oleObj>
              </mc:Choice>
              <mc:Fallback>
                <p:oleObj name="Equation" r:id="rId2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761760" progId="Equation.DSMT4">
                  <p:embed/>
                </p:oleObj>
              </mc:Choice>
              <mc:Fallback>
                <p:oleObj name="Equation" r:id="rId4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104840" progId="Equation.DSMT4">
                  <p:embed/>
                </p:oleObj>
              </mc:Choice>
              <mc:Fallback>
                <p:oleObj name="Equation" r:id="rId2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77480" progId="Equation.3">
                    <p:embed/>
                  </p:oleObj>
                </mc:Choice>
                <mc:Fallback>
                  <p:oleObj name="数式" r:id="rId4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160" imgH="672840" progId="Equation.3">
                  <p:embed/>
                </p:oleObj>
              </mc:Choice>
              <mc:Fallback>
                <p:oleObj name="数式" r:id="rId6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11200" imgH="939600" progId="Equation.3">
                  <p:embed/>
                </p:oleObj>
              </mc:Choice>
              <mc:Fallback>
                <p:oleObj name="数式" r:id="rId4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251160" imgH="1701720" progId="Equation.3">
                  <p:embed/>
                </p:oleObj>
              </mc:Choice>
              <mc:Fallback>
                <p:oleObj name="数式" r:id="rId4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CA4CD-DDFA-8EE4-13EF-5980E982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2577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45DFA-B016-406B-92B1-A83D4A1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86C5-B84F-416C-A750-8593B107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D9C5A-55EB-46ED-A33F-B4B14FA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7E205-A0E8-4CAA-93B9-F897E76D8DD0}"/>
              </a:ext>
            </a:extLst>
          </p:cNvPr>
          <p:cNvSpPr/>
          <p:nvPr/>
        </p:nvSpPr>
        <p:spPr>
          <a:xfrm>
            <a:off x="152400" y="1981200"/>
            <a:ext cx="8991600" cy="3048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2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1701720" progId="Equation.DSMT4">
                  <p:embed/>
                </p:oleObj>
              </mc:Choice>
              <mc:Fallback>
                <p:oleObj name="Equation" r:id="rId4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790640" imgH="444240" progId="Equation.3">
                  <p:embed/>
                </p:oleObj>
              </mc:Choice>
              <mc:Fallback>
                <p:oleObj name="数式" r:id="rId6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20480" imgH="457200" progId="Equation.3">
                  <p:embed/>
                </p:oleObj>
              </mc:Choice>
              <mc:Fallback>
                <p:oleObj name="数式" r:id="rId2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</a:t>
            </a:r>
            <a:r>
              <a:rPr lang="en-US" sz="2400" dirty="0" err="1">
                <a:latin typeface="+mj-lt"/>
              </a:rPr>
              <a:t>magnetostatic</a:t>
            </a:r>
            <a:r>
              <a:rPr lang="en-US" sz="2400" dirty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381200" imgH="1079280" progId="Equation.3">
                  <p:embed/>
                </p:oleObj>
              </mc:Choice>
              <mc:Fallback>
                <p:oleObj name="数式" r:id="rId4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47760" imgH="1549080" progId="Equation.3">
                  <p:embed/>
                </p:oleObj>
              </mc:Choice>
              <mc:Fallback>
                <p:oleObj name="数式" r:id="rId6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82680" progId="Equation.3">
                  <p:embed/>
                </p:oleObj>
              </mc:Choice>
              <mc:Fallback>
                <p:oleObj name="数式" r:id="rId2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886200" imgH="1574640" progId="Equation.3">
                  <p:embed/>
                </p:oleObj>
              </mc:Choice>
              <mc:Fallback>
                <p:oleObj name="数式" r:id="rId4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Variation; magnetic sphere plus external field </a:t>
            </a:r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57120" imgH="457200" progId="Equation.3">
                  <p:embed/>
                </p:oleObj>
              </mc:Choice>
              <mc:Fallback>
                <p:oleObj name="数式" r:id="rId2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89636"/>
              </p:ext>
            </p:extLst>
          </p:nvPr>
        </p:nvGraphicFramePr>
        <p:xfrm>
          <a:off x="73025" y="1700213"/>
          <a:ext cx="812323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32040" imgH="2298600" progId="Equation.DSMT4">
                  <p:embed/>
                </p:oleObj>
              </mc:Choice>
              <mc:Fallback>
                <p:oleObj name="Equation" r:id="rId4" imgW="3632040" imgH="229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700213"/>
                        <a:ext cx="812323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77960" imgH="1143000" progId="Equation.3">
                  <p:embed/>
                </p:oleObj>
              </mc:Choice>
              <mc:Fallback>
                <p:oleObj name="数式" r:id="rId2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549080" imgH="685800" progId="Equation.3">
                  <p:embed/>
                </p:oleObj>
              </mc:Choice>
              <mc:Fallback>
                <p:oleObj name="数式" r:id="rId4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126720" imgH="177480" progId="Equation.3">
                    <p:embed/>
                  </p:oleObj>
                </mc:Choice>
                <mc:Fallback>
                  <p:oleObj name="数式" r:id="rId6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965160" imgH="672840" progId="Equation.3">
                  <p:embed/>
                </p:oleObj>
              </mc:Choice>
              <mc:Fallback>
                <p:oleObj name="数式" r:id="rId8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69920" imgH="1600200" progId="Equation.3">
                  <p:embed/>
                </p:oleObj>
              </mc:Choice>
              <mc:Fallback>
                <p:oleObj name="数式" r:id="rId2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Composed of 80% Ni, 15% Fe, 5% </a:t>
            </a:r>
            <a:r>
              <a:rPr lang="en-US" sz="2400" dirty="0" err="1">
                <a:latin typeface="+mj-lt"/>
              </a:rPr>
              <a:t>Mo+other</a:t>
            </a:r>
            <a:r>
              <a:rPr lang="en-US" sz="2400" dirty="0">
                <a:latin typeface="+mj-lt"/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44D68-A40B-D942-F47B-0011AEAC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C1373-1841-987A-C892-0C8BFEE7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4277-AA24-3F1E-CED3-6CAF07E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1E97-240C-6263-1E09-D2B48DA3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1" y="21657"/>
            <a:ext cx="8369730" cy="5702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83495-4644-5583-5A9B-8C29E1F9FEBF}"/>
              </a:ext>
            </a:extLst>
          </p:cNvPr>
          <p:cNvSpPr txBox="1"/>
          <p:nvPr/>
        </p:nvSpPr>
        <p:spPr>
          <a:xfrm>
            <a:off x="228600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3"/>
              </a:rPr>
              <a:t>http://www.mu-metal.com/shielding-fundamentals.html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9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9507D-10F4-14C2-6E11-AFDA45CE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4671E-937A-D59D-ABF2-701000CC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3BE5E-189C-A478-A45E-C7DDE468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0D2EC-DD07-5D5E-E211-1C7A73EF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9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63280" imgH="888840" progId="Equation.3">
                  <p:embed/>
                </p:oleObj>
              </mc:Choice>
              <mc:Fallback>
                <p:oleObj name="数式" r:id="rId2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600200" imgH="634680" progId="Equation.3">
                  <p:embed/>
                </p:oleObj>
              </mc:Choice>
              <mc:Fallback>
                <p:oleObj name="数式" r:id="rId4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68680" imgH="1726920" progId="Equation.3">
                  <p:embed/>
                </p:oleObj>
              </mc:Choice>
              <mc:Fallback>
                <p:oleObj name="数式" r:id="rId2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65360" imgH="2209680" progId="Equation.3">
                  <p:embed/>
                </p:oleObj>
              </mc:Choice>
              <mc:Fallback>
                <p:oleObj name="数式" r:id="rId2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</a:t>
            </a:r>
            <a:r>
              <a:rPr lang="en-US" sz="2400" dirty="0" err="1">
                <a:latin typeface="+mj-lt"/>
              </a:rPr>
              <a:t>permalloy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mumetal</a:t>
            </a:r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Symbol" pitchFamily="18" charset="2"/>
              </a:rPr>
              <a:t>m/m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~ 10</a:t>
            </a:r>
            <a:r>
              <a:rPr lang="en-US" sz="2400" baseline="30000" dirty="0">
                <a:latin typeface="+mj-lt"/>
              </a:rPr>
              <a:t>4 </a:t>
            </a:r>
            <a:r>
              <a:rPr lang="en-US" sz="2400" dirty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r>
                <a:rPr lang="en-US" sz="2400" b="1" baseline="-25000" dirty="0">
                  <a:latin typeface="Symbol" pitchFamily="18" charset="2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B</a:t>
              </a:r>
              <a:r>
                <a:rPr lang="en-US" sz="2400" b="1" baseline="-25000" dirty="0">
                  <a:latin typeface="+mj-lt"/>
                </a:rPr>
                <a:t>0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40080" imgH="1218960" progId="Equation.3">
                  <p:embed/>
                </p:oleObj>
              </mc:Choice>
              <mc:Fallback>
                <p:oleObj name="数式" r:id="rId2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and a magnetic field </a:t>
            </a:r>
            <a:r>
              <a:rPr lang="en-US" sz="2400" b="1" dirty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                       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28600" progId="Equation.DSMT4">
                  <p:embed/>
                </p:oleObj>
              </mc:Choice>
              <mc:Fallback>
                <p:oleObj name="Equation" r:id="rId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3814"/>
              </p:ext>
            </p:extLst>
          </p:nvPr>
        </p:nvGraphicFramePr>
        <p:xfrm>
          <a:off x="598488" y="4343400"/>
          <a:ext cx="689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241200" progId="Equation.DSMT4">
                  <p:embed/>
                </p:oleObj>
              </mc:Choice>
              <mc:Fallback>
                <p:oleObj name="Equation" r:id="rId8" imgW="273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8488" y="4343400"/>
                        <a:ext cx="6896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640" imgH="228600" progId="Equation.DSMT4">
                    <p:embed/>
                  </p:oleObj>
                </mc:Choice>
                <mc:Fallback>
                  <p:oleObj name="Equation" r:id="rId12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99427"/>
              </p:ext>
            </p:extLst>
          </p:nvPr>
        </p:nvGraphicFramePr>
        <p:xfrm>
          <a:off x="733425" y="4876800"/>
          <a:ext cx="67691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79480" imgH="482400" progId="Equation.DSMT4">
                  <p:embed/>
                </p:oleObj>
              </mc:Choice>
              <mc:Fallback>
                <p:oleObj name="Equation" r:id="rId16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3425" y="4876800"/>
                        <a:ext cx="67691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51565"/>
              </p:ext>
            </p:extLst>
          </p:nvPr>
        </p:nvGraphicFramePr>
        <p:xfrm>
          <a:off x="866775" y="762000"/>
          <a:ext cx="4621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241200" progId="Equation.DSMT4">
                  <p:embed/>
                </p:oleObj>
              </mc:Choice>
              <mc:Fallback>
                <p:oleObj name="Equation" r:id="rId2" imgW="182880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762000"/>
                        <a:ext cx="4621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vector potential associated with an electron in a bound state of an atom as described by a quantum mechanical </a:t>
            </a:r>
            <a:r>
              <a:rPr lang="en-US" sz="2400" dirty="0" err="1"/>
              <a:t>wavefunction</a:t>
            </a:r>
            <a:r>
              <a:rPr lang="en-US" sz="2400" dirty="0"/>
              <a:t>               can be written: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800" imgH="533160" progId="Equation.DSMT4">
                  <p:embed/>
                </p:oleObj>
              </mc:Choice>
              <mc:Fallback>
                <p:oleObj name="Equation" r:id="rId6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field</a:t>
            </a:r>
          </a:p>
          <a:p>
            <a:r>
              <a:rPr lang="en-US" sz="2400" dirty="0"/>
              <a:t>in the vicinity of the nucleus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177480" progId="Equation.DSMT4">
                  <p:embed/>
                </p:oleObj>
              </mc:Choice>
              <mc:Fallback>
                <p:oleObj name="Equation" r:id="rId8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45EC5-AB46-44D4-9C1D-EC513B70B3C1}"/>
              </a:ext>
            </a:extLst>
          </p:cNvPr>
          <p:cNvSpPr txBox="1"/>
          <p:nvPr/>
        </p:nvSpPr>
        <p:spPr>
          <a:xfrm>
            <a:off x="5627222" y="609600"/>
            <a:ext cx="333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Here we assume that nuclear position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=0.</a:t>
            </a:r>
          </a:p>
        </p:txBody>
      </p:sp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87720" imgH="647640" progId="Equation.DSMT4">
                  <p:embed/>
                </p:oleObj>
              </mc:Choice>
              <mc:Fallback>
                <p:oleObj name="Equation" r:id="rId2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1193760" progId="Equation.DSMT4">
                  <p:embed/>
                </p:oleObj>
              </mc:Choice>
              <mc:Fallback>
                <p:oleObj name="Equation" r:id="rId4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63960" imgH="1244520" progId="Equation.DSMT4">
                  <p:embed/>
                </p:oleObj>
              </mc:Choice>
              <mc:Fallback>
                <p:oleObj name="Equation" r:id="rId6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47CB3095-F7FE-4346-9A41-5792452AE253}"/>
              </a:ext>
            </a:extLst>
          </p:cNvPr>
          <p:cNvSpPr/>
          <p:nvPr/>
        </p:nvSpPr>
        <p:spPr>
          <a:xfrm>
            <a:off x="609600" y="1219200"/>
            <a:ext cx="304800" cy="568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D53CC-0DF5-4F48-BB62-8E291BD705B9}"/>
              </a:ext>
            </a:extLst>
          </p:cNvPr>
          <p:cNvSpPr txBox="1"/>
          <p:nvPr/>
        </p:nvSpPr>
        <p:spPr>
          <a:xfrm>
            <a:off x="190500" y="52233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Note that this field at the nucleus site is due to the electronic orbital angular momentum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53054"/>
              </p:ext>
            </p:extLst>
          </p:nvPr>
        </p:nvGraphicFramePr>
        <p:xfrm>
          <a:off x="338138" y="762000"/>
          <a:ext cx="5680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41200" progId="Equation.DSMT4">
                  <p:embed/>
                </p:oleObj>
              </mc:Choice>
              <mc:Fallback>
                <p:oleObj name="Equation" r:id="rId2" imgW="2247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62000"/>
                        <a:ext cx="56800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482400" progId="Equation.DSMT4">
                  <p:embed/>
                </p:oleObj>
              </mc:Choice>
              <mc:Fallback>
                <p:oleObj name="Equation" r:id="rId4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53800" progId="Equation.DSMT4">
                  <p:embed/>
                </p:oleObj>
              </mc:Choice>
              <mc:Fallback>
                <p:oleObj name="Equation" r:id="rId6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Macroscopic dipolar effects --</a:t>
            </a:r>
          </a:p>
          <a:p>
            <a:r>
              <a:rPr lang="en-US" sz="2400" dirty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206360" imgH="393480" progId="Equation.3">
                  <p:embed/>
                </p:oleObj>
              </mc:Choice>
              <mc:Fallback>
                <p:oleObj name="数式" r:id="rId2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intrinsic spin of elementary particles is associated with a magnetic dipole moment, but we often do not have a detailed knowledge of its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041120" imgH="469800" progId="Equation.3">
                  <p:embed/>
                </p:oleObj>
              </mc:Choice>
              <mc:Fallback>
                <p:oleObj name="数式" r:id="rId4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Vector potential for magnetic dipole moment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9F200-B798-4129-B9F3-5B1CF6B51494}"/>
              </a:ext>
            </a:extLst>
          </p:cNvPr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Valid outside the extent  of </a:t>
            </a:r>
            <a:r>
              <a:rPr lang="en-US" sz="2400" b="1" dirty="0">
                <a:latin typeface="+mj-lt"/>
              </a:rPr>
              <a:t>J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294BA-C9DD-5E26-7523-30A9099D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4CF60-D7CD-A015-8850-2EDD9536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1938-659E-A2BF-A3C4-511382BB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3CC9D-00B8-4EDC-11A8-81AA191D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33" y="549127"/>
            <a:ext cx="6502734" cy="575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EC965-6306-E5BE-630F-F28739A4C49F}"/>
              </a:ext>
            </a:extLst>
          </p:cNvPr>
          <p:cNvSpPr txBox="1"/>
          <p:nvPr/>
        </p:nvSpPr>
        <p:spPr>
          <a:xfrm>
            <a:off x="228600" y="136525"/>
            <a:ext cx="845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j-lt"/>
                <a:hlinkClick r:id="rId3"/>
              </a:rPr>
              <a:t>https://www.birmingham.ac.uk/Documents/college-eps/metallurgy/research/Magnetic-Materials-Background/Magnetic-Materials-Background-4-Classification-of-Magnetic-Materials.pdf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68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14793</TotalTime>
  <Words>870</Words>
  <Application>Microsoft Office PowerPoint</Application>
  <PresentationFormat>On-screen Show (4:3)</PresentationFormat>
  <Paragraphs>201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837</cp:revision>
  <cp:lastPrinted>2020-02-11T15:05:09Z</cp:lastPrinted>
  <dcterms:created xsi:type="dcterms:W3CDTF">2012-01-10T18:32:24Z</dcterms:created>
  <dcterms:modified xsi:type="dcterms:W3CDTF">2024-02-14T17:13:36Z</dcterms:modified>
</cp:coreProperties>
</file>