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96" r:id="rId2"/>
    <p:sldId id="354" r:id="rId3"/>
    <p:sldId id="400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87" r:id="rId16"/>
    <p:sldId id="388" r:id="rId17"/>
    <p:sldId id="389" r:id="rId18"/>
    <p:sldId id="390" r:id="rId19"/>
    <p:sldId id="391" r:id="rId20"/>
    <p:sldId id="392" r:id="rId21"/>
    <p:sldId id="393" r:id="rId22"/>
    <p:sldId id="394" r:id="rId23"/>
    <p:sldId id="397" r:id="rId24"/>
    <p:sldId id="398" r:id="rId25"/>
    <p:sldId id="399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CC0099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79" d="100"/>
          <a:sy n="79" d="100"/>
        </p:scale>
        <p:origin x="848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658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5.wmf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oleObject" Target="../embeddings/oleObject14.bin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oleObject" Target="../embeddings/oleObject16.bin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oleObject" Target="../embeddings/oleObject17.bin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oleObject" Target="../embeddings/oleObject18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wmf"/><Relationship Id="rId4" Type="http://schemas.openxmlformats.org/officeDocument/2006/relationships/oleObject" Target="../embeddings/oleObject19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wmf"/><Relationship Id="rId4" Type="http://schemas.openxmlformats.org/officeDocument/2006/relationships/oleObject" Target="../embeddings/oleObject2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5.bin"/><Relationship Id="rId3" Type="http://schemas.openxmlformats.org/officeDocument/2006/relationships/image" Target="../media/image25.wmf"/><Relationship Id="rId7" Type="http://schemas.openxmlformats.org/officeDocument/2006/relationships/image" Target="../media/image27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4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6.bin"/><Relationship Id="rId4" Type="http://schemas.openxmlformats.org/officeDocument/2006/relationships/oleObject" Target="../embeddings/oleObject23.bin"/><Relationship Id="rId9" Type="http://schemas.openxmlformats.org/officeDocument/2006/relationships/image" Target="../media/image28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34.wmf"/><Relationship Id="rId3" Type="http://schemas.openxmlformats.org/officeDocument/2006/relationships/image" Target="../media/image30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33.wmf"/><Relationship Id="rId5" Type="http://schemas.openxmlformats.org/officeDocument/2006/relationships/image" Target="../media/image31.w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27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7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13" Type="http://schemas.openxmlformats.org/officeDocument/2006/relationships/image" Target="../media/image34.wmf"/><Relationship Id="rId3" Type="http://schemas.openxmlformats.org/officeDocument/2006/relationships/image" Target="../media/image38.wmf"/><Relationship Id="rId7" Type="http://schemas.openxmlformats.org/officeDocument/2006/relationships/image" Target="../media/image32.wmf"/><Relationship Id="rId12" Type="http://schemas.openxmlformats.org/officeDocument/2006/relationships/oleObject" Target="../embeddings/oleObject40.bin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7.bin"/><Relationship Id="rId11" Type="http://schemas.openxmlformats.org/officeDocument/2006/relationships/image" Target="../media/image33.wmf"/><Relationship Id="rId5" Type="http://schemas.openxmlformats.org/officeDocument/2006/relationships/image" Target="../media/image39.wmf"/><Relationship Id="rId10" Type="http://schemas.openxmlformats.org/officeDocument/2006/relationships/oleObject" Target="../embeddings/oleObject39.bin"/><Relationship Id="rId4" Type="http://schemas.openxmlformats.org/officeDocument/2006/relationships/oleObject" Target="../embeddings/oleObject36.bin"/><Relationship Id="rId9" Type="http://schemas.openxmlformats.org/officeDocument/2006/relationships/image" Target="../media/image27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erkmaxwellfoundation.org/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" y="354707"/>
            <a:ext cx="89916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10-10:50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Lecture Notes for Lecture 15: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Start reading  Chapter 6 (Sec. 6.1-6.4)</a:t>
            </a:r>
          </a:p>
          <a:p>
            <a:pPr marL="914400" lvl="3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Note: Instead of following Sec. 6.5, we will introduce the </a:t>
            </a:r>
            <a:r>
              <a:rPr lang="en-US" sz="2400" b="1" dirty="0" err="1">
                <a:solidFill>
                  <a:srgbClr val="990099"/>
                </a:solidFill>
              </a:rPr>
              <a:t>Lienard-Wiéchert</a:t>
            </a:r>
            <a:r>
              <a:rPr lang="en-US" sz="2400" b="1" dirty="0">
                <a:solidFill>
                  <a:schemeClr val="folHlink"/>
                </a:solidFill>
              </a:rPr>
              <a:t> approach.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Maxwell’s full equations; effects of time varying fields and sources 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Gauge choices and transformations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Green’s function for vector and scalar potentials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62000" y="5791200"/>
            <a:ext cx="3733800" cy="9144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219200"/>
            <a:ext cx="2514600" cy="6858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3996912"/>
              </p:ext>
            </p:extLst>
          </p:nvPr>
        </p:nvGraphicFramePr>
        <p:xfrm>
          <a:off x="685800" y="735012"/>
          <a:ext cx="7874000" cy="597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54200" imgH="2616120" progId="Equation.3">
                  <p:embed/>
                </p:oleObj>
              </mc:Choice>
              <mc:Fallback>
                <p:oleObj name="数式" r:id="rId2" imgW="345420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735012"/>
                        <a:ext cx="7874000" cy="5970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956775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4495800"/>
            <a:ext cx="3810000" cy="1860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449149"/>
              </p:ext>
            </p:extLst>
          </p:nvPr>
        </p:nvGraphicFramePr>
        <p:xfrm>
          <a:off x="492767" y="781050"/>
          <a:ext cx="7129292" cy="557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35360" imgH="3619440" progId="Equation.DSMT4">
                  <p:embed/>
                </p:oleObj>
              </mc:Choice>
              <mc:Fallback>
                <p:oleObj name="Equation" r:id="rId2" imgW="4635360" imgH="36194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767" y="781050"/>
                        <a:ext cx="7129292" cy="557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AB6BFC26-CE79-93D0-604A-05038F19565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0583587"/>
              </p:ext>
            </p:extLst>
          </p:nvPr>
        </p:nvGraphicFramePr>
        <p:xfrm>
          <a:off x="4762901" y="5295017"/>
          <a:ext cx="4217195" cy="1047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841400" imgH="457200" progId="Equation.DSMT4">
                  <p:embed/>
                </p:oleObj>
              </mc:Choice>
              <mc:Fallback>
                <p:oleObj name="Equation" r:id="rId4" imgW="18414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62901" y="5295017"/>
                        <a:ext cx="4217195" cy="1047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696644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1709249"/>
              </p:ext>
            </p:extLst>
          </p:nvPr>
        </p:nvGraphicFramePr>
        <p:xfrm>
          <a:off x="512762" y="1219200"/>
          <a:ext cx="8250238" cy="4781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619440" imgH="2095200" progId="Equation.3">
                  <p:embed/>
                </p:oleObj>
              </mc:Choice>
              <mc:Fallback>
                <p:oleObj name="数式" r:id="rId2" imgW="3619440" imgH="2095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1219200"/>
                        <a:ext cx="8250238" cy="4781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09504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56901"/>
              </p:ext>
            </p:extLst>
          </p:nvPr>
        </p:nvGraphicFramePr>
        <p:xfrm>
          <a:off x="228600" y="709613"/>
          <a:ext cx="8886825" cy="4897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98800" imgH="2145960" progId="Equation.3">
                  <p:embed/>
                </p:oleObj>
              </mc:Choice>
              <mc:Fallback>
                <p:oleObj name="数式" r:id="rId2" imgW="3898800" imgH="214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709613"/>
                        <a:ext cx="8886825" cy="4897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ight Arrow 6"/>
          <p:cNvSpPr/>
          <p:nvPr/>
        </p:nvSpPr>
        <p:spPr>
          <a:xfrm rot="13976249" flipV="1">
            <a:off x="691417" y="4206910"/>
            <a:ext cx="905917" cy="209881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3976249" flipV="1">
            <a:off x="3128959" y="4248304"/>
            <a:ext cx="1446488" cy="159186"/>
          </a:xfrm>
          <a:prstGeom prst="rightArrow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726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0621909"/>
              </p:ext>
            </p:extLst>
          </p:nvPr>
        </p:nvGraphicFramePr>
        <p:xfrm>
          <a:off x="685800" y="1219200"/>
          <a:ext cx="7323138" cy="423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213000" imgH="1854000" progId="Equation.3">
                  <p:embed/>
                </p:oleObj>
              </mc:Choice>
              <mc:Fallback>
                <p:oleObj name="数式" r:id="rId2" imgW="3213000" imgH="1854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19200"/>
                        <a:ext cx="7323138" cy="423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6284036"/>
              </p:ext>
            </p:extLst>
          </p:nvPr>
        </p:nvGraphicFramePr>
        <p:xfrm>
          <a:off x="487180" y="678488"/>
          <a:ext cx="4114800" cy="4740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755800" imgH="317160" progId="Equation.DSMT4">
                  <p:embed/>
                </p:oleObj>
              </mc:Choice>
              <mc:Fallback>
                <p:oleObj name="Equation" r:id="rId4" imgW="275580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180" y="678488"/>
                        <a:ext cx="4114800" cy="4740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065628"/>
              </p:ext>
            </p:extLst>
          </p:nvPr>
        </p:nvGraphicFramePr>
        <p:xfrm>
          <a:off x="4905375" y="695325"/>
          <a:ext cx="3905250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16120" imgH="317160" progId="Equation.DSMT4">
                  <p:embed/>
                </p:oleObj>
              </mc:Choice>
              <mc:Fallback>
                <p:oleObj name="Equation" r:id="rId6" imgW="2616120" imgH="317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905375" y="695325"/>
                        <a:ext cx="3905250" cy="473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30196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6215853"/>
              </p:ext>
            </p:extLst>
          </p:nvPr>
        </p:nvGraphicFramePr>
        <p:xfrm>
          <a:off x="719138" y="774700"/>
          <a:ext cx="7815262" cy="585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429000" imgH="2565360" progId="Equation.3">
                  <p:embed/>
                </p:oleObj>
              </mc:Choice>
              <mc:Fallback>
                <p:oleObj name="数式" r:id="rId2" imgW="34290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774700"/>
                        <a:ext cx="7815262" cy="585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8322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734" y="34884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7659221"/>
              </p:ext>
            </p:extLst>
          </p:nvPr>
        </p:nvGraphicFramePr>
        <p:xfrm>
          <a:off x="393294" y="571500"/>
          <a:ext cx="8673257" cy="571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905440" imgH="3886200" progId="Equation.DSMT4">
                  <p:embed/>
                </p:oleObj>
              </mc:Choice>
              <mc:Fallback>
                <p:oleObj name="Equation" r:id="rId2" imgW="5905440" imgH="3886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94" y="571500"/>
                        <a:ext cx="8673257" cy="571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678142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0417725"/>
              </p:ext>
            </p:extLst>
          </p:nvPr>
        </p:nvGraphicFramePr>
        <p:xfrm>
          <a:off x="533400" y="914400"/>
          <a:ext cx="8453437" cy="539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708360" imgH="2361960" progId="Equation.3">
                  <p:embed/>
                </p:oleObj>
              </mc:Choice>
              <mc:Fallback>
                <p:oleObj name="数式" r:id="rId2" imgW="3708360" imgH="236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914400"/>
                        <a:ext cx="8453437" cy="539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274576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245221"/>
              </p:ext>
            </p:extLst>
          </p:nvPr>
        </p:nvGraphicFramePr>
        <p:xfrm>
          <a:off x="384174" y="609600"/>
          <a:ext cx="8683626" cy="596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809880" imgH="2616120" progId="Equation.3">
                  <p:embed/>
                </p:oleObj>
              </mc:Choice>
              <mc:Fallback>
                <p:oleObj name="数式" r:id="rId2" imgW="3809880" imgH="2616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4" y="609600"/>
                        <a:ext cx="8683626" cy="596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3244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6096000" y="1447800"/>
            <a:ext cx="609600" cy="304800"/>
          </a:xfrm>
          <a:prstGeom prst="ellipse">
            <a:avLst/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43329213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349360" imgH="444240" progId="Equation.3">
                  <p:embed/>
                </p:oleObj>
              </mc:Choice>
              <mc:Fallback>
                <p:oleObj name="数式" r:id="rId2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7976319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3429000" imgH="1143000" progId="Equation.3">
                  <p:embed/>
                </p:oleObj>
              </mc:Choice>
              <mc:Fallback>
                <p:oleObj name="数式" r:id="rId4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30145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D6C2F2A-FFBD-7C10-8B61-F0A7A2AAAF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3400"/>
            <a:ext cx="9144000" cy="5638799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2286000"/>
            <a:ext cx="8839200" cy="304800"/>
          </a:xfrm>
          <a:prstGeom prst="rect">
            <a:avLst/>
          </a:prstGeom>
          <a:solidFill>
            <a:srgbClr val="DA32AA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Liènard-Wiechert</a:t>
            </a:r>
            <a:r>
              <a:rPr lang="en-US" sz="2400" dirty="0"/>
              <a:t> potentials and fields --</a:t>
            </a:r>
          </a:p>
          <a:p>
            <a:r>
              <a:rPr lang="en-US" sz="2400" dirty="0"/>
              <a:t>Determination of the scalar and vector potentials for a moving point  particle  (also see Landau and </a:t>
            </a:r>
            <a:r>
              <a:rPr lang="en-US" sz="2400" dirty="0" err="1"/>
              <a:t>Lifshitz</a:t>
            </a:r>
            <a:r>
              <a:rPr lang="en-US" sz="2400" dirty="0"/>
              <a:t> </a:t>
            </a:r>
            <a:r>
              <a:rPr lang="en-US" sz="2400" b="1" i="1" dirty="0"/>
              <a:t>The Classical Theory of Fields</a:t>
            </a:r>
            <a:r>
              <a:rPr lang="en-US" sz="2400" dirty="0"/>
              <a:t>, Chapter 8.)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the fields produced by the following source: a point charge </a:t>
            </a:r>
            <a:r>
              <a:rPr lang="en-US" sz="2400" i="1" dirty="0"/>
              <a:t>q</a:t>
            </a:r>
            <a:r>
              <a:rPr lang="en-US" sz="2400" dirty="0"/>
              <a:t> moving on a trajectory </a:t>
            </a:r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r>
              <a:rPr lang="en-US" sz="2400" dirty="0"/>
              <a:t>.  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2476440" imgH="253800" progId="Equation.DSMT4">
                  <p:embed/>
                </p:oleObj>
              </mc:Choice>
              <mc:Fallback>
                <p:oleObj name="Equation" r:id="rId2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849472"/>
              </p:ext>
            </p:extLst>
          </p:nvPr>
        </p:nvGraphicFramePr>
        <p:xfrm>
          <a:off x="152400" y="4114800"/>
          <a:ext cx="8966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483080" imgH="419040" progId="Equation.DSMT4">
                  <p:embed/>
                </p:oleObj>
              </mc:Choice>
              <mc:Fallback>
                <p:oleObj name="Equation" r:id="rId4" imgW="44830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400" y="4114800"/>
                        <a:ext cx="8966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(t)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14520" imgH="431640" progId="Equation.DSMT4">
                  <p:embed/>
                </p:oleObj>
              </mc:Choice>
              <mc:Fallback>
                <p:oleObj name="Equation" r:id="rId2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6290214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441600" imgH="431640" progId="Equation.DSMT4">
                  <p:embed/>
                </p:oleObj>
              </mc:Choice>
              <mc:Fallback>
                <p:oleObj name="Equation" r:id="rId4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/>
              <a:t> d</a:t>
            </a:r>
            <a:r>
              <a:rPr lang="en-US" sz="2400" i="1" baseline="30000" dirty="0"/>
              <a:t>3</a:t>
            </a:r>
            <a:r>
              <a:rPr lang="en-US" sz="2400" i="1" dirty="0"/>
              <a:t>r’</a:t>
            </a:r>
            <a:r>
              <a:rPr lang="en-US" sz="2400" dirty="0"/>
              <a:t>  and then </a:t>
            </a:r>
            <a:r>
              <a:rPr lang="en-US" sz="2400" i="1" dirty="0" err="1"/>
              <a:t>dt</a:t>
            </a:r>
            <a:r>
              <a:rPr lang="en-US" sz="2400" i="1" dirty="0"/>
              <a:t>’</a:t>
            </a:r>
            <a:endParaRPr lang="en-US" sz="2400" dirty="0"/>
          </a:p>
          <a:p>
            <a:r>
              <a:rPr lang="en-US" sz="2400" dirty="0"/>
              <a:t> making use of the fact that for any function of </a:t>
            </a:r>
            <a:r>
              <a:rPr lang="en-US" sz="2400" i="1" dirty="0"/>
              <a:t>t’</a:t>
            </a:r>
            <a:r>
              <a:rPr lang="en-US" sz="2400" dirty="0"/>
              <a:t>,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14400" imgH="198720" progId="Equation.DSMT4">
                  <p:embed/>
                </p:oleObj>
              </mc:Choice>
              <mc:Fallback>
                <p:oleObj name="Equation" r:id="rId6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2517484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924000" imgH="672840" progId="Equation.DSMT4">
                  <p:embed/>
                </p:oleObj>
              </mc:Choice>
              <mc:Fallback>
                <p:oleObj name="Equation" r:id="rId8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be</a:t>
            </a: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82680" imgH="419040" progId="Equation.DSMT4">
                  <p:embed/>
                </p:oleObj>
              </mc:Choice>
              <mc:Fallback>
                <p:oleObj name="Equation" r:id="rId10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87240" imgH="583920" progId="Equation.DSMT4">
                  <p:embed/>
                </p:oleObj>
              </mc:Choice>
              <mc:Fallback>
                <p:oleObj name="Equation" r:id="rId2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701720" imgH="583920" progId="Equation.DSMT4">
                  <p:embed/>
                </p:oleObj>
              </mc:Choice>
              <mc:Fallback>
                <p:oleObj name="Equation" r:id="rId4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8160" y="211127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</a:t>
            </a: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697023"/>
              </p:ext>
            </p:extLst>
          </p:nvPr>
        </p:nvGraphicFramePr>
        <p:xfrm>
          <a:off x="1103444" y="2714952"/>
          <a:ext cx="6845672" cy="3859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3" imgW="3835080" imgH="2158920" progId="Equation.3">
                  <p:embed/>
                </p:oleObj>
              </mc:Choice>
              <mc:Fallback>
                <p:oleObj name="数式" r:id="rId3" imgW="38350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3444" y="2714952"/>
                        <a:ext cx="6845672" cy="3859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46844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54" t="46722" r="14521" b="23746"/>
          <a:stretch/>
        </p:blipFill>
        <p:spPr bwMode="auto">
          <a:xfrm>
            <a:off x="914400" y="548640"/>
            <a:ext cx="7498080" cy="2042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8600" y="211127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 on </a:t>
            </a:r>
            <a:r>
              <a:rPr lang="en-US" sz="2400" dirty="0" err="1">
                <a:latin typeface="+mj-lt"/>
              </a:rPr>
              <a:t>Lienard-Wiechert</a:t>
            </a:r>
            <a:r>
              <a:rPr lang="en-US" sz="2400" dirty="0">
                <a:latin typeface="+mj-lt"/>
              </a:rPr>
              <a:t> potential results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233398"/>
              </p:ext>
            </p:extLst>
          </p:nvPr>
        </p:nvGraphicFramePr>
        <p:xfrm>
          <a:off x="593725" y="2671763"/>
          <a:ext cx="7797800" cy="367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368600" imgH="2057400" progId="Equation.DSMT4">
                  <p:embed/>
                </p:oleObj>
              </mc:Choice>
              <mc:Fallback>
                <p:oleObj name="Equation" r:id="rId3" imgW="4368600" imgH="2057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671763"/>
                        <a:ext cx="7797800" cy="367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897388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Summary of results for fields due to moving charge – </a:t>
            </a:r>
          </a:p>
          <a:p>
            <a:r>
              <a:rPr lang="en-US" sz="2400" dirty="0">
                <a:latin typeface="+mj-lt"/>
              </a:rPr>
              <a:t>     </a:t>
            </a:r>
            <a:r>
              <a:rPr lang="en-US" sz="2400" dirty="0" err="1">
                <a:latin typeface="+mj-lt"/>
              </a:rPr>
              <a:t>Li</a:t>
            </a:r>
            <a:r>
              <a:rPr lang="en-US" sz="2400" dirty="0" err="1"/>
              <a:t>é</a:t>
            </a:r>
            <a:r>
              <a:rPr lang="en-US" sz="2400" dirty="0" err="1">
                <a:latin typeface="+mj-lt"/>
              </a:rPr>
              <a:t>nard</a:t>
            </a:r>
            <a:r>
              <a:rPr lang="en-US" sz="2400" dirty="0">
                <a:latin typeface="+mj-lt"/>
              </a:rPr>
              <a:t> </a:t>
            </a:r>
            <a:r>
              <a:rPr lang="en-US" sz="2400" dirty="0" err="1">
                <a:latin typeface="+mj-lt"/>
              </a:rPr>
              <a:t>Wiechert</a:t>
            </a:r>
            <a:r>
              <a:rPr lang="en-US" sz="2400" dirty="0">
                <a:latin typeface="+mj-lt"/>
              </a:rPr>
              <a:t> potentials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0864302"/>
              </p:ext>
            </p:extLst>
          </p:nvPr>
        </p:nvGraphicFramePr>
        <p:xfrm>
          <a:off x="1119188" y="1524000"/>
          <a:ext cx="324485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36480" imgH="583920" progId="Equation.DSMT4">
                  <p:embed/>
                </p:oleObj>
              </mc:Choice>
              <mc:Fallback>
                <p:oleObj name="Equation" r:id="rId2" imgW="153648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119188" y="1524000"/>
                        <a:ext cx="3244850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8284515"/>
              </p:ext>
            </p:extLst>
          </p:nvPr>
        </p:nvGraphicFramePr>
        <p:xfrm>
          <a:off x="1106488" y="2684463"/>
          <a:ext cx="35115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663560" imgH="583920" progId="Equation.DSMT4">
                  <p:embed/>
                </p:oleObj>
              </mc:Choice>
              <mc:Fallback>
                <p:oleObj name="Equation" r:id="rId4" imgW="1663560" imgH="5839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488" y="2684463"/>
                        <a:ext cx="35115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990360" imgH="241200" progId="Equation.DSMT4">
                  <p:embed/>
                </p:oleObj>
              </mc:Choice>
              <mc:Fallback>
                <p:oleObj name="Equation" r:id="rId6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14120" imgH="177480" progId="Equation.DSMT4">
                  <p:embed/>
                </p:oleObj>
              </mc:Choice>
              <mc:Fallback>
                <p:oleObj name="Equation" r:id="rId8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4114456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711000" imgH="253800" progId="Equation.DSMT4">
                  <p:embed/>
                </p:oleObj>
              </mc:Choice>
              <mc:Fallback>
                <p:oleObj name="Equation" r:id="rId10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82680" imgH="419040" progId="Equation.DSMT4">
                  <p:embed/>
                </p:oleObj>
              </mc:Choice>
              <mc:Fallback>
                <p:oleObj name="Equation" r:id="rId12" imgW="12826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1897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FD1DA-63C5-0FEF-84C1-BA58E3DC2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2DE2DB-D6BE-9488-6445-1EAA338E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141D0-5B2A-AC1C-5C42-B2273DBD17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8A5BE76-E636-0C03-7A99-5DF9BB0851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88383"/>
            <a:ext cx="9144000" cy="4037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846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Full electrodynamics with time varying fields and sources</a:t>
            </a:r>
          </a:p>
        </p:txBody>
      </p:sp>
      <p:sp>
        <p:nvSpPr>
          <p:cNvPr id="7" name="Rectangle 6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2530" name="Picture 2" descr="BannerStat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680865"/>
            <a:ext cx="3291840" cy="2798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304800" y="5884872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hlinkClick r:id="rId3"/>
              </a:rPr>
              <a:t>http://www.clerkmaxwellfoundation.org/</a:t>
            </a:r>
            <a:endParaRPr lang="en-US" sz="24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586870"/>
            <a:ext cx="3314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Image of statue of </a:t>
            </a:r>
            <a:r>
              <a:rPr lang="en-US" sz="2400" dirty="0"/>
              <a:t> James Clerk-Maxwell</a:t>
            </a:r>
          </a:p>
          <a:p>
            <a:r>
              <a:rPr lang="en-US" sz="2400" dirty="0">
                <a:latin typeface="+mj-lt"/>
              </a:rPr>
              <a:t>(</a:t>
            </a:r>
            <a:r>
              <a:rPr lang="en-US" dirty="0"/>
              <a:t>1831-1879</a:t>
            </a:r>
            <a:r>
              <a:rPr lang="en-US" sz="2400" dirty="0">
                <a:latin typeface="+mj-lt"/>
              </a:rPr>
              <a:t>) in Edinburgh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733800" y="1776948"/>
            <a:ext cx="5181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"From a long view of the history of mankind - seen from, say, ten thousand years from now - there can be little doubt that the most significant event of the 19th century will be judged as Maxwell's discovery of the laws of electrodynamics"  </a:t>
            </a:r>
          </a:p>
          <a:p>
            <a:endParaRPr lang="en-US" sz="2400" b="1" i="1" dirty="0"/>
          </a:p>
          <a:p>
            <a:r>
              <a:rPr lang="en-US" sz="2400" dirty="0"/>
              <a:t>Richard P Feynman</a:t>
            </a:r>
          </a:p>
        </p:txBody>
      </p:sp>
    </p:spTree>
    <p:extLst>
      <p:ext uri="{BB962C8B-B14F-4D97-AF65-F5344CB8AC3E}">
        <p14:creationId xmlns:p14="http://schemas.microsoft.com/office/powerpoint/2010/main" val="50296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77000" y="2819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477000" y="3962400"/>
            <a:ext cx="685800" cy="1143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65438" y="757535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4135286"/>
              </p:ext>
            </p:extLst>
          </p:nvPr>
        </p:nvGraphicFramePr>
        <p:xfrm>
          <a:off x="650198" y="2133600"/>
          <a:ext cx="7618518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819160" imgH="1295280" progId="Equation.3">
                  <p:embed/>
                </p:oleObj>
              </mc:Choice>
              <mc:Fallback>
                <p:oleObj name="数式" r:id="rId2" imgW="2819160" imgH="1295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198" y="2133600"/>
                        <a:ext cx="7618518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865431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3809332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946240" imgH="1930320" progId="Equation.3">
                  <p:embed/>
                </p:oleObj>
              </mc:Choice>
              <mc:Fallback>
                <p:oleObj name="数式" r:id="rId2" imgW="2946240" imgH="19303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733882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8216164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298600" imgH="1473120" progId="Equation.3">
                  <p:embed/>
                </p:oleObj>
              </mc:Choice>
              <mc:Fallback>
                <p:oleObj name="数式" r:id="rId2" imgW="2298600" imgH="147312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61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638804"/>
              </p:ext>
            </p:extLst>
          </p:nvPr>
        </p:nvGraphicFramePr>
        <p:xfrm>
          <a:off x="982663" y="1616075"/>
          <a:ext cx="7481887" cy="412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2768400" imgH="1523880" progId="Equation.3">
                  <p:embed/>
                </p:oleObj>
              </mc:Choice>
              <mc:Fallback>
                <p:oleObj name="数式" r:id="rId2" imgW="2768400" imgH="15238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2663" y="1616075"/>
                        <a:ext cx="7481887" cy="412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116876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02/19/2023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2024 --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067162"/>
              </p:ext>
            </p:extLst>
          </p:nvPr>
        </p:nvGraphicFramePr>
        <p:xfrm>
          <a:off x="552450" y="819150"/>
          <a:ext cx="8134350" cy="527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568680" imgH="2311200" progId="Equation.DSMT4">
                  <p:embed/>
                </p:oleObj>
              </mc:Choice>
              <mc:Fallback>
                <p:oleObj name="Equation" r:id="rId2" imgW="3568680" imgH="231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819150"/>
                        <a:ext cx="8134350" cy="5276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0276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16188</TotalTime>
  <Words>682</Words>
  <Application>Microsoft Office PowerPoint</Application>
  <PresentationFormat>On-screen Show (4:3)</PresentationFormat>
  <Paragraphs>129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865</cp:revision>
  <cp:lastPrinted>2020-02-13T06:01:11Z</cp:lastPrinted>
  <dcterms:created xsi:type="dcterms:W3CDTF">2012-01-10T18:32:24Z</dcterms:created>
  <dcterms:modified xsi:type="dcterms:W3CDTF">2024-02-16T20:50:21Z</dcterms:modified>
</cp:coreProperties>
</file>