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428" r:id="rId3"/>
    <p:sldId id="429" r:id="rId4"/>
    <p:sldId id="430" r:id="rId5"/>
    <p:sldId id="354" r:id="rId6"/>
    <p:sldId id="431" r:id="rId7"/>
    <p:sldId id="432" r:id="rId8"/>
    <p:sldId id="434" r:id="rId9"/>
    <p:sldId id="433" r:id="rId10"/>
    <p:sldId id="392" r:id="rId11"/>
    <p:sldId id="393" r:id="rId12"/>
    <p:sldId id="426" r:id="rId13"/>
    <p:sldId id="423" r:id="rId14"/>
    <p:sldId id="394" r:id="rId15"/>
    <p:sldId id="395" r:id="rId16"/>
    <p:sldId id="396" r:id="rId17"/>
    <p:sldId id="401" r:id="rId18"/>
    <p:sldId id="402" r:id="rId19"/>
    <p:sldId id="403" r:id="rId20"/>
    <p:sldId id="404" r:id="rId21"/>
    <p:sldId id="418" r:id="rId22"/>
    <p:sldId id="419" r:id="rId23"/>
    <p:sldId id="405" r:id="rId24"/>
    <p:sldId id="406" r:id="rId25"/>
    <p:sldId id="407" r:id="rId26"/>
    <p:sldId id="409" r:id="rId27"/>
    <p:sldId id="410" r:id="rId28"/>
    <p:sldId id="411" r:id="rId29"/>
    <p:sldId id="412" r:id="rId30"/>
    <p:sldId id="413" r:id="rId31"/>
    <p:sldId id="414" r:id="rId32"/>
    <p:sldId id="415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2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3" Type="http://schemas.openxmlformats.org/officeDocument/2006/relationships/image" Target="../media/image25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518160"/>
            <a:ext cx="8991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16: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Finish reading Chapter 6 (Sec. 6.6-6.10 in JDJ) (some sections covered in less detail)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Some details of </a:t>
            </a:r>
            <a:r>
              <a:rPr lang="en-US" sz="2400" b="1" dirty="0" err="1">
                <a:solidFill>
                  <a:schemeClr val="folHlink"/>
                </a:solidFill>
              </a:rPr>
              <a:t>Li</a:t>
            </a:r>
            <a:r>
              <a:rPr lang="en-US" sz="2400" b="1" dirty="0" err="1">
                <a:solidFill>
                  <a:srgbClr val="7030A0"/>
                </a:solidFill>
              </a:rPr>
              <a:t>é</a:t>
            </a:r>
            <a:r>
              <a:rPr lang="en-US" sz="2400" b="1" dirty="0" err="1">
                <a:solidFill>
                  <a:schemeClr val="folHlink"/>
                </a:solidFill>
              </a:rPr>
              <a:t>nard-Wiechert</a:t>
            </a:r>
            <a:r>
              <a:rPr lang="en-US" sz="2400" b="1" dirty="0">
                <a:solidFill>
                  <a:schemeClr val="folHlink"/>
                </a:solidFill>
              </a:rPr>
              <a:t> results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Energy density and flux associated with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Time harmonic fields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 – Review from previous lecture 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5967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Liénard-Wiechert</a:t>
            </a:r>
            <a:r>
              <a:rPr lang="en-US" sz="2400" dirty="0"/>
              <a:t> potentials and fields --</a:t>
            </a:r>
          </a:p>
          <a:p>
            <a:r>
              <a:rPr lang="en-US" sz="2400" dirty="0"/>
              <a:t>Determination of the scalar and vector potentials for a moving point  particle  (also see Landau and </a:t>
            </a:r>
            <a:r>
              <a:rPr lang="en-US" sz="2400" dirty="0" err="1"/>
              <a:t>Lifshitz</a:t>
            </a:r>
            <a:r>
              <a:rPr lang="en-US" sz="2400" dirty="0"/>
              <a:t> </a:t>
            </a:r>
            <a:r>
              <a:rPr lang="en-US" sz="2400" b="1" i="1" dirty="0"/>
              <a:t>The Classical Theory of Fields</a:t>
            </a:r>
            <a:r>
              <a:rPr lang="en-US" sz="2400" dirty="0"/>
              <a:t>, Chapter 8.)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Consider the fields produced by the following source: a point charge </a:t>
            </a:r>
            <a:r>
              <a:rPr lang="en-US" sz="2400" i="1" dirty="0"/>
              <a:t>q</a:t>
            </a:r>
            <a:r>
              <a:rPr lang="en-US" sz="2400" dirty="0"/>
              <a:t> moving on a trajectory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q</a:t>
            </a:r>
            <a:r>
              <a:rPr lang="en-US" sz="2400" i="1" dirty="0"/>
              <a:t>(t)</a:t>
            </a:r>
            <a:r>
              <a:rPr lang="en-US" sz="2400" dirty="0"/>
              <a:t>.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13716"/>
              </p:ext>
            </p:extLst>
          </p:nvPr>
        </p:nvGraphicFramePr>
        <p:xfrm>
          <a:off x="152400" y="3657600"/>
          <a:ext cx="520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253800" progId="Equation.DSMT4">
                  <p:embed/>
                </p:oleObj>
              </mc:Choice>
              <mc:Fallback>
                <p:oleObj name="Equation" r:id="rId2" imgW="2476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3657600"/>
                        <a:ext cx="52006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60547"/>
              </p:ext>
            </p:extLst>
          </p:nvPr>
        </p:nvGraphicFramePr>
        <p:xfrm>
          <a:off x="177800" y="4114800"/>
          <a:ext cx="891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57520" imgH="419040" progId="Equation.DSMT4">
                  <p:embed/>
                </p:oleObj>
              </mc:Choice>
              <mc:Fallback>
                <p:oleObj name="Equation" r:id="rId4" imgW="4457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4114800"/>
                        <a:ext cx="8915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143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812" y="5786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</a:p>
        </p:txBody>
      </p:sp>
      <p:sp>
        <p:nvSpPr>
          <p:cNvPr id="11" name="Freeform 10"/>
          <p:cNvSpPr/>
          <p:nvPr/>
        </p:nvSpPr>
        <p:spPr>
          <a:xfrm>
            <a:off x="1280160" y="5547360"/>
            <a:ext cx="2042160" cy="595642"/>
          </a:xfrm>
          <a:custGeom>
            <a:avLst/>
            <a:gdLst>
              <a:gd name="connsiteX0" fmla="*/ 0 w 2042160"/>
              <a:gd name="connsiteY0" fmla="*/ 274320 h 595642"/>
              <a:gd name="connsiteX1" fmla="*/ 76200 w 2042160"/>
              <a:gd name="connsiteY1" fmla="*/ 243840 h 595642"/>
              <a:gd name="connsiteX2" fmla="*/ 137160 w 2042160"/>
              <a:gd name="connsiteY2" fmla="*/ 182880 h 595642"/>
              <a:gd name="connsiteX3" fmla="*/ 182880 w 2042160"/>
              <a:gd name="connsiteY3" fmla="*/ 152400 h 595642"/>
              <a:gd name="connsiteX4" fmla="*/ 304800 w 2042160"/>
              <a:gd name="connsiteY4" fmla="*/ 106680 h 595642"/>
              <a:gd name="connsiteX5" fmla="*/ 381000 w 2042160"/>
              <a:gd name="connsiteY5" fmla="*/ 91440 h 595642"/>
              <a:gd name="connsiteX6" fmla="*/ 624840 w 2042160"/>
              <a:gd name="connsiteY6" fmla="*/ 106680 h 595642"/>
              <a:gd name="connsiteX7" fmla="*/ 701040 w 2042160"/>
              <a:gd name="connsiteY7" fmla="*/ 121920 h 595642"/>
              <a:gd name="connsiteX8" fmla="*/ 746760 w 2042160"/>
              <a:gd name="connsiteY8" fmla="*/ 167640 h 595642"/>
              <a:gd name="connsiteX9" fmla="*/ 807720 w 2042160"/>
              <a:gd name="connsiteY9" fmla="*/ 259080 h 595642"/>
              <a:gd name="connsiteX10" fmla="*/ 853440 w 2042160"/>
              <a:gd name="connsiteY10" fmla="*/ 274320 h 595642"/>
              <a:gd name="connsiteX11" fmla="*/ 960120 w 2042160"/>
              <a:gd name="connsiteY11" fmla="*/ 350520 h 595642"/>
              <a:gd name="connsiteX12" fmla="*/ 1036320 w 2042160"/>
              <a:gd name="connsiteY12" fmla="*/ 381000 h 595642"/>
              <a:gd name="connsiteX13" fmla="*/ 1082040 w 2042160"/>
              <a:gd name="connsiteY13" fmla="*/ 411480 h 595642"/>
              <a:gd name="connsiteX14" fmla="*/ 1173480 w 2042160"/>
              <a:gd name="connsiteY14" fmla="*/ 441960 h 595642"/>
              <a:gd name="connsiteX15" fmla="*/ 1264920 w 2042160"/>
              <a:gd name="connsiteY15" fmla="*/ 472440 h 595642"/>
              <a:gd name="connsiteX16" fmla="*/ 1310640 w 2042160"/>
              <a:gd name="connsiteY16" fmla="*/ 502920 h 595642"/>
              <a:gd name="connsiteX17" fmla="*/ 1386840 w 2042160"/>
              <a:gd name="connsiteY17" fmla="*/ 533400 h 595642"/>
              <a:gd name="connsiteX18" fmla="*/ 1524000 w 2042160"/>
              <a:gd name="connsiteY18" fmla="*/ 563880 h 595642"/>
              <a:gd name="connsiteX19" fmla="*/ 1584960 w 2042160"/>
              <a:gd name="connsiteY19" fmla="*/ 594360 h 595642"/>
              <a:gd name="connsiteX20" fmla="*/ 1767840 w 2042160"/>
              <a:gd name="connsiteY20" fmla="*/ 548640 h 595642"/>
              <a:gd name="connsiteX21" fmla="*/ 1859280 w 2042160"/>
              <a:gd name="connsiteY21" fmla="*/ 487680 h 595642"/>
              <a:gd name="connsiteX22" fmla="*/ 1965960 w 2042160"/>
              <a:gd name="connsiteY22" fmla="*/ 411480 h 595642"/>
              <a:gd name="connsiteX23" fmla="*/ 2011680 w 2042160"/>
              <a:gd name="connsiteY23" fmla="*/ 320040 h 595642"/>
              <a:gd name="connsiteX24" fmla="*/ 2042160 w 2042160"/>
              <a:gd name="connsiteY24" fmla="*/ 213360 h 595642"/>
              <a:gd name="connsiteX25" fmla="*/ 2026920 w 2042160"/>
              <a:gd name="connsiteY25" fmla="*/ 76200 h 595642"/>
              <a:gd name="connsiteX26" fmla="*/ 1996440 w 2042160"/>
              <a:gd name="connsiteY26" fmla="*/ 0 h 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2160" h="595642">
                <a:moveTo>
                  <a:pt x="0" y="274320"/>
                </a:moveTo>
                <a:cubicBezTo>
                  <a:pt x="25400" y="264160"/>
                  <a:pt x="55184" y="261353"/>
                  <a:pt x="76200" y="243840"/>
                </a:cubicBezTo>
                <a:cubicBezTo>
                  <a:pt x="184573" y="153529"/>
                  <a:pt x="-11853" y="232551"/>
                  <a:pt x="137160" y="182880"/>
                </a:cubicBezTo>
                <a:cubicBezTo>
                  <a:pt x="152400" y="172720"/>
                  <a:pt x="166497" y="160591"/>
                  <a:pt x="182880" y="152400"/>
                </a:cubicBezTo>
                <a:cubicBezTo>
                  <a:pt x="196864" y="145408"/>
                  <a:pt x="278420" y="113275"/>
                  <a:pt x="304800" y="106680"/>
                </a:cubicBezTo>
                <a:cubicBezTo>
                  <a:pt x="329930" y="100398"/>
                  <a:pt x="355600" y="96520"/>
                  <a:pt x="381000" y="91440"/>
                </a:cubicBezTo>
                <a:cubicBezTo>
                  <a:pt x="462280" y="96520"/>
                  <a:pt x="543768" y="98959"/>
                  <a:pt x="624840" y="106680"/>
                </a:cubicBezTo>
                <a:cubicBezTo>
                  <a:pt x="650626" y="109136"/>
                  <a:pt x="677872" y="110336"/>
                  <a:pt x="701040" y="121920"/>
                </a:cubicBezTo>
                <a:cubicBezTo>
                  <a:pt x="720317" y="131559"/>
                  <a:pt x="733528" y="150627"/>
                  <a:pt x="746760" y="167640"/>
                </a:cubicBezTo>
                <a:cubicBezTo>
                  <a:pt x="769250" y="196556"/>
                  <a:pt x="772967" y="247496"/>
                  <a:pt x="807720" y="259080"/>
                </a:cubicBezTo>
                <a:lnTo>
                  <a:pt x="853440" y="274320"/>
                </a:lnTo>
                <a:cubicBezTo>
                  <a:pt x="867246" y="284675"/>
                  <a:pt x="937835" y="339378"/>
                  <a:pt x="960120" y="350520"/>
                </a:cubicBezTo>
                <a:cubicBezTo>
                  <a:pt x="984589" y="362754"/>
                  <a:pt x="1011851" y="368766"/>
                  <a:pt x="1036320" y="381000"/>
                </a:cubicBezTo>
                <a:cubicBezTo>
                  <a:pt x="1052703" y="389191"/>
                  <a:pt x="1065302" y="404041"/>
                  <a:pt x="1082040" y="411480"/>
                </a:cubicBezTo>
                <a:cubicBezTo>
                  <a:pt x="1111400" y="424529"/>
                  <a:pt x="1143000" y="431800"/>
                  <a:pt x="1173480" y="441960"/>
                </a:cubicBezTo>
                <a:lnTo>
                  <a:pt x="1264920" y="472440"/>
                </a:lnTo>
                <a:cubicBezTo>
                  <a:pt x="1280160" y="482600"/>
                  <a:pt x="1294257" y="494729"/>
                  <a:pt x="1310640" y="502920"/>
                </a:cubicBezTo>
                <a:cubicBezTo>
                  <a:pt x="1335109" y="515154"/>
                  <a:pt x="1360887" y="524749"/>
                  <a:pt x="1386840" y="533400"/>
                </a:cubicBezTo>
                <a:cubicBezTo>
                  <a:pt x="1419124" y="544161"/>
                  <a:pt x="1493803" y="557841"/>
                  <a:pt x="1524000" y="563880"/>
                </a:cubicBezTo>
                <a:cubicBezTo>
                  <a:pt x="1544320" y="574040"/>
                  <a:pt x="1562320" y="592473"/>
                  <a:pt x="1584960" y="594360"/>
                </a:cubicBezTo>
                <a:cubicBezTo>
                  <a:pt x="1659633" y="600583"/>
                  <a:pt x="1708960" y="583968"/>
                  <a:pt x="1767840" y="548640"/>
                </a:cubicBezTo>
                <a:cubicBezTo>
                  <a:pt x="1799252" y="529793"/>
                  <a:pt x="1826515" y="504063"/>
                  <a:pt x="1859280" y="487680"/>
                </a:cubicBezTo>
                <a:cubicBezTo>
                  <a:pt x="1939517" y="447561"/>
                  <a:pt x="1904176" y="473264"/>
                  <a:pt x="1965960" y="411480"/>
                </a:cubicBezTo>
                <a:cubicBezTo>
                  <a:pt x="2004266" y="296562"/>
                  <a:pt x="1952594" y="438213"/>
                  <a:pt x="2011680" y="320040"/>
                </a:cubicBezTo>
                <a:cubicBezTo>
                  <a:pt x="2022612" y="298176"/>
                  <a:pt x="2037277" y="232892"/>
                  <a:pt x="2042160" y="213360"/>
                </a:cubicBezTo>
                <a:cubicBezTo>
                  <a:pt x="2037080" y="167640"/>
                  <a:pt x="2034483" y="121575"/>
                  <a:pt x="2026920" y="76200"/>
                </a:cubicBezTo>
                <a:cubicBezTo>
                  <a:pt x="2022212" y="47952"/>
                  <a:pt x="2008877" y="24874"/>
                  <a:pt x="199644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2320" y="5329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i="1" baseline="-25000" dirty="0" err="1"/>
              <a:t>q</a:t>
            </a:r>
            <a:r>
              <a:rPr lang="en-US" sz="2400" i="1" dirty="0"/>
              <a:t>(t)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825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15949"/>
              </p:ext>
            </p:extLst>
          </p:nvPr>
        </p:nvGraphicFramePr>
        <p:xfrm>
          <a:off x="914400" y="914400"/>
          <a:ext cx="643441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431640" progId="Equation.DSMT4">
                  <p:embed/>
                </p:oleObj>
              </mc:Choice>
              <mc:Fallback>
                <p:oleObj name="Equation" r:id="rId2" imgW="331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914400"/>
                        <a:ext cx="643441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44253"/>
              </p:ext>
            </p:extLst>
          </p:nvPr>
        </p:nvGraphicFramePr>
        <p:xfrm>
          <a:off x="927100" y="1828800"/>
          <a:ext cx="668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431640" progId="Equation.DSMT4">
                  <p:embed/>
                </p:oleObj>
              </mc:Choice>
              <mc:Fallback>
                <p:oleObj name="Equation" r:id="rId4" imgW="344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1828800"/>
                        <a:ext cx="6680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" y="269346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performing the integrations over first </a:t>
            </a:r>
            <a:r>
              <a:rPr lang="en-US" sz="2400" i="1" dirty="0"/>
              <a:t> d</a:t>
            </a:r>
            <a:r>
              <a:rPr lang="en-US" sz="2400" i="1" baseline="30000" dirty="0"/>
              <a:t>3</a:t>
            </a:r>
            <a:r>
              <a:rPr lang="en-US" sz="2400" i="1" dirty="0"/>
              <a:t>r’</a:t>
            </a:r>
            <a:r>
              <a:rPr lang="en-US" sz="2400" dirty="0"/>
              <a:t>  and then </a:t>
            </a:r>
            <a:r>
              <a:rPr lang="en-US" sz="2400" i="1" dirty="0" err="1"/>
              <a:t>dt</a:t>
            </a:r>
            <a:r>
              <a:rPr lang="en-US" sz="2400" i="1" dirty="0"/>
              <a:t>’</a:t>
            </a:r>
            <a:endParaRPr lang="en-US" sz="2400" dirty="0"/>
          </a:p>
          <a:p>
            <a:r>
              <a:rPr lang="en-US" sz="2400" dirty="0"/>
              <a:t> making use of the fact that for any function of </a:t>
            </a:r>
            <a:r>
              <a:rPr lang="en-US" sz="2400" i="1" dirty="0"/>
              <a:t>t’</a:t>
            </a:r>
            <a:r>
              <a:rPr lang="en-US" sz="2400" dirty="0"/>
              <a:t>,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8628"/>
              </p:ext>
            </p:extLst>
          </p:nvPr>
        </p:nvGraphicFramePr>
        <p:xfrm>
          <a:off x="3263900" y="231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3900" y="231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656377"/>
              </p:ext>
            </p:extLst>
          </p:nvPr>
        </p:nvGraphicFramePr>
        <p:xfrm>
          <a:off x="612907" y="3524458"/>
          <a:ext cx="755242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24000" imgH="672840" progId="Equation.DSMT4">
                  <p:embed/>
                </p:oleObj>
              </mc:Choice>
              <mc:Fallback>
                <p:oleObj name="Equation" r:id="rId8" imgW="3924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2907" y="3524458"/>
                        <a:ext cx="7552426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800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the ``retarded time'' is defined to be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64235"/>
              </p:ext>
            </p:extLst>
          </p:nvPr>
        </p:nvGraphicFramePr>
        <p:xfrm>
          <a:off x="1981200" y="5181600"/>
          <a:ext cx="3352800" cy="109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419040" progId="Equation.DSMT4">
                  <p:embed/>
                </p:oleObj>
              </mc:Choice>
              <mc:Fallback>
                <p:oleObj name="Equation" r:id="rId10" imgW="1282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1200" y="5181600"/>
                        <a:ext cx="3352800" cy="109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14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23158-A7FC-45F7-A727-F771F64E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6B7FA-1E74-4C80-A250-280A8932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278BE-3FFA-4022-ACB5-FE1A7B31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AB381-EB90-4C56-8E46-23C1B25296D4}"/>
              </a:ext>
            </a:extLst>
          </p:cNvPr>
          <p:cNvSpPr txBox="1"/>
          <p:nvPr/>
        </p:nvSpPr>
        <p:spPr>
          <a:xfrm>
            <a:off x="3810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about delta functions   -- See Pg. 26 in </a:t>
            </a:r>
            <a:r>
              <a:rPr lang="en-US" sz="2400" b="1" dirty="0">
                <a:latin typeface="+mj-lt"/>
              </a:rPr>
              <a:t>Jackson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9659D4-2055-47C7-84F3-718F10CAC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11763"/>
              </p:ext>
            </p:extLst>
          </p:nvPr>
        </p:nvGraphicFramePr>
        <p:xfrm>
          <a:off x="685800" y="1172368"/>
          <a:ext cx="6383216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672840" progId="Equation.DSMT4">
                  <p:embed/>
                </p:oleObj>
              </mc:Choice>
              <mc:Fallback>
                <p:oleObj name="Equation" r:id="rId2" imgW="21459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172368"/>
                        <a:ext cx="6383216" cy="200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5F44731-480F-49CA-95EA-4D1DAE21D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20" y="3429000"/>
            <a:ext cx="9144000" cy="2794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35B49-15E7-457B-B301-BCFA9061282D}"/>
              </a:ext>
            </a:extLst>
          </p:cNvPr>
          <p:cNvSpPr txBox="1"/>
          <p:nvPr/>
        </p:nvSpPr>
        <p:spPr>
          <a:xfrm>
            <a:off x="6172200" y="4687149"/>
            <a:ext cx="12954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-25000" dirty="0">
                <a:latin typeface="+mj-lt"/>
              </a:rPr>
              <a:t>x</a:t>
            </a:r>
            <a:r>
              <a:rPr lang="en-US" sz="3200" b="1" i="1" baseline="-25000" dirty="0">
                <a:latin typeface="+mj-lt"/>
                <a:sym typeface="Wingdings" panose="05000000000000000000" pitchFamily="2" charset="2"/>
              </a:rPr>
              <a:t></a:t>
            </a:r>
            <a:endParaRPr lang="en-US" sz="3200" b="1" i="1" baseline="-250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430B99-C116-4B88-8C2C-E0BAE3004976}"/>
              </a:ext>
            </a:extLst>
          </p:cNvPr>
          <p:cNvSpPr/>
          <p:nvPr/>
        </p:nvSpPr>
        <p:spPr>
          <a:xfrm>
            <a:off x="1786052" y="4448932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D05AEE-B8BD-4FD8-8B85-38232C827492}"/>
              </a:ext>
            </a:extLst>
          </p:cNvPr>
          <p:cNvSpPr/>
          <p:nvPr/>
        </p:nvSpPr>
        <p:spPr>
          <a:xfrm>
            <a:off x="7061507" y="4393177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0E1B50-B2CE-45F4-92EE-DEB8182610F8}"/>
              </a:ext>
            </a:extLst>
          </p:cNvPr>
          <p:cNvSpPr/>
          <p:nvPr/>
        </p:nvSpPr>
        <p:spPr>
          <a:xfrm>
            <a:off x="5299616" y="4414313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C1359-AEAE-8B4B-4AB3-EEE555ECC2DD}"/>
              </a:ext>
            </a:extLst>
          </p:cNvPr>
          <p:cNvSpPr txBox="1"/>
          <p:nvPr/>
        </p:nvSpPr>
        <p:spPr>
          <a:xfrm rot="16200000">
            <a:off x="3050233" y="27409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f(x)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66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05144-8FDF-4FFA-BAE4-1EFE59A4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B597A-9067-40F8-9389-399499FD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5919-875B-4C6F-868A-F26F1D3E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3EF8F-0A67-45B8-997D-53701A225012}"/>
              </a:ext>
            </a:extLst>
          </p:cNvPr>
          <p:cNvSpPr txBox="1"/>
          <p:nvPr/>
        </p:nvSpPr>
        <p:spPr>
          <a:xfrm>
            <a:off x="3048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11F1DF-0F75-4E9B-998C-32A611E51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62634"/>
              </p:ext>
            </p:extLst>
          </p:nvPr>
        </p:nvGraphicFramePr>
        <p:xfrm>
          <a:off x="588962" y="849219"/>
          <a:ext cx="7966076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1117440" progId="Equation.DSMT4">
                  <p:embed/>
                </p:oleObj>
              </mc:Choice>
              <mc:Fallback>
                <p:oleObj name="Equation" r:id="rId2" imgW="39240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962" y="849219"/>
                        <a:ext cx="7966076" cy="226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B8D0F5-C40F-4DA8-97DA-A9BC23072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99887"/>
              </p:ext>
            </p:extLst>
          </p:nvPr>
        </p:nvGraphicFramePr>
        <p:xfrm>
          <a:off x="2791522" y="3474619"/>
          <a:ext cx="2734495" cy="66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41200" progId="Equation.DSMT4">
                  <p:embed/>
                </p:oleObj>
              </mc:Choice>
              <mc:Fallback>
                <p:oleObj name="Equation" r:id="rId4" imgW="99036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1522" y="3474619"/>
                        <a:ext cx="2734495" cy="66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121DC1-0415-4553-B74F-A4A2A8399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1428"/>
              </p:ext>
            </p:extLst>
          </p:nvPr>
        </p:nvGraphicFramePr>
        <p:xfrm>
          <a:off x="5791200" y="3436434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53800" progId="Equation.DSMT4">
                  <p:embed/>
                </p:oleObj>
              </mc:Choice>
              <mc:Fallback>
                <p:oleObj name="Equation" r:id="rId6" imgW="71100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1200" y="3436434"/>
                        <a:ext cx="213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EC140F-0642-4DCF-90CD-DFA51196164F}"/>
              </a:ext>
            </a:extLst>
          </p:cNvPr>
          <p:cNvSpPr txBox="1"/>
          <p:nvPr/>
        </p:nvSpPr>
        <p:spPr>
          <a:xfrm>
            <a:off x="420029" y="35186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notation: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CE470D-44DF-4303-8D1D-D333B8148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48029"/>
              </p:ext>
            </p:extLst>
          </p:nvPr>
        </p:nvGraphicFramePr>
        <p:xfrm>
          <a:off x="2782229" y="4312400"/>
          <a:ext cx="3140075" cy="168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5509" imgH="1295289" progId="Equation.DSMT4">
                  <p:embed/>
                </p:oleObj>
              </mc:Choice>
              <mc:Fallback>
                <p:oleObj name="Equation" r:id="rId8" imgW="2415509" imgH="12952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2229" y="4312400"/>
                        <a:ext cx="3140075" cy="168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9BA66C-0E2B-4349-8DF7-2110F6C46A04}"/>
              </a:ext>
            </a:extLst>
          </p:cNvPr>
          <p:cNvSpPr txBox="1"/>
          <p:nvPr/>
        </p:nvSpPr>
        <p:spPr>
          <a:xfrm>
            <a:off x="2210264" y="4650252"/>
            <a:ext cx="76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68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Resulting scalar and vector potentials: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39617"/>
              </p:ext>
            </p:extLst>
          </p:nvPr>
        </p:nvGraphicFramePr>
        <p:xfrm>
          <a:off x="1066800" y="1524000"/>
          <a:ext cx="335186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583920" progId="Equation.DSMT4">
                  <p:embed/>
                </p:oleObj>
              </mc:Choice>
              <mc:Fallback>
                <p:oleObj name="Equation" r:id="rId2" imgW="1587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1524000"/>
                        <a:ext cx="3351867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07123"/>
              </p:ext>
            </p:extLst>
          </p:nvPr>
        </p:nvGraphicFramePr>
        <p:xfrm>
          <a:off x="1131887" y="2881313"/>
          <a:ext cx="35925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583920" progId="Equation.DSMT4">
                  <p:embed/>
                </p:oleObj>
              </mc:Choice>
              <mc:Fallback>
                <p:oleObj name="Equation" r:id="rId4" imgW="170172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2881313"/>
                        <a:ext cx="359251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19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Notation: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28658"/>
              </p:ext>
            </p:extLst>
          </p:nvPr>
        </p:nvGraphicFramePr>
        <p:xfrm>
          <a:off x="2020797" y="4202410"/>
          <a:ext cx="2734495" cy="66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41200" progId="Equation.DSMT4">
                  <p:embed/>
                </p:oleObj>
              </mc:Choice>
              <mc:Fallback>
                <p:oleObj name="Equation" r:id="rId6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0797" y="4202410"/>
                        <a:ext cx="2734495" cy="66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272"/>
              </p:ext>
            </p:extLst>
          </p:nvPr>
        </p:nvGraphicFramePr>
        <p:xfrm>
          <a:off x="3663950" y="2320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3950" y="2320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0883"/>
              </p:ext>
            </p:extLst>
          </p:nvPr>
        </p:nvGraphicFramePr>
        <p:xfrm>
          <a:off x="2057400" y="5019415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53800" progId="Equation.DSMT4">
                  <p:embed/>
                </p:oleObj>
              </mc:Choice>
              <mc:Fallback>
                <p:oleObj name="Equation" r:id="rId10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7400" y="5019415"/>
                        <a:ext cx="213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64418"/>
              </p:ext>
            </p:extLst>
          </p:nvPr>
        </p:nvGraphicFramePr>
        <p:xfrm>
          <a:off x="5181600" y="4039129"/>
          <a:ext cx="3352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419040" progId="Equation.DSMT4">
                  <p:embed/>
                </p:oleObj>
              </mc:Choice>
              <mc:Fallback>
                <p:oleObj name="Equation" r:id="rId12" imgW="12826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9129"/>
                        <a:ext cx="33528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39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93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to find the electric and magnetic fields, we need to evaluate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0618"/>
              </p:ext>
            </p:extLst>
          </p:nvPr>
        </p:nvGraphicFramePr>
        <p:xfrm>
          <a:off x="1600200" y="1108501"/>
          <a:ext cx="4137381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393480" progId="Equation.DSMT4">
                  <p:embed/>
                </p:oleObj>
              </mc:Choice>
              <mc:Fallback>
                <p:oleObj name="Equation" r:id="rId2" imgW="179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1108501"/>
                        <a:ext cx="4137381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50789"/>
              </p:ext>
            </p:extLst>
          </p:nvPr>
        </p:nvGraphicFramePr>
        <p:xfrm>
          <a:off x="1685290" y="2133600"/>
          <a:ext cx="2787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03040" progId="Equation.DSMT4">
                  <p:embed/>
                </p:oleObj>
              </mc:Choice>
              <mc:Fallback>
                <p:oleObj name="Equation" r:id="rId4" imgW="12063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90" y="2133600"/>
                        <a:ext cx="27876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819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trick of evaluating these derivatives is that the retarded time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r</a:t>
            </a:r>
            <a:r>
              <a:rPr lang="en-US" sz="2400" i="1" dirty="0"/>
              <a:t> </a:t>
            </a:r>
            <a:r>
              <a:rPr lang="en-US" sz="2400" dirty="0"/>
              <a:t>depends on position </a:t>
            </a:r>
            <a:r>
              <a:rPr lang="en-US" sz="2400" b="1" dirty="0"/>
              <a:t>r </a:t>
            </a:r>
            <a:r>
              <a:rPr lang="en-US" sz="2400" dirty="0"/>
              <a:t>and on itself. We can show the following results using the shorthand notation: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                                   and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30691"/>
              </p:ext>
            </p:extLst>
          </p:nvPr>
        </p:nvGraphicFramePr>
        <p:xfrm>
          <a:off x="914400" y="4267200"/>
          <a:ext cx="2743200" cy="130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622080" progId="Equation.DSMT4">
                  <p:embed/>
                </p:oleObj>
              </mc:Choice>
              <mc:Fallback>
                <p:oleObj name="Equation" r:id="rId6" imgW="1307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267200"/>
                        <a:ext cx="2743200" cy="130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85012"/>
              </p:ext>
            </p:extLst>
          </p:nvPr>
        </p:nvGraphicFramePr>
        <p:xfrm>
          <a:off x="5257800" y="4207371"/>
          <a:ext cx="24225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622080" progId="Equation.DSMT4">
                  <p:embed/>
                </p:oleObj>
              </mc:Choice>
              <mc:Fallback>
                <p:oleObj name="Equation" r:id="rId8" imgW="115560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07371"/>
                        <a:ext cx="24225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76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72203"/>
              </p:ext>
            </p:extLst>
          </p:nvPr>
        </p:nvGraphicFramePr>
        <p:xfrm>
          <a:off x="598488" y="762000"/>
          <a:ext cx="7281862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711000" progId="Equation.DSMT4">
                  <p:embed/>
                </p:oleObj>
              </mc:Choice>
              <mc:Fallback>
                <p:oleObj name="Equation" r:id="rId2" imgW="4241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488" y="762000"/>
                        <a:ext cx="7281862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65824"/>
              </p:ext>
            </p:extLst>
          </p:nvPr>
        </p:nvGraphicFramePr>
        <p:xfrm>
          <a:off x="490538" y="1828800"/>
          <a:ext cx="78914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97200" imgH="711000" progId="Equation.DSMT4">
                  <p:embed/>
                </p:oleObj>
              </mc:Choice>
              <mc:Fallback>
                <p:oleObj name="Equation" r:id="rId4" imgW="45972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828800"/>
                        <a:ext cx="789146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47434"/>
              </p:ext>
            </p:extLst>
          </p:nvPr>
        </p:nvGraphicFramePr>
        <p:xfrm>
          <a:off x="392113" y="3124200"/>
          <a:ext cx="802163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73520" imgH="711000" progId="Equation.DSMT4">
                  <p:embed/>
                </p:oleObj>
              </mc:Choice>
              <mc:Fallback>
                <p:oleObj name="Equation" r:id="rId6" imgW="46735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124200"/>
                        <a:ext cx="8021637" cy="1220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69440"/>
              </p:ext>
            </p:extLst>
          </p:nvPr>
        </p:nvGraphicFramePr>
        <p:xfrm>
          <a:off x="512762" y="4405312"/>
          <a:ext cx="802163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73520" imgH="939600" progId="Equation.DSMT4">
                  <p:embed/>
                </p:oleObj>
              </mc:Choice>
              <mc:Fallback>
                <p:oleObj name="Equation" r:id="rId8" imgW="46735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405312"/>
                        <a:ext cx="8021638" cy="1614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22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0718"/>
              </p:ext>
            </p:extLst>
          </p:nvPr>
        </p:nvGraphicFramePr>
        <p:xfrm>
          <a:off x="338831" y="3874436"/>
          <a:ext cx="7556500" cy="260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74960" imgH="1917360" progId="Equation.DSMT4">
                  <p:embed/>
                </p:oleObj>
              </mc:Choice>
              <mc:Fallback>
                <p:oleObj name="Equation" r:id="rId2" imgW="557496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1" y="3874436"/>
                        <a:ext cx="7556500" cy="260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analysis of electromagnetic fields and 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1800" y="410399"/>
            <a:ext cx="5373116" cy="3094801"/>
            <a:chOff x="2866533" y="1355025"/>
            <a:chExt cx="7618518" cy="450565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6993769"/>
                </p:ext>
              </p:extLst>
            </p:nvPr>
          </p:nvGraphicFramePr>
          <p:xfrm>
            <a:off x="2866533" y="2355475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2819160" imgH="1295280" progId="Equation.3">
                    <p:embed/>
                  </p:oleObj>
                </mc:Choice>
                <mc:Fallback>
                  <p:oleObj name="数式" r:id="rId4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533" y="2355475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900790" y="1355025"/>
              <a:ext cx="6026980" cy="8513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F2B6D9-A808-4770-A480-03083CDFF343}"/>
              </a:ext>
            </a:extLst>
          </p:cNvPr>
          <p:cNvSpPr txBox="1"/>
          <p:nvPr/>
        </p:nvSpPr>
        <p:spPr>
          <a:xfrm>
            <a:off x="0" y="4798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Back to general case --</a:t>
            </a:r>
          </a:p>
        </p:txBody>
      </p: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762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analysis of electromagnetic fields and sources 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994864"/>
              </p:ext>
            </p:extLst>
          </p:nvPr>
        </p:nvGraphicFramePr>
        <p:xfrm>
          <a:off x="80962" y="636587"/>
          <a:ext cx="8905875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680" imgH="2882880" progId="Equation.DSMT4">
                  <p:embed/>
                </p:oleObj>
              </mc:Choice>
              <mc:Fallback>
                <p:oleObj name="Equation" r:id="rId2" imgW="4495680" imgH="288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" y="636587"/>
                        <a:ext cx="8905875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8D5A1D-8DC3-40FB-AD68-C5A271ADD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17220"/>
              </p:ext>
            </p:extLst>
          </p:nvPr>
        </p:nvGraphicFramePr>
        <p:xfrm>
          <a:off x="5791200" y="5241872"/>
          <a:ext cx="3033246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431640" progId="Equation.DSMT4">
                  <p:embed/>
                </p:oleObj>
              </mc:Choice>
              <mc:Fallback>
                <p:oleObj name="Equation" r:id="rId4" imgW="138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5241872"/>
                        <a:ext cx="3033246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5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0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analysis of electromagnetic fields and sources 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28949"/>
              </p:ext>
            </p:extLst>
          </p:nvPr>
        </p:nvGraphicFramePr>
        <p:xfrm>
          <a:off x="371475" y="1277203"/>
          <a:ext cx="8529914" cy="526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3238200" progId="Equation.DSMT4">
                  <p:embed/>
                </p:oleObj>
              </mc:Choice>
              <mc:Fallback>
                <p:oleObj name="Equation" r:id="rId2" imgW="5257800" imgH="32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277203"/>
                        <a:ext cx="8529914" cy="526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30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4FD3E-D1B6-A6DE-0F53-14E7044F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EBFD0-2C4E-CED4-4033-543147FC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2740C-8536-3E89-2D0D-4B5C5F7F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0581-FB21-1261-74EE-F17A349E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53" y="381000"/>
            <a:ext cx="4743694" cy="5912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61687-FD7E-C918-51DE-D61708D70D52}"/>
              </a:ext>
            </a:extLst>
          </p:cNvPr>
          <p:cNvSpPr txBox="1"/>
          <p:nvPr/>
        </p:nvSpPr>
        <p:spPr>
          <a:xfrm>
            <a:off x="152400" y="533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Many events this week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</a:t>
            </a:r>
            <a:r>
              <a:rPr lang="en-US" sz="2400" b="1" dirty="0">
                <a:latin typeface="+mj-lt"/>
              </a:rPr>
              <a:t>TODAY  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31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016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Momentum analysis of electromagnetic fields and sources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86228"/>
              </p:ext>
            </p:extLst>
          </p:nvPr>
        </p:nvGraphicFramePr>
        <p:xfrm>
          <a:off x="984250" y="428625"/>
          <a:ext cx="7032625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2616120" progId="Equation.DSMT4">
                  <p:embed/>
                </p:oleObj>
              </mc:Choice>
              <mc:Fallback>
                <p:oleObj name="Equation" r:id="rId2" imgW="2908080" imgH="2616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28625"/>
                        <a:ext cx="7032625" cy="633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2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D8353-D014-45DB-A144-2B175102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5C8AC-BDF3-41D9-ACFC-55432FC5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1EF8-5A9D-484D-AC4C-DAE8CF1A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D9DD3-35CB-44A7-B271-19B667CFD818}"/>
              </a:ext>
            </a:extLst>
          </p:cNvPr>
          <p:cNvSpPr txBox="1"/>
          <p:nvPr/>
        </p:nvSpPr>
        <p:spPr>
          <a:xfrm>
            <a:off x="228600" y="9463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--  By considering a complete system involving self-contained sources and fields,   we examined the energy and force relationships and introduce energy and force equivalents of the electromagnetic fields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14F4E7-A86F-4945-B216-788C270A4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72638"/>
              </p:ext>
            </p:extLst>
          </p:nvPr>
        </p:nvGraphicFramePr>
        <p:xfrm>
          <a:off x="380651" y="1981200"/>
          <a:ext cx="8281988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05160" imgH="1511280" progId="Equation.DSMT4">
                  <p:embed/>
                </p:oleObj>
              </mc:Choice>
              <mc:Fallback>
                <p:oleObj name="Equation" r:id="rId2" imgW="5105160" imgH="1511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" y="1981200"/>
                        <a:ext cx="8281988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3B60E7-93AC-4281-8BD2-43627FC91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90990"/>
              </p:ext>
            </p:extLst>
          </p:nvPr>
        </p:nvGraphicFramePr>
        <p:xfrm>
          <a:off x="380651" y="4693052"/>
          <a:ext cx="6670288" cy="16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560" imgH="685800" progId="Equation.DSMT4">
                  <p:embed/>
                </p:oleObj>
              </mc:Choice>
              <mc:Fallback>
                <p:oleObj name="Equation" r:id="rId4" imgW="28065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651" y="4693052"/>
                        <a:ext cx="6670288" cy="162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4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5F26B-3604-42D8-8047-AA4B24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C604B-482C-47E3-B37B-CF5DD2EE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8E3B2-FEFE-4E90-9C5E-164E5298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8D028C-B61C-4CFA-BC18-7DBED9A90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8746"/>
              </p:ext>
            </p:extLst>
          </p:nvPr>
        </p:nvGraphicFramePr>
        <p:xfrm>
          <a:off x="239712" y="304800"/>
          <a:ext cx="8447088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6680" imgH="2336760" progId="Equation.DSMT4">
                  <p:embed/>
                </p:oleObj>
              </mc:Choice>
              <mc:Fallback>
                <p:oleObj name="Equation" r:id="rId2" imgW="5206680" imgH="2336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14F4E7-A86F-4945-B216-788C270A4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304800"/>
                        <a:ext cx="8447088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F8CF2D-8791-4438-83F7-9688318B2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46012"/>
              </p:ext>
            </p:extLst>
          </p:nvPr>
        </p:nvGraphicFramePr>
        <p:xfrm>
          <a:off x="652462" y="4800600"/>
          <a:ext cx="49434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482400" progId="Equation.DSMT4">
                  <p:embed/>
                </p:oleObj>
              </mc:Choice>
              <mc:Fallback>
                <p:oleObj name="Equation" r:id="rId4" imgW="204444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4800600"/>
                        <a:ext cx="49434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31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treatment of time-harmonic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22575"/>
              </p:ext>
            </p:extLst>
          </p:nvPr>
        </p:nvGraphicFramePr>
        <p:xfrm>
          <a:off x="762000" y="533400"/>
          <a:ext cx="5410200" cy="263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1180800" progId="Equation.DSMT4">
                  <p:embed/>
                </p:oleObj>
              </mc:Choice>
              <mc:Fallback>
                <p:oleObj name="Equation" r:id="rId2" imgW="242568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5410200" cy="2639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8904"/>
              </p:ext>
            </p:extLst>
          </p:nvPr>
        </p:nvGraphicFramePr>
        <p:xfrm>
          <a:off x="533400" y="3124200"/>
          <a:ext cx="66976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768400" imgH="241200" progId="Equation.3">
                  <p:embed/>
                </p:oleObj>
              </mc:Choice>
              <mc:Fallback>
                <p:oleObj name="数式" r:id="rId4" imgW="276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66976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873991"/>
              </p:ext>
            </p:extLst>
          </p:nvPr>
        </p:nvGraphicFramePr>
        <p:xfrm>
          <a:off x="159543" y="4038600"/>
          <a:ext cx="8824913" cy="190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86200" imgH="838080" progId="Equation.DSMT4">
                  <p:embed/>
                </p:oleObj>
              </mc:Choice>
              <mc:Fallback>
                <p:oleObj name="Equation" r:id="rId6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" y="4038600"/>
                        <a:ext cx="8824913" cy="190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45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79796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04960" imgH="609480" progId="Equation.3">
                  <p:embed/>
                </p:oleObj>
              </mc:Choice>
              <mc:Fallback>
                <p:oleObj name="数式" r:id="rId2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67054"/>
              </p:ext>
            </p:extLst>
          </p:nvPr>
        </p:nvGraphicFramePr>
        <p:xfrm>
          <a:off x="622300" y="2754312"/>
          <a:ext cx="791210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152600" imgH="1346040" progId="Equation.3">
                  <p:embed/>
                </p:oleObj>
              </mc:Choice>
              <mc:Fallback>
                <p:oleObj name="数式" r:id="rId4" imgW="41526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754312"/>
                        <a:ext cx="7912100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4819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--  in all of these, the real part is taken at the end of the calculation.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2280206"/>
            <a:ext cx="852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                 in time domain    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278208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85014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04960" imgH="609480" progId="Equation.3">
                  <p:embed/>
                </p:oleObj>
              </mc:Choice>
              <mc:Fallback>
                <p:oleObj name="数式" r:id="rId2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63969"/>
              </p:ext>
            </p:extLst>
          </p:nvPr>
        </p:nvGraphicFramePr>
        <p:xfrm>
          <a:off x="838200" y="2286000"/>
          <a:ext cx="80010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873240" imgH="1879560" progId="Equation.3">
                  <p:embed/>
                </p:oleObj>
              </mc:Choice>
              <mc:Fallback>
                <p:oleObj name="数式" r:id="rId4" imgW="3873240" imgH="187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0100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25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14400"/>
            <a:ext cx="7419768" cy="4800600"/>
            <a:chOff x="650198" y="757535"/>
            <a:chExt cx="7618518" cy="48812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03996"/>
                </p:ext>
              </p:extLst>
            </p:nvPr>
          </p:nvGraphicFramePr>
          <p:xfrm>
            <a:off x="650198" y="2133600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2819160" imgH="1295280" progId="Equation.3">
                    <p:embed/>
                  </p:oleObj>
                </mc:Choice>
                <mc:Fallback>
                  <p:oleObj name="数式" r:id="rId2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98" y="2133600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65438" y="757535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and review</a:t>
            </a:r>
          </a:p>
        </p:txBody>
      </p: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4484" y="304800"/>
            <a:ext cx="7794702" cy="5673725"/>
            <a:chOff x="681086" y="137692"/>
            <a:chExt cx="8003497" cy="57690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26472"/>
                </p:ext>
              </p:extLst>
            </p:nvPr>
          </p:nvGraphicFramePr>
          <p:xfrm>
            <a:off x="681086" y="1299899"/>
            <a:ext cx="8003497" cy="4606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2857320" imgH="1701720" progId="Equation.3">
                    <p:embed/>
                  </p:oleObj>
                </mc:Choice>
                <mc:Fallback>
                  <p:oleObj name="数式" r:id="rId2" imgW="2857320" imgH="1701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086" y="1299899"/>
                          <a:ext cx="8003497" cy="4606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81086" y="137692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287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13984"/>
              </p:ext>
            </p:extLst>
          </p:nvPr>
        </p:nvGraphicFramePr>
        <p:xfrm>
          <a:off x="762000" y="2895600"/>
          <a:ext cx="50831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28720" imgH="863280" progId="Equation.3">
                  <p:embed/>
                </p:oleObj>
              </mc:Choice>
              <mc:Fallback>
                <p:oleObj name="数式" r:id="rId2" imgW="2628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50831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739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03202"/>
              </p:ext>
            </p:extLst>
          </p:nvPr>
        </p:nvGraphicFramePr>
        <p:xfrm>
          <a:off x="762000" y="609600"/>
          <a:ext cx="5162550" cy="232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793960" imgH="1244520" progId="Equation.3">
                  <p:embed/>
                </p:oleObj>
              </mc:Choice>
              <mc:Fallback>
                <p:oleObj name="数式" r:id="rId4" imgW="279396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162550" cy="232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81327"/>
              </p:ext>
            </p:extLst>
          </p:nvPr>
        </p:nvGraphicFramePr>
        <p:xfrm>
          <a:off x="1025525" y="4800600"/>
          <a:ext cx="44338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400120" imgH="863280" progId="Equation.3">
                  <p:embed/>
                </p:oleObj>
              </mc:Choice>
              <mc:Fallback>
                <p:oleObj name="数式" r:id="rId6" imgW="2400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800600"/>
                        <a:ext cx="44338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99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8856"/>
              </p:ext>
            </p:extLst>
          </p:nvPr>
        </p:nvGraphicFramePr>
        <p:xfrm>
          <a:off x="1479550" y="1006475"/>
          <a:ext cx="4859338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38000" imgH="1307880" progId="Equation.3">
                  <p:embed/>
                </p:oleObj>
              </mc:Choice>
              <mc:Fallback>
                <p:oleObj name="数式" r:id="rId2" imgW="16380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006475"/>
                        <a:ext cx="4859338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  <a:p>
            <a:r>
              <a:rPr lang="en-US" sz="2400" dirty="0">
                <a:latin typeface="+mj-lt"/>
              </a:rPr>
              <a:t>    Both E and B fields are solutions to a wave equation: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27500"/>
              </p:ext>
            </p:extLst>
          </p:nvPr>
        </p:nvGraphicFramePr>
        <p:xfrm>
          <a:off x="304800" y="4953000"/>
          <a:ext cx="8701088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933640" imgH="457200" progId="Equation.3">
                  <p:embed/>
                </p:oleObj>
              </mc:Choice>
              <mc:Fallback>
                <p:oleObj name="数式" r:id="rId4" imgW="2933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701088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6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BB6C7-9082-87D0-E0C4-F44AD54F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2B2BE-1DD4-8BE8-7644-182B636F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C4313-D571-7F31-A67E-03D9EC36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34CC4-15E0-E513-A837-7E4D255C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51" y="304800"/>
            <a:ext cx="6160325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566E4-D246-62F4-3A1F-7ABD42B625F3}"/>
              </a:ext>
            </a:extLst>
          </p:cNvPr>
          <p:cNvSpPr txBox="1"/>
          <p:nvPr/>
        </p:nvSpPr>
        <p:spPr>
          <a:xfrm>
            <a:off x="152400" y="533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Many events this week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</a:t>
            </a:r>
            <a:r>
              <a:rPr lang="en-US" sz="2400" b="1" dirty="0">
                <a:latin typeface="+mj-lt"/>
              </a:rPr>
              <a:t>TOMORROW  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b="1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DBBF8-CA69-3D02-40DE-8BCA8A6B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9" y="2667000"/>
            <a:ext cx="2270211" cy="2712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D9FA2-8995-C2D5-18B9-7087049E067C}"/>
              </a:ext>
            </a:extLst>
          </p:cNvPr>
          <p:cNvSpPr txBox="1"/>
          <p:nvPr/>
        </p:nvSpPr>
        <p:spPr>
          <a:xfrm>
            <a:off x="320589" y="5458538"/>
            <a:ext cx="2648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APS is one of several synchrotron light source facilities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134171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84398"/>
              </p:ext>
            </p:extLst>
          </p:nvPr>
        </p:nvGraphicFramePr>
        <p:xfrm>
          <a:off x="290512" y="515092"/>
          <a:ext cx="8167688" cy="268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933640" imgH="952200" progId="Equation.3">
                  <p:embed/>
                </p:oleObj>
              </mc:Choice>
              <mc:Fallback>
                <p:oleObj name="数式" r:id="rId2" imgW="29336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515092"/>
                        <a:ext cx="8167688" cy="2685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131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</a:t>
            </a:r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>
                <a:latin typeface="+mj-lt"/>
              </a:rPr>
              <a:t>, n, k</a:t>
            </a:r>
            <a:r>
              <a:rPr lang="en-US" sz="2400" dirty="0">
                <a:latin typeface="+mj-lt"/>
              </a:rPr>
              <a:t> can all be complex; for the moment we will assume that they are all real (no dissipation).</a:t>
            </a:r>
            <a:r>
              <a:rPr lang="en-US" sz="2400" i="1" dirty="0">
                <a:latin typeface="+mj-lt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90852"/>
              </p:ext>
            </p:extLst>
          </p:nvPr>
        </p:nvGraphicFramePr>
        <p:xfrm>
          <a:off x="995363" y="4038600"/>
          <a:ext cx="46942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539800" imgH="1346040" progId="Equation.3">
                  <p:embed/>
                </p:oleObj>
              </mc:Choice>
              <mc:Fallback>
                <p:oleObj name="数式" r:id="rId4" imgW="2539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038600"/>
                        <a:ext cx="46942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9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88731"/>
              </p:ext>
            </p:extLst>
          </p:nvPr>
        </p:nvGraphicFramePr>
        <p:xfrm>
          <a:off x="533400" y="3124200"/>
          <a:ext cx="7118350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035160" imgH="1307880" progId="Equation.3">
                  <p:embed/>
                </p:oleObj>
              </mc:Choice>
              <mc:Fallback>
                <p:oleObj name="数式" r:id="rId4" imgW="30351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7118350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65373"/>
              </p:ext>
            </p:extLst>
          </p:nvPr>
        </p:nvGraphicFramePr>
        <p:xfrm>
          <a:off x="5480221" y="5101216"/>
          <a:ext cx="3765399" cy="125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812520" progId="Equation.DSMT4">
                  <p:embed/>
                </p:oleObj>
              </mc:Choice>
              <mc:Fallback>
                <p:oleObj name="Equation" r:id="rId6" imgW="24382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0221" y="5101216"/>
                        <a:ext cx="3765399" cy="125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09024"/>
              </p:ext>
            </p:extLst>
          </p:nvPr>
        </p:nvGraphicFramePr>
        <p:xfrm>
          <a:off x="613348" y="1036848"/>
          <a:ext cx="6019800" cy="219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48" y="1036848"/>
                        <a:ext cx="6019800" cy="219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86938"/>
              </p:ext>
            </p:extLst>
          </p:nvPr>
        </p:nvGraphicFramePr>
        <p:xfrm>
          <a:off x="609600" y="3260793"/>
          <a:ext cx="6802905" cy="327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416040" imgH="1625400" progId="Equation.3">
                  <p:embed/>
                </p:oleObj>
              </mc:Choice>
              <mc:Fallback>
                <p:oleObj name="数式" r:id="rId4" imgW="341604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60793"/>
                        <a:ext cx="6802905" cy="3278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1714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(TEM) waves</a:t>
            </a:r>
          </a:p>
        </p:txBody>
      </p:sp>
    </p:spTree>
    <p:extLst>
      <p:ext uri="{BB962C8B-B14F-4D97-AF65-F5344CB8AC3E}">
        <p14:creationId xmlns:p14="http://schemas.microsoft.com/office/powerpoint/2010/main" val="265783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B94BC-6C3F-991A-DD7E-B9846F15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9DEC1-F0E0-93A9-C3F6-64362388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C565C-23AD-83A2-9C70-6261043B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5DAEB-EC4D-8D8D-ED5E-FE01B2F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"/>
            <a:ext cx="5181600" cy="5721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65A36-A32D-1654-5324-18E590088C2F}"/>
              </a:ext>
            </a:extLst>
          </p:cNvPr>
          <p:cNvSpPr txBox="1"/>
          <p:nvPr/>
        </p:nvSpPr>
        <p:spPr>
          <a:xfrm>
            <a:off x="277827" y="1447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Many events this week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</a:t>
            </a:r>
            <a:r>
              <a:rPr lang="en-US" sz="2400" b="1" dirty="0">
                <a:latin typeface="+mj-lt"/>
              </a:rPr>
              <a:t>FRIDAY  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27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28C3C6-0881-0EAD-55CD-7B384187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1" y="1066800"/>
            <a:ext cx="9144000" cy="44733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980" y="1752600"/>
            <a:ext cx="8880619" cy="304800"/>
          </a:xfrm>
          <a:prstGeom prst="rect">
            <a:avLst/>
          </a:prstGeom>
          <a:solidFill>
            <a:srgbClr val="DA32A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BEABB-CC78-26D2-0945-A2A0668F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D3C60-1576-CB01-1DFE-8D668FCB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31C9-CD8F-4DDB-7DBB-8ED6169F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4033ADF-38D8-45E7-DF38-C328FA0E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886"/>
            <a:ext cx="7036162" cy="62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9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CD6FA-DB77-1085-3289-571C1FCF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99A58-CC6B-2A7D-AFBD-9057E99A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76DB-FBD7-C102-9DE6-899640EB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B8968-A82B-A4EC-7C78-BF5DAD152756}"/>
              </a:ext>
            </a:extLst>
          </p:cNvPr>
          <p:cNvSpPr txBox="1"/>
          <p:nvPr/>
        </p:nvSpPr>
        <p:spPr>
          <a:xfrm>
            <a:off x="304800" y="304800"/>
            <a:ext cx="762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questions:</a:t>
            </a:r>
          </a:p>
          <a:p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 Gabby:  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If possible, for review on Wednesday, could we go over Green's functions and the process of how to derive a function we would need for a particular problem? I know we mainly covered it in electrostatics, but we didn't get to practice it too much in the HWs so I am still a bit confused.</a:t>
            </a:r>
          </a:p>
          <a:p>
            <a:endParaRPr lang="en-US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Comment: 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This is a very good suggestion.  For today, perhaps we can discuss the properties of the Green’s function and  how it works.   The general construction of Green’s functions for a particular differential operator is a course in itself that we have discussed in PHY 711 and 712.   We should definitely include some of those points in the mid term review.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90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16B85-9EA7-8F05-D953-A0F93E14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5C681-8A8A-8F47-02EC-7294FC8D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6F26-5D3B-16ED-AFC2-F99CED0D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F020C-149F-6DA5-FE48-00C9F238CB9D}"/>
              </a:ext>
            </a:extLst>
          </p:cNvPr>
          <p:cNvSpPr txBox="1"/>
          <p:nvPr/>
        </p:nvSpPr>
        <p:spPr>
          <a:xfrm>
            <a:off x="333375" y="10184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Maxwell’s equations in the Lorentz gauge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F00319-2053-46BA-6953-4035B5D84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43679"/>
              </p:ext>
            </p:extLst>
          </p:nvPr>
        </p:nvGraphicFramePr>
        <p:xfrm>
          <a:off x="487180" y="2117725"/>
          <a:ext cx="8286750" cy="4370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3840" imgH="2387520" progId="Equation.DSMT4">
                  <p:embed/>
                </p:oleObj>
              </mc:Choice>
              <mc:Fallback>
                <p:oleObj name="Equation" r:id="rId2" imgW="4533840" imgH="2387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0" y="2117725"/>
                        <a:ext cx="8286750" cy="4370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435207-EBE1-F51F-0A80-E3B35C832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37430"/>
              </p:ext>
            </p:extLst>
          </p:nvPr>
        </p:nvGraphicFramePr>
        <p:xfrm>
          <a:off x="487180" y="1627813"/>
          <a:ext cx="4114800" cy="47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317160" progId="Equation.DSMT4">
                  <p:embed/>
                </p:oleObj>
              </mc:Choice>
              <mc:Fallback>
                <p:oleObj name="Equation" r:id="rId4" imgW="2755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180" y="1627813"/>
                        <a:ext cx="4114800" cy="47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939B0B-2073-789B-08CF-0FF7555B5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99689"/>
              </p:ext>
            </p:extLst>
          </p:nvPr>
        </p:nvGraphicFramePr>
        <p:xfrm>
          <a:off x="4905375" y="1644650"/>
          <a:ext cx="39052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317160" progId="Equation.DSMT4">
                  <p:embed/>
                </p:oleObj>
              </mc:Choice>
              <mc:Fallback>
                <p:oleObj name="Equation" r:id="rId6" imgW="261612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5375" y="1644650"/>
                        <a:ext cx="39052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E78684-5D1E-B929-1E64-D1DD8F1BB057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Slide from Lecture 15</a:t>
            </a:r>
          </a:p>
        </p:txBody>
      </p:sp>
    </p:spTree>
    <p:extLst>
      <p:ext uri="{BB962C8B-B14F-4D97-AF65-F5344CB8AC3E}">
        <p14:creationId xmlns:p14="http://schemas.microsoft.com/office/powerpoint/2010/main" val="393110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13BB0-046B-888A-A7C2-BA562104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A9F42-7F11-0401-81D4-31A8A28A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1AF2C-0F2E-62AD-02EC-80E1CAE1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9AC688-E3FC-3A81-F443-40F973F10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93455"/>
              </p:ext>
            </p:extLst>
          </p:nvPr>
        </p:nvGraphicFramePr>
        <p:xfrm>
          <a:off x="201987" y="990600"/>
          <a:ext cx="8740025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41720" imgH="1523880" progId="Equation.DSMT4">
                  <p:embed/>
                </p:oleObj>
              </mc:Choice>
              <mc:Fallback>
                <p:oleObj name="Equation" r:id="rId2" imgW="5841720" imgH="1523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BF00319-2053-46BA-6953-4035B5D843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87" y="990600"/>
                        <a:ext cx="8740025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AB1DF32-D98A-26D2-F92A-36EA2CA82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48122"/>
              </p:ext>
            </p:extLst>
          </p:nvPr>
        </p:nvGraphicFramePr>
        <p:xfrm>
          <a:off x="304800" y="3657600"/>
          <a:ext cx="7677151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914400" progId="Equation.DSMT4">
                  <p:embed/>
                </p:oleObj>
              </mc:Choice>
              <mc:Fallback>
                <p:oleObj name="Equation" r:id="rId4" imgW="4063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657600"/>
                        <a:ext cx="7677151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23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15495</TotalTime>
  <Words>967</Words>
  <Application>Microsoft Office PowerPoint</Application>
  <PresentationFormat>On-screen Show (4:3)</PresentationFormat>
  <Paragraphs>172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897</cp:revision>
  <cp:lastPrinted>2020-02-16T08:38:58Z</cp:lastPrinted>
  <dcterms:created xsi:type="dcterms:W3CDTF">2012-01-10T18:32:24Z</dcterms:created>
  <dcterms:modified xsi:type="dcterms:W3CDTF">2024-02-21T13:44:17Z</dcterms:modified>
</cp:coreProperties>
</file>