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406" r:id="rId3"/>
    <p:sldId id="410" r:id="rId4"/>
    <p:sldId id="357" r:id="rId5"/>
    <p:sldId id="358" r:id="rId6"/>
    <p:sldId id="359" r:id="rId7"/>
    <p:sldId id="360" r:id="rId8"/>
    <p:sldId id="361" r:id="rId9"/>
    <p:sldId id="409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4" r:id="rId19"/>
    <p:sldId id="408" r:id="rId20"/>
    <p:sldId id="375" r:id="rId21"/>
    <p:sldId id="376" r:id="rId22"/>
    <p:sldId id="377" r:id="rId23"/>
    <p:sldId id="401" r:id="rId24"/>
    <p:sldId id="402" r:id="rId25"/>
    <p:sldId id="403" r:id="rId26"/>
    <p:sldId id="404" r:id="rId27"/>
    <p:sldId id="405" r:id="rId28"/>
    <p:sldId id="400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84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4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6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4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4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4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" y="518160"/>
            <a:ext cx="899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about Lecture 17: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Read Chap. 7 (Sec. 7.1-7.3 in JDJ)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Plane polarized electromagnetic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Reflectance and transmittance of electromagnetic waves – extension to anisotropy and complexity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47800" y="1524000"/>
            <a:ext cx="6019800" cy="47244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m</a:t>
              </a:r>
              <a:r>
                <a:rPr lang="en-US" sz="2400" dirty="0">
                  <a:latin typeface="+mj-lt"/>
                </a:rPr>
                <a:t>’</a:t>
              </a:r>
              <a:r>
                <a:rPr lang="en-US" sz="2400" dirty="0">
                  <a:latin typeface="Symbol" pitchFamily="18" charset="2"/>
                </a:rPr>
                <a:t> e</a:t>
              </a:r>
              <a:r>
                <a:rPr lang="en-US" sz="2400" dirty="0"/>
                <a:t>’</a:t>
              </a:r>
              <a:endParaRPr lang="en-US" sz="2400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29200" y="2891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k’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4200" y="434116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k</a:t>
              </a:r>
              <a:r>
                <a:rPr lang="en-US" sz="2400" baseline="-25000" dirty="0" err="1">
                  <a:latin typeface="+mj-lt"/>
                </a:rPr>
                <a:t>i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41865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k</a:t>
              </a:r>
              <a:r>
                <a:rPr lang="en-US" sz="2400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4572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1000" y="4572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31959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4" name="Arc 23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136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-- continued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" y="838200"/>
            <a:ext cx="3009900" cy="2362200"/>
            <a:chOff x="1447800" y="1524000"/>
            <a:chExt cx="6019800" cy="4724400"/>
          </a:xfrm>
        </p:grpSpPr>
        <p:sp>
          <p:nvSpPr>
            <p:cNvPr id="7" name="Rectangle 6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1905000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m</a:t>
              </a:r>
              <a:r>
                <a:rPr lang="en-US" sz="2400" dirty="0">
                  <a:latin typeface="+mj-lt"/>
                </a:rPr>
                <a:t>’</a:t>
              </a:r>
              <a:r>
                <a:rPr lang="en-US" sz="2400" dirty="0">
                  <a:latin typeface="Symbol" pitchFamily="18" charset="2"/>
                </a:rPr>
                <a:t> e</a:t>
              </a:r>
              <a:r>
                <a:rPr lang="en-US" sz="2400" dirty="0"/>
                <a:t>’</a:t>
              </a:r>
              <a:endParaRPr lang="en-US" sz="2400" dirty="0">
                <a:latin typeface="Symbol" pitchFamily="18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41148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29200" y="3121968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k’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39624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k</a:t>
              </a:r>
              <a:r>
                <a:rPr lang="en-US" sz="2400" baseline="-25000" dirty="0" err="1">
                  <a:latin typeface="+mj-lt"/>
                </a:rPr>
                <a:t>i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4186536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k</a:t>
              </a:r>
              <a:r>
                <a:rPr lang="en-US" sz="2400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4419600"/>
              <a:ext cx="3810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8600" y="4419600"/>
              <a:ext cx="3810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2895600"/>
              <a:ext cx="3810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Symbol" pitchFamily="18" charset="2"/>
                </a:rPr>
                <a:t>q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74456"/>
              </p:ext>
            </p:extLst>
          </p:nvPr>
        </p:nvGraphicFramePr>
        <p:xfrm>
          <a:off x="1484313" y="3240425"/>
          <a:ext cx="5794375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79480" imgH="1600200" progId="Equation.3">
                  <p:embed/>
                </p:oleObj>
              </mc:Choice>
              <mc:Fallback>
                <p:oleObj name="数式" r:id="rId2" imgW="267948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3240425"/>
                        <a:ext cx="5794375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81325"/>
              </p:ext>
            </p:extLst>
          </p:nvPr>
        </p:nvGraphicFramePr>
        <p:xfrm>
          <a:off x="3773488" y="1036638"/>
          <a:ext cx="521811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412720" imgH="901440" progId="Equation.3">
                  <p:embed/>
                </p:oleObj>
              </mc:Choice>
              <mc:Fallback>
                <p:oleObj name="数式" r:id="rId4" imgW="241272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488" y="1036638"/>
                        <a:ext cx="5218112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30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808" y="7486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93290"/>
              </p:ext>
            </p:extLst>
          </p:nvPr>
        </p:nvGraphicFramePr>
        <p:xfrm>
          <a:off x="1733550" y="3602038"/>
          <a:ext cx="5602288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560" imgH="1193760" progId="Equation.DSMT4">
                  <p:embed/>
                </p:oleObj>
              </mc:Choice>
              <mc:Fallback>
                <p:oleObj name="Equation" r:id="rId2" imgW="25905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602038"/>
                        <a:ext cx="5602288" cy="261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33400" y="4572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626533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8792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64880" progId="Equation.3">
                    <p:embed/>
                  </p:oleObj>
                </mc:Choice>
                <mc:Fallback>
                  <p:oleObj name="数式" r:id="rId6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36642"/>
              </p:ext>
            </p:extLst>
          </p:nvPr>
        </p:nvGraphicFramePr>
        <p:xfrm>
          <a:off x="3919537" y="1351816"/>
          <a:ext cx="4727325" cy="200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42920" imgH="812520" progId="Equation.DSMT4">
                  <p:embed/>
                </p:oleObj>
              </mc:Choice>
              <mc:Fallback>
                <p:oleObj name="Equation" r:id="rId8" imgW="1942920" imgH="81252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7" y="1351816"/>
                        <a:ext cx="4727325" cy="200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737927" y="518596"/>
            <a:ext cx="499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Snell’s law – matching phase factors at boundary plane </a:t>
            </a:r>
            <a:r>
              <a:rPr lang="en-US" sz="2400" i="1" dirty="0">
                <a:latin typeface="+mj-lt"/>
              </a:rPr>
              <a:t>z=0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77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274448"/>
              </p:ext>
            </p:extLst>
          </p:nvPr>
        </p:nvGraphicFramePr>
        <p:xfrm>
          <a:off x="1196975" y="3241675"/>
          <a:ext cx="66738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085920" imgH="1523880" progId="Equation.3">
                  <p:embed/>
                </p:oleObj>
              </mc:Choice>
              <mc:Fallback>
                <p:oleObj name="数式" r:id="rId2" imgW="308592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241675"/>
                        <a:ext cx="667385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33400" y="8382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866343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3316511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64880" progId="Equation.3">
                    <p:embed/>
                  </p:oleObj>
                </mc:Choice>
                <mc:Fallback>
                  <p:oleObj name="数式" r:id="rId6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859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" y="6191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66973"/>
              </p:ext>
            </p:extLst>
          </p:nvPr>
        </p:nvGraphicFramePr>
        <p:xfrm>
          <a:off x="4688522" y="477044"/>
          <a:ext cx="3983038" cy="380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1739880" progId="Equation.DSMT4">
                  <p:embed/>
                </p:oleObj>
              </mc:Choice>
              <mc:Fallback>
                <p:oleObj name="Equation" r:id="rId2" imgW="184140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522" y="477044"/>
                        <a:ext cx="3983038" cy="380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67209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49736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64880" progId="Equation.3">
                    <p:embed/>
                  </p:oleObj>
                </mc:Choice>
                <mc:Fallback>
                  <p:oleObj name="数式" r:id="rId6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36430"/>
              </p:ext>
            </p:extLst>
          </p:nvPr>
        </p:nvGraphicFramePr>
        <p:xfrm>
          <a:off x="201295" y="3280410"/>
          <a:ext cx="359727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1574640" progId="Equation.DSMT4">
                  <p:embed/>
                </p:oleObj>
              </mc:Choice>
              <mc:Fallback>
                <p:oleObj name="Equation" r:id="rId8" imgW="166356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" y="3280410"/>
                        <a:ext cx="3597275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90898"/>
              </p:ext>
            </p:extLst>
          </p:nvPr>
        </p:nvGraphicFramePr>
        <p:xfrm>
          <a:off x="4645025" y="4772025"/>
          <a:ext cx="33194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507960" progId="Equation.DSMT4">
                  <p:embed/>
                </p:oleObj>
              </mc:Choice>
              <mc:Fallback>
                <p:oleObj name="Equation" r:id="rId10" imgW="1447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5025" y="4772025"/>
                        <a:ext cx="3319463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10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952182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919296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406140" y="63066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s-polarization – </a:t>
            </a:r>
            <a:r>
              <a:rPr lang="en-US" sz="2400" b="1" dirty="0">
                <a:latin typeface="+mj-lt"/>
              </a:rPr>
              <a:t>E</a:t>
            </a:r>
            <a:r>
              <a:rPr lang="en-US" sz="2400" dirty="0">
                <a:latin typeface="+mj-lt"/>
              </a:rPr>
              <a:t> field “polarized” perpendicular to plane of incidence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557361"/>
              </p:ext>
            </p:extLst>
          </p:nvPr>
        </p:nvGraphicFramePr>
        <p:xfrm>
          <a:off x="3244850" y="1435100"/>
          <a:ext cx="5795963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1143000" progId="Equation.DSMT4">
                  <p:embed/>
                </p:oleObj>
              </mc:Choice>
              <mc:Fallback>
                <p:oleObj name="Equation" r:id="rId6" imgW="267948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435100"/>
                        <a:ext cx="5795963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840439"/>
              </p:ext>
            </p:extLst>
          </p:nvPr>
        </p:nvGraphicFramePr>
        <p:xfrm>
          <a:off x="571500" y="3861098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3251160" imgH="1066680" progId="Equation.3">
                  <p:embed/>
                </p:oleObj>
              </mc:Choice>
              <mc:Fallback>
                <p:oleObj name="数式" r:id="rId8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861098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85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6464886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9491815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406140" y="54145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p-polarization – </a:t>
            </a:r>
            <a:r>
              <a:rPr lang="en-US" sz="2400" b="1" dirty="0">
                <a:latin typeface="+mj-lt"/>
              </a:rPr>
              <a:t>E</a:t>
            </a:r>
            <a:r>
              <a:rPr lang="en-US" sz="2400" dirty="0">
                <a:latin typeface="+mj-lt"/>
              </a:rPr>
              <a:t> field “polarized” parallel to plane of incidence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53234"/>
              </p:ext>
            </p:extLst>
          </p:nvPr>
        </p:nvGraphicFramePr>
        <p:xfrm>
          <a:off x="605790" y="3962400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251160" imgH="1066680" progId="Equation.3">
                  <p:embed/>
                </p:oleObj>
              </mc:Choice>
              <mc:Fallback>
                <p:oleObj name="数式" r:id="rId6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" y="3962400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36185"/>
              </p:ext>
            </p:extLst>
          </p:nvPr>
        </p:nvGraphicFramePr>
        <p:xfrm>
          <a:off x="3290888" y="1397000"/>
          <a:ext cx="579596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9480" imgH="1143000" progId="Equation.DSMT4">
                  <p:embed/>
                </p:oleObj>
              </mc:Choice>
              <mc:Fallback>
                <p:oleObj name="Equation" r:id="rId8" imgW="267948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1397000"/>
                        <a:ext cx="579596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9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2238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704738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872645"/>
              </p:ext>
            </p:extLst>
          </p:nvPr>
        </p:nvGraphicFramePr>
        <p:xfrm>
          <a:off x="496888" y="4114800"/>
          <a:ext cx="72485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927000" progId="Equation.DSMT4">
                  <p:embed/>
                </p:oleObj>
              </mc:Choice>
              <mc:Fallback>
                <p:oleObj name="Equation" r:id="rId6" imgW="33526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4114800"/>
                        <a:ext cx="72485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4F82B62-FF2F-4C19-8376-CA76B8BBB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38208"/>
              </p:ext>
            </p:extLst>
          </p:nvPr>
        </p:nvGraphicFramePr>
        <p:xfrm>
          <a:off x="3912127" y="1326679"/>
          <a:ext cx="436084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98600" imgH="711000" progId="Equation.DSMT4">
                  <p:embed/>
                </p:oleObj>
              </mc:Choice>
              <mc:Fallback>
                <p:oleObj name="Equation" r:id="rId8" imgW="22986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2127" y="1326679"/>
                        <a:ext cx="4360848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57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1379"/>
              </p:ext>
            </p:extLst>
          </p:nvPr>
        </p:nvGraphicFramePr>
        <p:xfrm>
          <a:off x="457200" y="518047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1066680" progId="Equation.3">
                  <p:embed/>
                </p:oleObj>
              </mc:Choice>
              <mc:Fallback>
                <p:oleObj name="数式" r:id="rId2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047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6382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ED35F-7593-4698-88EF-326CE1080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60346"/>
              </p:ext>
            </p:extLst>
          </p:nvPr>
        </p:nvGraphicFramePr>
        <p:xfrm>
          <a:off x="533400" y="2986800"/>
          <a:ext cx="5863859" cy="323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1625400" progId="Equation.DSMT4">
                  <p:embed/>
                </p:oleObj>
              </mc:Choice>
              <mc:Fallback>
                <p:oleObj name="Equation" r:id="rId4" imgW="294624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986800"/>
                        <a:ext cx="5863859" cy="323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90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93437"/>
              </p:ext>
            </p:extLst>
          </p:nvPr>
        </p:nvGraphicFramePr>
        <p:xfrm>
          <a:off x="304800" y="305022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1066680" progId="Equation.3">
                  <p:embed/>
                </p:oleObj>
              </mc:Choice>
              <mc:Fallback>
                <p:oleObj name="数式" r:id="rId2" imgW="3251160" imgH="10666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5022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4999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39AECEC-AA32-4D8F-87BA-ED31A552D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24893"/>
              </p:ext>
            </p:extLst>
          </p:nvPr>
        </p:nvGraphicFramePr>
        <p:xfrm>
          <a:off x="762000" y="2805783"/>
          <a:ext cx="6400800" cy="397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1828800" progId="Equation.DSMT4">
                  <p:embed/>
                </p:oleObj>
              </mc:Choice>
              <mc:Fallback>
                <p:oleObj name="Equation" r:id="rId4" imgW="294624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805783"/>
                        <a:ext cx="6400800" cy="3972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84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32F6B-126B-20A1-16CC-184FA179E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1"/>
            <a:ext cx="9144000" cy="56703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2667000"/>
            <a:ext cx="8686800" cy="304800"/>
          </a:xfrm>
          <a:prstGeom prst="rect">
            <a:avLst/>
          </a:prstGeom>
          <a:solidFill>
            <a:srgbClr val="DA32A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2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case:   normal incidence   (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=0,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=0)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0986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42920" imgH="812520" progId="Equation.3">
                  <p:embed/>
                </p:oleObj>
              </mc:Choice>
              <mc:Fallback>
                <p:oleObj name="数式" r:id="rId2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777755"/>
              </p:ext>
            </p:extLst>
          </p:nvPr>
        </p:nvGraphicFramePr>
        <p:xfrm>
          <a:off x="1089024" y="2203449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93680" imgH="1981080" progId="Equation.3">
                  <p:embed/>
                </p:oleObj>
              </mc:Choice>
              <mc:Fallback>
                <p:oleObj name="数式" r:id="rId4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4" y="2203449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85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07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Multilayer dielectrics     (Problem #7.2)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3048000" cy="34290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1371600"/>
            <a:ext cx="1371600" cy="34290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1371600"/>
            <a:ext cx="3657600" cy="3429000"/>
          </a:xfrm>
          <a:prstGeom prst="rect">
            <a:avLst/>
          </a:prstGeom>
          <a:solidFill>
            <a:srgbClr val="7030A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2590800"/>
            <a:ext cx="2286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24384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81400" y="28194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2590800"/>
            <a:ext cx="213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H="1">
            <a:off x="1219200" y="3086100"/>
            <a:ext cx="2362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0" y="1524000"/>
            <a:ext cx="1676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baseline="-25000" dirty="0">
                <a:latin typeface="+mj-lt"/>
              </a:rPr>
              <a:t>1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1554480"/>
            <a:ext cx="1676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1524000"/>
            <a:ext cx="1676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133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k</a:t>
            </a:r>
            <a:r>
              <a:rPr lang="en-US" sz="2400" baseline="-25000" dirty="0" err="1">
                <a:latin typeface="+mj-lt"/>
              </a:rPr>
              <a:t>i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3119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k</a:t>
            </a:r>
            <a:r>
              <a:rPr lang="en-US" sz="2400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2590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k</a:t>
            </a:r>
            <a:r>
              <a:rPr lang="en-US" sz="2400" baseline="-25000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2814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  <a:r>
              <a:rPr lang="en-US" sz="2400" baseline="-25000" dirty="0">
                <a:latin typeface="+mj-lt"/>
              </a:rPr>
              <a:t>b</a:t>
            </a:r>
            <a:endParaRPr lang="en-US" sz="2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k</a:t>
            </a:r>
            <a:r>
              <a:rPr lang="en-US" sz="2400" baseline="-25000" dirty="0" err="1">
                <a:latin typeface="+mj-lt"/>
              </a:rPr>
              <a:t>a</a:t>
            </a:r>
            <a:endParaRPr lang="en-US" sz="2400" b="1" dirty="0">
              <a:latin typeface="+mj-lt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076700" y="4381500"/>
            <a:ext cx="381000" cy="1371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14800" y="525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1113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of analysis to anisotropic media --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19425" r="27983" b="15041"/>
          <a:stretch/>
        </p:blipFill>
        <p:spPr bwMode="auto">
          <a:xfrm>
            <a:off x="1409054" y="1032574"/>
            <a:ext cx="6058546" cy="53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0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problem of determining the reflectance from an anisotropic medium with isotropic permeability </a:t>
            </a:r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baseline="-25000" dirty="0">
                <a:latin typeface="Symbol" pitchFamily="18" charset="2"/>
              </a:rPr>
              <a:t>0 </a:t>
            </a:r>
            <a:r>
              <a:rPr lang="en-US" sz="2400" dirty="0"/>
              <a:t>and anisotropic permittivity </a:t>
            </a:r>
            <a:r>
              <a:rPr lang="en-US" sz="2400" dirty="0">
                <a:latin typeface="Symbol" pitchFamily="18" charset="2"/>
              </a:rPr>
              <a:t>e</a:t>
            </a:r>
            <a:r>
              <a:rPr lang="en-US" sz="2400" baseline="-25000" dirty="0">
                <a:latin typeface="Symbol" pitchFamily="18" charset="2"/>
              </a:rPr>
              <a:t>0 </a:t>
            </a:r>
            <a:r>
              <a:rPr lang="en-US" sz="2400" b="1" dirty="0">
                <a:latin typeface="Symbol" pitchFamily="18" charset="2"/>
              </a:rPr>
              <a:t>k </a:t>
            </a:r>
            <a:r>
              <a:rPr lang="en-US" sz="2400" dirty="0"/>
              <a:t>where:</a:t>
            </a:r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dirty="0"/>
          </a:p>
          <a:p>
            <a:r>
              <a:rPr lang="en-US" sz="2400" dirty="0"/>
              <a:t>By assumption, the wave vector in the medium is</a:t>
            </a:r>
          </a:p>
          <a:p>
            <a:r>
              <a:rPr lang="en-US" sz="2400" dirty="0"/>
              <a:t>confined to the </a:t>
            </a:r>
            <a:r>
              <a:rPr lang="en-US" sz="2400" i="1" dirty="0"/>
              <a:t>x-y</a:t>
            </a:r>
            <a:r>
              <a:rPr lang="en-US" sz="2400" dirty="0"/>
              <a:t> plane and will be denoted by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electric field inside the medium is given by: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998647"/>
              </p:ext>
            </p:extLst>
          </p:nvPr>
        </p:nvGraphicFramePr>
        <p:xfrm>
          <a:off x="2147973" y="1524000"/>
          <a:ext cx="316094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711000" progId="Equation.DSMT4">
                  <p:embed/>
                </p:oleObj>
              </mc:Choice>
              <mc:Fallback>
                <p:oleObj name="Equation" r:id="rId2" imgW="1282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7973" y="1524000"/>
                        <a:ext cx="316094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3015"/>
              </p:ext>
            </p:extLst>
          </p:nvPr>
        </p:nvGraphicFramePr>
        <p:xfrm>
          <a:off x="352424" y="3962400"/>
          <a:ext cx="8639176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4960" imgH="393480" progId="Equation.DSMT4">
                  <p:embed/>
                </p:oleObj>
              </mc:Choice>
              <mc:Fallback>
                <p:oleObj name="Equation" r:id="rId4" imgW="35049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4" y="3962400"/>
                        <a:ext cx="8639176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75200"/>
              </p:ext>
            </p:extLst>
          </p:nvPr>
        </p:nvGraphicFramePr>
        <p:xfrm>
          <a:off x="2130425" y="5476875"/>
          <a:ext cx="52911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355320" progId="Equation.DSMT4">
                  <p:embed/>
                </p:oleObj>
              </mc:Choice>
              <mc:Fallback>
                <p:oleObj name="Equation" r:id="rId6" imgW="214596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5476875"/>
                        <a:ext cx="52911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66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Inside the anisotropic medium, Maxwell’s equations are: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After some algebra, the equation for </a:t>
            </a:r>
            <a:r>
              <a:rPr lang="en-US" sz="2400" b="1" dirty="0">
                <a:latin typeface="+mj-lt"/>
              </a:rPr>
              <a:t>E</a:t>
            </a:r>
            <a:r>
              <a:rPr lang="en-US" sz="2400" dirty="0">
                <a:latin typeface="+mj-lt"/>
              </a:rPr>
              <a:t> is: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From </a:t>
            </a:r>
            <a:r>
              <a:rPr lang="en-US" sz="2400" b="1" dirty="0"/>
              <a:t>E,</a:t>
            </a:r>
            <a:r>
              <a:rPr lang="en-US" sz="2400" dirty="0"/>
              <a:t> </a:t>
            </a:r>
            <a:r>
              <a:rPr lang="en-US" sz="2400" b="1" dirty="0"/>
              <a:t>H</a:t>
            </a:r>
            <a:r>
              <a:rPr lang="en-US" sz="2400" dirty="0"/>
              <a:t> can be determined from</a:t>
            </a:r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30763"/>
              </p:ext>
            </p:extLst>
          </p:nvPr>
        </p:nvGraphicFramePr>
        <p:xfrm>
          <a:off x="904875" y="841375"/>
          <a:ext cx="66389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431640" progId="Equation.DSMT4">
                  <p:embed/>
                </p:oleObj>
              </mc:Choice>
              <mc:Fallback>
                <p:oleObj name="Equation" r:id="rId2" imgW="26920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841375"/>
                        <a:ext cx="66389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285975"/>
              </p:ext>
            </p:extLst>
          </p:nvPr>
        </p:nvGraphicFramePr>
        <p:xfrm>
          <a:off x="838200" y="2628364"/>
          <a:ext cx="7015163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720" imgH="736560" progId="Equation.DSMT4">
                  <p:embed/>
                </p:oleObj>
              </mc:Choice>
              <mc:Fallback>
                <p:oleObj name="Equation" r:id="rId4" imgW="284472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28364"/>
                        <a:ext cx="7015163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01433"/>
              </p:ext>
            </p:extLst>
          </p:nvPr>
        </p:nvGraphicFramePr>
        <p:xfrm>
          <a:off x="647700" y="5275262"/>
          <a:ext cx="82677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457200" progId="Equation.DSMT4">
                  <p:embed/>
                </p:oleObj>
              </mc:Choice>
              <mc:Fallback>
                <p:oleObj name="Equation" r:id="rId6" imgW="335268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275262"/>
                        <a:ext cx="82677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59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fields for the incident and reflected waves are the same as for the isotropic case.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Note that, consistent with Snell’s law:</a:t>
            </a:r>
          </a:p>
          <a:p>
            <a:r>
              <a:rPr lang="en-US" sz="2400" dirty="0">
                <a:latin typeface="+mj-lt"/>
              </a:rPr>
              <a:t>Continuity conditions at the </a:t>
            </a:r>
            <a:r>
              <a:rPr lang="en-US" sz="2400" i="1" dirty="0">
                <a:latin typeface="+mj-lt"/>
              </a:rPr>
              <a:t>y=0</a:t>
            </a:r>
            <a:r>
              <a:rPr lang="en-US" sz="2400" dirty="0">
                <a:latin typeface="+mj-lt"/>
              </a:rPr>
              <a:t> plane must be applied for the following fields: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There will be two different solutions, depending of the polarization of the incident field.</a:t>
            </a:r>
          </a:p>
          <a:p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50234"/>
              </p:ext>
            </p:extLst>
          </p:nvPr>
        </p:nvGraphicFramePr>
        <p:xfrm>
          <a:off x="1066800" y="1181517"/>
          <a:ext cx="3570287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812520" progId="Equation.DSMT4">
                  <p:embed/>
                </p:oleObj>
              </mc:Choice>
              <mc:Fallback>
                <p:oleObj name="Equation" r:id="rId2" imgW="144756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81517"/>
                        <a:ext cx="3570287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06495"/>
              </p:ext>
            </p:extLst>
          </p:nvPr>
        </p:nvGraphicFramePr>
        <p:xfrm>
          <a:off x="5791200" y="3233757"/>
          <a:ext cx="14398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33757"/>
                        <a:ext cx="14398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16658"/>
              </p:ext>
            </p:extLst>
          </p:nvPr>
        </p:nvGraphicFramePr>
        <p:xfrm>
          <a:off x="242888" y="4624388"/>
          <a:ext cx="86391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04960" imgH="241200" progId="Equation.DSMT4">
                  <p:embed/>
                </p:oleObj>
              </mc:Choice>
              <mc:Fallback>
                <p:oleObj name="Equation" r:id="rId6" imgW="350496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4624388"/>
                        <a:ext cx="86391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110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for s-polarization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435331"/>
              </p:ext>
            </p:extLst>
          </p:nvPr>
        </p:nvGraphicFramePr>
        <p:xfrm>
          <a:off x="609600" y="914400"/>
          <a:ext cx="8237538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736560" progId="Equation.DSMT4">
                  <p:embed/>
                </p:oleObj>
              </mc:Choice>
              <mc:Fallback>
                <p:oleObj name="Equation" r:id="rId2" imgW="38098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8237538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345088"/>
              </p:ext>
            </p:extLst>
          </p:nvPr>
        </p:nvGraphicFramePr>
        <p:xfrm>
          <a:off x="533400" y="2514600"/>
          <a:ext cx="8128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59120" imgH="482400" progId="Equation.DSMT4">
                  <p:embed/>
                </p:oleObj>
              </mc:Choice>
              <mc:Fallback>
                <p:oleObj name="Equation" r:id="rId4" imgW="37591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81280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16366"/>
              </p:ext>
            </p:extLst>
          </p:nvPr>
        </p:nvGraphicFramePr>
        <p:xfrm>
          <a:off x="1763395" y="3962400"/>
          <a:ext cx="2168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469800" progId="Equation.DSMT4">
                  <p:embed/>
                </p:oleObj>
              </mc:Choice>
              <mc:Fallback>
                <p:oleObj name="Equation" r:id="rId6" imgW="10029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95" y="3962400"/>
                        <a:ext cx="2168525" cy="1028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65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for p-polarization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822218"/>
              </p:ext>
            </p:extLst>
          </p:nvPr>
        </p:nvGraphicFramePr>
        <p:xfrm>
          <a:off x="2462213" y="511175"/>
          <a:ext cx="453072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1473120" progId="Equation.DSMT4">
                  <p:embed/>
                </p:oleObj>
              </mc:Choice>
              <mc:Fallback>
                <p:oleObj name="Equation" r:id="rId2" imgW="209520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11175"/>
                        <a:ext cx="453072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49334"/>
              </p:ext>
            </p:extLst>
          </p:nvPr>
        </p:nvGraphicFramePr>
        <p:xfrm>
          <a:off x="228600" y="3747511"/>
          <a:ext cx="8610600" cy="143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65560" imgH="685800" progId="Equation.DSMT4">
                  <p:embed/>
                </p:oleObj>
              </mc:Choice>
              <mc:Fallback>
                <p:oleObj name="Equation" r:id="rId4" imgW="4165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47511"/>
                        <a:ext cx="8610600" cy="1434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51228"/>
              </p:ext>
            </p:extLst>
          </p:nvPr>
        </p:nvGraphicFramePr>
        <p:xfrm>
          <a:off x="2346325" y="5295900"/>
          <a:ext cx="2606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469800" progId="Equation.DSMT4">
                  <p:embed/>
                </p:oleObj>
              </mc:Choice>
              <mc:Fallback>
                <p:oleObj name="Equation" r:id="rId6" imgW="1206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295900"/>
                        <a:ext cx="2606675" cy="1028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605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of analysis to complex dielectric functions – for next time --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21555"/>
              </p:ext>
            </p:extLst>
          </p:nvPr>
        </p:nvGraphicFramePr>
        <p:xfrm>
          <a:off x="685800" y="1323975"/>
          <a:ext cx="6891338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440" imgH="1892160" progId="Equation.DSMT4">
                  <p:embed/>
                </p:oleObj>
              </mc:Choice>
              <mc:Fallback>
                <p:oleObj name="Equation" r:id="rId2" imgW="3187440" imgH="1892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23975"/>
                        <a:ext cx="6891338" cy="413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21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9BDA3-E7B9-FB7B-AC95-84E80AC0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25F58-8CD6-C546-D3F6-B2B74801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3975B-5D02-8ED0-0C1F-320499B5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B1BE2-4483-BF02-AFE2-1C23B502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143000"/>
            <a:ext cx="9144000" cy="39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0062" y="457200"/>
            <a:ext cx="8262938" cy="4953000"/>
            <a:chOff x="-322929" y="137692"/>
            <a:chExt cx="10295233" cy="545914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0540501"/>
                </p:ext>
              </p:extLst>
            </p:nvPr>
          </p:nvGraphicFramePr>
          <p:xfrm>
            <a:off x="-322929" y="1608207"/>
            <a:ext cx="10295233" cy="398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809880" imgH="1473120" progId="Equation.DSMT4">
                    <p:embed/>
                  </p:oleObj>
                </mc:Choice>
                <mc:Fallback>
                  <p:oleObj name="Equation" r:id="rId2" imgW="3809880" imgH="1473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22929" y="1608207"/>
                          <a:ext cx="10295233" cy="398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81086" y="137692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28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13984"/>
              </p:ext>
            </p:extLst>
          </p:nvPr>
        </p:nvGraphicFramePr>
        <p:xfrm>
          <a:off x="762000" y="2895600"/>
          <a:ext cx="508317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28720" imgH="863280" progId="Equation.3">
                  <p:embed/>
                </p:oleObj>
              </mc:Choice>
              <mc:Fallback>
                <p:oleObj name="数式" r:id="rId2" imgW="26287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508317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739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03202"/>
              </p:ext>
            </p:extLst>
          </p:nvPr>
        </p:nvGraphicFramePr>
        <p:xfrm>
          <a:off x="762000" y="609600"/>
          <a:ext cx="5162550" cy="232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793960" imgH="1244520" progId="Equation.3">
                  <p:embed/>
                </p:oleObj>
              </mc:Choice>
              <mc:Fallback>
                <p:oleObj name="数式" r:id="rId4" imgW="279396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5162550" cy="232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81327"/>
              </p:ext>
            </p:extLst>
          </p:nvPr>
        </p:nvGraphicFramePr>
        <p:xfrm>
          <a:off x="1025525" y="4800600"/>
          <a:ext cx="443388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400120" imgH="863280" progId="Equation.3">
                  <p:embed/>
                </p:oleObj>
              </mc:Choice>
              <mc:Fallback>
                <p:oleObj name="数式" r:id="rId6" imgW="2400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800600"/>
                        <a:ext cx="443388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99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778371"/>
              </p:ext>
            </p:extLst>
          </p:nvPr>
        </p:nvGraphicFramePr>
        <p:xfrm>
          <a:off x="533400" y="914992"/>
          <a:ext cx="4859338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38000" imgH="1307880" progId="Equation.3">
                  <p:embed/>
                </p:oleObj>
              </mc:Choice>
              <mc:Fallback>
                <p:oleObj name="数式" r:id="rId2" imgW="16380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992"/>
                        <a:ext cx="4859338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  <a:p>
            <a:r>
              <a:rPr lang="en-US" sz="2400" dirty="0">
                <a:latin typeface="+mj-lt"/>
              </a:rPr>
              <a:t>    Both E and B fields are solutions to a wave equation: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327500"/>
              </p:ext>
            </p:extLst>
          </p:nvPr>
        </p:nvGraphicFramePr>
        <p:xfrm>
          <a:off x="304800" y="4953000"/>
          <a:ext cx="8701088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933640" imgH="457200" progId="Equation.3">
                  <p:embed/>
                </p:oleObj>
              </mc:Choice>
              <mc:Fallback>
                <p:oleObj name="数式" r:id="rId4" imgW="2933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701088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95C0AE2-B3E5-B90A-4A0F-3CC38F89F9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21735"/>
              </p:ext>
            </p:extLst>
          </p:nvPr>
        </p:nvGraphicFramePr>
        <p:xfrm>
          <a:off x="5863318" y="2286000"/>
          <a:ext cx="282348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711000" progId="Equation.DSMT4">
                  <p:embed/>
                </p:oleObj>
              </mc:Choice>
              <mc:Fallback>
                <p:oleObj name="Equation" r:id="rId6" imgW="10540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3318" y="2286000"/>
                        <a:ext cx="2823482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61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84398"/>
              </p:ext>
            </p:extLst>
          </p:nvPr>
        </p:nvGraphicFramePr>
        <p:xfrm>
          <a:off x="290512" y="515092"/>
          <a:ext cx="8167688" cy="268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933640" imgH="952200" progId="Equation.3">
                  <p:embed/>
                </p:oleObj>
              </mc:Choice>
              <mc:Fallback>
                <p:oleObj name="数式" r:id="rId2" imgW="29336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" y="515092"/>
                        <a:ext cx="8167688" cy="2685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131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</a:t>
            </a:r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>
                <a:latin typeface="+mj-lt"/>
              </a:rPr>
              <a:t>, n, k</a:t>
            </a:r>
            <a:r>
              <a:rPr lang="en-US" sz="2400" dirty="0">
                <a:latin typeface="+mj-lt"/>
              </a:rPr>
              <a:t> can all be complex; for the moment we will assume that they are all real (no dissipation).</a:t>
            </a:r>
            <a:r>
              <a:rPr lang="en-US" sz="2400" i="1" dirty="0">
                <a:latin typeface="+mj-lt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52580"/>
              </p:ext>
            </p:extLst>
          </p:nvPr>
        </p:nvGraphicFramePr>
        <p:xfrm>
          <a:off x="914400" y="4038600"/>
          <a:ext cx="48577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1346040" progId="Equation.DSMT4">
                  <p:embed/>
                </p:oleObj>
              </mc:Choice>
              <mc:Fallback>
                <p:oleObj name="Equation" r:id="rId4" imgW="262872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48577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108229"/>
              </p:ext>
            </p:extLst>
          </p:nvPr>
        </p:nvGraphicFramePr>
        <p:xfrm>
          <a:off x="6858000" y="4057650"/>
          <a:ext cx="122903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0" y="4057650"/>
                        <a:ext cx="122903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9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8969"/>
              </p:ext>
            </p:extLst>
          </p:nvPr>
        </p:nvGraphicFramePr>
        <p:xfrm>
          <a:off x="290933" y="530109"/>
          <a:ext cx="7176667" cy="261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18960" progId="Equation.3">
                  <p:embed/>
                </p:oleObj>
              </mc:Choice>
              <mc:Fallback>
                <p:oleObj name="数式" r:id="rId2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33" y="530109"/>
                        <a:ext cx="7176667" cy="261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07874"/>
              </p:ext>
            </p:extLst>
          </p:nvPr>
        </p:nvGraphicFramePr>
        <p:xfrm>
          <a:off x="731836" y="3890702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1117440" progId="Equation.DSMT4">
                  <p:embed/>
                </p:oleObj>
              </mc:Choice>
              <mc:Fallback>
                <p:oleObj name="Equation" r:id="rId4" imgW="222228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6" y="3890702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D066FD1-6578-4D8B-B30F-6051C388D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27582"/>
              </p:ext>
            </p:extLst>
          </p:nvPr>
        </p:nvGraphicFramePr>
        <p:xfrm>
          <a:off x="3459717" y="2999048"/>
          <a:ext cx="4160283" cy="96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431640" progId="Equation.DSMT4">
                  <p:embed/>
                </p:oleObj>
              </mc:Choice>
              <mc:Fallback>
                <p:oleObj name="Equation" r:id="rId6" imgW="18795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717" y="2999048"/>
                        <a:ext cx="4160283" cy="965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B7D72-ABD9-42D2-A570-EF7FF574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A0368-C80C-452A-868B-B200A616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859C-3269-4052-A7F0-35A51C81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4EF11-109E-4A18-B8FB-0D4DC0CB8D8E}"/>
              </a:ext>
            </a:extLst>
          </p:cNvPr>
          <p:cNvSpPr txBox="1"/>
          <p:nvPr/>
        </p:nvSpPr>
        <p:spPr>
          <a:xfrm>
            <a:off x="0" y="-3222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Detailed analysis of reflection and refraction of plane polarized electromagnetic waves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7CB86-C76D-450E-B563-574E11CE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72114"/>
            <a:ext cx="3933825" cy="5305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286F6-54C6-4E19-9985-4FF9525F791C}"/>
              </a:ext>
            </a:extLst>
          </p:cNvPr>
          <p:cNvSpPr txBox="1"/>
          <p:nvPr/>
        </p:nvSpPr>
        <p:spPr>
          <a:xfrm>
            <a:off x="6172200" y="569253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1788-1827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F9C1B-5C5B-4015-BD53-DAAFB62B6516}"/>
              </a:ext>
            </a:extLst>
          </p:cNvPr>
          <p:cNvSpPr txBox="1"/>
          <p:nvPr/>
        </p:nvSpPr>
        <p:spPr>
          <a:xfrm>
            <a:off x="208613" y="1195827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apparently, Fresnel deduced properties of reflection and refraction before Maxwell’s equations were published.    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However, we can see how these results follow directly from Maxwell’s equations.</a:t>
            </a:r>
          </a:p>
        </p:txBody>
      </p:sp>
    </p:spTree>
    <p:extLst>
      <p:ext uri="{BB962C8B-B14F-4D97-AF65-F5344CB8AC3E}">
        <p14:creationId xmlns:p14="http://schemas.microsoft.com/office/powerpoint/2010/main" val="2714566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15856</TotalTime>
  <Words>811</Words>
  <Application>Microsoft Office PowerPoint</Application>
  <PresentationFormat>On-screen Show (4:3)</PresentationFormat>
  <Paragraphs>240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897</cp:revision>
  <cp:lastPrinted>2020-02-18T06:12:13Z</cp:lastPrinted>
  <dcterms:created xsi:type="dcterms:W3CDTF">2012-01-10T18:32:24Z</dcterms:created>
  <dcterms:modified xsi:type="dcterms:W3CDTF">2024-02-23T13:08:31Z</dcterms:modified>
</cp:coreProperties>
</file>