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428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21" r:id="rId21"/>
    <p:sldId id="422" r:id="rId22"/>
    <p:sldId id="423" r:id="rId23"/>
    <p:sldId id="424" r:id="rId24"/>
    <p:sldId id="425" r:id="rId25"/>
    <p:sldId id="426" r:id="rId26"/>
    <p:sldId id="42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4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mg.tfd.com/ggse/d6/gsed_0001_0012_0_img2972.png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hyperlink" Target="http://img.tfd.com/ggse/d6/gsed_0001_0012_0_img2972.png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hyperlink" Target="http://img.tfd.com/ggse/d6/gsed_0001_0012_0_img2972.png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.tfd.com/ggse/d6/gsed_0001_0012_0_img2972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7533" y="262374"/>
            <a:ext cx="8991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18: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Continue reading Chapter 7 (Sec. 7.5,7.10 in JDJ)</a:t>
            </a:r>
          </a:p>
          <a:p>
            <a:pPr marL="457200" lvl="2" algn="ctr">
              <a:spcBef>
                <a:spcPct val="50000"/>
              </a:spcBef>
            </a:pPr>
            <a:endParaRPr lang="en-US" sz="1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Real and imaginary contributions to electromagnetic response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Frequency dependence of dielectric  materials; </a:t>
            </a:r>
            <a:r>
              <a:rPr lang="en-US" sz="2800" b="1" dirty="0" err="1">
                <a:solidFill>
                  <a:schemeClr val="folHlink"/>
                </a:solidFill>
              </a:rPr>
              <a:t>Drude</a:t>
            </a:r>
            <a:r>
              <a:rPr lang="en-US" sz="2800" b="1" dirty="0">
                <a:solidFill>
                  <a:schemeClr val="folHlink"/>
                </a:solidFill>
              </a:rPr>
              <a:t> model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>
                <a:solidFill>
                  <a:schemeClr val="folHlink"/>
                </a:solidFill>
              </a:rPr>
              <a:t>Kramers-Kronig</a:t>
            </a:r>
            <a:r>
              <a:rPr lang="en-US" sz="2800" b="1" dirty="0">
                <a:solidFill>
                  <a:schemeClr val="folHlink"/>
                </a:solidFill>
              </a:rPr>
              <a:t>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82880" imgH="1434960" progId="Equation.3">
                  <p:embed/>
                </p:oleObj>
              </mc:Choice>
              <mc:Fallback>
                <p:oleObj name="数式" r:id="rId2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eft Brace 4">
            <a:extLst>
              <a:ext uri="{FF2B5EF4-FFF2-40B4-BE49-F238E27FC236}">
                <a16:creationId xmlns:a16="http://schemas.microsoft.com/office/drawing/2014/main" id="{8E790E37-97D6-4BAE-BCBA-ABB1E61A854B}"/>
              </a:ext>
            </a:extLst>
          </p:cNvPr>
          <p:cNvSpPr/>
          <p:nvPr/>
        </p:nvSpPr>
        <p:spPr>
          <a:xfrm rot="16200000">
            <a:off x="5879306" y="2627471"/>
            <a:ext cx="381000" cy="2014539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0A3CADF-6128-4C9F-B7CE-E436744080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573704"/>
              </p:ext>
            </p:extLst>
          </p:nvPr>
        </p:nvGraphicFramePr>
        <p:xfrm>
          <a:off x="6069806" y="3634740"/>
          <a:ext cx="635000" cy="46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0120" imgH="241200" progId="Equation.DSMT4">
                  <p:embed/>
                </p:oleObj>
              </mc:Choice>
              <mc:Fallback>
                <p:oleObj name="Equation" r:id="rId4" imgW="33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69806" y="3634740"/>
                        <a:ext cx="635000" cy="464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98800" imgH="1650960" progId="Equation.3">
                  <p:embed/>
                </p:oleObj>
              </mc:Choice>
              <mc:Fallback>
                <p:oleObj name="数式" r:id="rId2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92261"/>
              </p:ext>
            </p:extLst>
          </p:nvPr>
        </p:nvGraphicFramePr>
        <p:xfrm>
          <a:off x="227013" y="3657600"/>
          <a:ext cx="7089775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66800" imgH="1371600" progId="Equation.DSMT4">
                  <p:embed/>
                </p:oleObj>
              </mc:Choice>
              <mc:Fallback>
                <p:oleObj name="Equation" r:id="rId4" imgW="34668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3657600"/>
                        <a:ext cx="7089775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properties of the dielectric function (in the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or from “first principles”  -- </a:t>
            </a:r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02491"/>
              </p:ext>
            </p:extLst>
          </p:nvPr>
        </p:nvGraphicFramePr>
        <p:xfrm>
          <a:off x="711200" y="1211263"/>
          <a:ext cx="81041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62160" imgH="660240" progId="Equation.DSMT4">
                  <p:embed/>
                </p:oleObj>
              </mc:Choice>
              <mc:Fallback>
                <p:oleObj name="Equation" r:id="rId2" imgW="39621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211263"/>
                        <a:ext cx="81041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40879"/>
              </p:ext>
            </p:extLst>
          </p:nvPr>
        </p:nvGraphicFramePr>
        <p:xfrm>
          <a:off x="461166" y="3544002"/>
          <a:ext cx="8207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12920" imgH="482400" progId="Equation.DSMT4">
                  <p:embed/>
                </p:oleObj>
              </mc:Choice>
              <mc:Fallback>
                <p:oleObj name="Equation" r:id="rId2" imgW="401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6" y="3544002"/>
                        <a:ext cx="8207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530520" imgH="469800" progId="Equation.3">
                  <p:embed/>
                </p:oleObj>
              </mc:Choice>
              <mc:Fallback>
                <p:oleObj name="数式" r:id="rId4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row: Down 21">
            <a:extLst>
              <a:ext uri="{FF2B5EF4-FFF2-40B4-BE49-F238E27FC236}">
                <a16:creationId xmlns:a16="http://schemas.microsoft.com/office/drawing/2014/main" id="{4FC13FD0-284F-4FDB-8430-82CAF7445867}"/>
              </a:ext>
            </a:extLst>
          </p:cNvPr>
          <p:cNvSpPr/>
          <p:nvPr/>
        </p:nvSpPr>
        <p:spPr>
          <a:xfrm rot="17441837">
            <a:off x="4093507" y="1964471"/>
            <a:ext cx="407228" cy="2547364"/>
          </a:xfrm>
          <a:prstGeom prst="down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ircular 22">
            <a:extLst>
              <a:ext uri="{FF2B5EF4-FFF2-40B4-BE49-F238E27FC236}">
                <a16:creationId xmlns:a16="http://schemas.microsoft.com/office/drawing/2014/main" id="{31B30BE7-83DF-4E39-9498-3C9667BC5F7F}"/>
              </a:ext>
            </a:extLst>
          </p:cNvPr>
          <p:cNvSpPr/>
          <p:nvPr/>
        </p:nvSpPr>
        <p:spPr>
          <a:xfrm rot="1682779">
            <a:off x="2678354" y="1212924"/>
            <a:ext cx="5053957" cy="3296262"/>
          </a:xfrm>
          <a:prstGeom prst="circularArrow">
            <a:avLst>
              <a:gd name="adj1" fmla="val 12500"/>
              <a:gd name="adj2" fmla="val 811563"/>
              <a:gd name="adj3" fmla="val 20457681"/>
              <a:gd name="adj4" fmla="val 10850344"/>
              <a:gd name="adj5" fmla="val 15177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A021D95-3C22-4A32-95F7-1E871BEA4314}"/>
              </a:ext>
            </a:extLst>
          </p:cNvPr>
          <p:cNvSpPr/>
          <p:nvPr/>
        </p:nvSpPr>
        <p:spPr>
          <a:xfrm>
            <a:off x="5704067" y="4632476"/>
            <a:ext cx="258656" cy="539048"/>
          </a:xfrm>
          <a:prstGeom prst="downArrow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49280" imgH="2158920" progId="Equation.3">
                  <p:embed/>
                </p:oleObj>
              </mc:Choice>
              <mc:Fallback>
                <p:oleObj name="数式" r:id="rId2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63560" imgH="965160" progId="Equation.3">
                  <p:embed/>
                </p:oleObj>
              </mc:Choice>
              <mc:Fallback>
                <p:oleObj name="数式" r:id="rId2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57675"/>
              </p:ext>
            </p:extLst>
          </p:nvPr>
        </p:nvGraphicFramePr>
        <p:xfrm>
          <a:off x="346075" y="3349625"/>
          <a:ext cx="84169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14800" imgH="1193760" progId="Equation.DSMT4">
                  <p:embed/>
                </p:oleObj>
              </mc:Choice>
              <mc:Fallback>
                <p:oleObj name="Equation" r:id="rId4" imgW="41148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349625"/>
                        <a:ext cx="8416925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48040" imgH="2286000" progId="Equation.3">
                  <p:embed/>
                </p:oleObj>
              </mc:Choice>
              <mc:Fallback>
                <p:oleObj name="数式" r:id="rId2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   u</a:t>
            </a:r>
            <a:r>
              <a:rPr lang="en-US" sz="2400" i="1" baseline="-25000" dirty="0">
                <a:latin typeface="+mj-lt"/>
              </a:rPr>
              <a:t>s</a:t>
            </a:r>
            <a:r>
              <a:rPr lang="en-US" sz="2400" i="1" dirty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30441"/>
              </p:ext>
            </p:extLst>
          </p:nvPr>
        </p:nvGraphicFramePr>
        <p:xfrm>
          <a:off x="304800" y="304800"/>
          <a:ext cx="44196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95200" imgH="1143000" progId="Equation.3">
                  <p:embed/>
                </p:oleObj>
              </mc:Choice>
              <mc:Fallback>
                <p:oleObj name="数式" r:id="rId2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4196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74692"/>
              </p:ext>
            </p:extLst>
          </p:nvPr>
        </p:nvGraphicFramePr>
        <p:xfrm>
          <a:off x="782638" y="3173413"/>
          <a:ext cx="769302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44640" imgH="1193760" progId="Equation.DSMT4">
                  <p:embed/>
                </p:oleObj>
              </mc:Choice>
              <mc:Fallback>
                <p:oleObj name="Equation" r:id="rId4" imgW="364464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3173413"/>
                        <a:ext cx="769302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29000" imgH="1726920" progId="Equation.3">
                  <p:embed/>
                </p:oleObj>
              </mc:Choice>
              <mc:Fallback>
                <p:oleObj name="数式" r:id="rId2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27576"/>
              </p:ext>
            </p:extLst>
          </p:nvPr>
        </p:nvGraphicFramePr>
        <p:xfrm>
          <a:off x="287338" y="1524000"/>
          <a:ext cx="7659687" cy="327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43120" imgH="1498320" progId="Equation.DSMT4">
                  <p:embed/>
                </p:oleObj>
              </mc:Choice>
              <mc:Fallback>
                <p:oleObj name="Equation" r:id="rId2" imgW="354312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524000"/>
                        <a:ext cx="7659687" cy="327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D726C29-0561-9055-DC36-9DE3497C7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144000" cy="54287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2971800"/>
            <a:ext cx="8991600" cy="304800"/>
          </a:xfrm>
          <a:prstGeom prst="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F7EFB-F57B-4C71-BBD2-2DAC80BF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B9ACA-A108-4986-B124-0DC01907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62F53-70C9-4D1C-8C78-3DCF3D79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C6CD18-2035-4B50-9A4C-7F2CD6E4BF87}"/>
              </a:ext>
            </a:extLst>
          </p:cNvPr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73704DC-2BE5-4CC2-9A9D-665590E334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4594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14520" imgH="1473120" progId="Equation.3">
                  <p:embed/>
                </p:oleObj>
              </mc:Choice>
              <mc:Fallback>
                <p:oleObj name="数式" r:id="rId2" imgW="3314520" imgH="1473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C03EE2-C073-4571-B5AB-03584392D137}"/>
              </a:ext>
            </a:extLst>
          </p:cNvPr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7DB574-FEF6-46E5-B99C-72A10639BFA8}"/>
              </a:ext>
            </a:extLst>
          </p:cNvPr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E91CEC1-95E3-4007-BFBF-204E79DEA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255342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" imgH="317160" progId="Equation.DSMT4">
                  <p:embed/>
                </p:oleObj>
              </mc:Choice>
              <mc:Fallback>
                <p:oleObj name="Equation" r:id="rId4" imgW="596880" imgH="3171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3E4B3A2-1E39-4E2A-93CA-83DBBBBF8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53655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1320" imgH="317160" progId="Equation.DSMT4">
                  <p:embed/>
                </p:oleObj>
              </mc:Choice>
              <mc:Fallback>
                <p:oleObj name="Equation" r:id="rId6" imgW="571320" imgH="3171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06F7B5DE-69D5-4EB6-996A-302F66C2D1D3}"/>
              </a:ext>
            </a:extLst>
          </p:cNvPr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421517-EBC1-4CE5-A33A-D2A9B22ABDAD}"/>
              </a:ext>
            </a:extLst>
          </p:cNvPr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EFD9EE-25A6-4F3C-A46A-A35D39A2B9E3}"/>
              </a:ext>
            </a:extLst>
          </p:cNvPr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1303DA-F09F-4C50-B82A-925FFEFE726B}"/>
              </a:ext>
            </a:extLst>
          </p:cNvPr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7392C2-551F-466D-AADF-8B9BB01A8C1D}"/>
              </a:ext>
            </a:extLst>
          </p:cNvPr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9FC7ED-A4F9-4A32-88AA-4E1885720075}"/>
              </a:ext>
            </a:extLst>
          </p:cNvPr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097ABE5-1D21-4D35-8F80-B7B5AEADFC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52554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57120" imgH="266400" progId="Equation.DSMT4">
                  <p:embed/>
                </p:oleObj>
              </mc:Choice>
              <mc:Fallback>
                <p:oleObj name="Equation" r:id="rId8" imgW="1257120" imgH="266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877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F6845-A96F-4E86-865F-024E596F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0B705-745F-4905-AE56-26C0F838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BFE44-88EA-4C3B-86C1-AFF80A73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709270-4F35-498B-8582-21EED2CA3BE0}"/>
              </a:ext>
            </a:extLst>
          </p:cNvPr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26E326E-2566-4009-A1CA-AA66D07C66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126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16120" imgH="1193760" progId="Equation.3">
                  <p:embed/>
                </p:oleObj>
              </mc:Choice>
              <mc:Fallback>
                <p:oleObj name="数式" r:id="rId2" imgW="2616120" imgH="11937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B34AA13-4394-4A74-A725-B27AAE60E07B}"/>
              </a:ext>
            </a:extLst>
          </p:cNvPr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these analytic properties, Cauchy’s integral theorem results in:</a:t>
            </a:r>
          </a:p>
        </p:txBody>
      </p:sp>
    </p:spTree>
    <p:extLst>
      <p:ext uri="{BB962C8B-B14F-4D97-AF65-F5344CB8AC3E}">
        <p14:creationId xmlns:p14="http://schemas.microsoft.com/office/powerpoint/2010/main" val="2993009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E8AD54-9118-4871-B728-D1691BCA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942D9-BCDC-4043-BB36-EEAE7294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A0DD9-E102-44E3-B2D4-38F1D58A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C4A23-ED2E-4850-A5D2-2B634F88BC61}"/>
              </a:ext>
            </a:extLst>
          </p:cNvPr>
          <p:cNvSpPr txBox="1"/>
          <p:nvPr/>
        </p:nvSpPr>
        <p:spPr>
          <a:xfrm>
            <a:off x="1524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B74BC1B-7FCD-4B8A-A355-46E0D2A2E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37936"/>
              </p:ext>
            </p:extLst>
          </p:nvPr>
        </p:nvGraphicFramePr>
        <p:xfrm>
          <a:off x="495300" y="627063"/>
          <a:ext cx="579437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1760" imgH="1193760" progId="Equation.DSMT4">
                  <p:embed/>
                </p:oleObj>
              </mc:Choice>
              <mc:Fallback>
                <p:oleObj name="Equation" r:id="rId2" imgW="2831760" imgH="11937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627063"/>
                        <a:ext cx="579437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EA71F4-4DDA-46E4-83A4-130A4557B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09363"/>
              </p:ext>
            </p:extLst>
          </p:nvPr>
        </p:nvGraphicFramePr>
        <p:xfrm>
          <a:off x="533400" y="3284538"/>
          <a:ext cx="7408863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00320" imgH="1650960" progId="Equation.DSMT4">
                  <p:embed/>
                </p:oleObj>
              </mc:Choice>
              <mc:Fallback>
                <p:oleObj name="Equation" r:id="rId4" imgW="4000320" imgH="1650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3284538"/>
                        <a:ext cx="7408863" cy="305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768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E9908-5CF6-4297-A13F-F46D845D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A62D3-5956-4FFC-885B-677E3866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105A8-715C-44A3-AF0A-29CF1F3B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36610-AB5B-4C70-B43C-1E93DB2BAA59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2F36A00-85AF-4815-872F-6B657C6DB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94757"/>
              </p:ext>
            </p:extLst>
          </p:nvPr>
        </p:nvGraphicFramePr>
        <p:xfrm>
          <a:off x="458788" y="1176338"/>
          <a:ext cx="8074025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10000" imgH="1790640" progId="Equation.DSMT4">
                  <p:embed/>
                </p:oleObj>
              </mc:Choice>
              <mc:Fallback>
                <p:oleObj name="Equation" r:id="rId2" imgW="6210000" imgH="1790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176338"/>
                        <a:ext cx="8074025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C4910C-6827-481F-A272-3F055E4EAF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02360"/>
              </p:ext>
            </p:extLst>
          </p:nvPr>
        </p:nvGraphicFramePr>
        <p:xfrm>
          <a:off x="870200" y="3664848"/>
          <a:ext cx="5329238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76640" imgH="1828800" progId="Equation.DSMT4">
                  <p:embed/>
                </p:oleObj>
              </mc:Choice>
              <mc:Fallback>
                <p:oleObj name="Equation" r:id="rId4" imgW="4076640" imgH="1828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00" y="3664848"/>
                        <a:ext cx="5329238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787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3BD8D-F247-4E2E-9283-2BDA5805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B844BA-5229-4CD9-A80E-8A5E63D0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6840B-DA79-4B02-A0BC-A08235E0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19C2D-7D15-4B14-8EA1-2AB6223D9F7C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76B32F-1B4C-4BA1-AF43-250876CF4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54987"/>
              </p:ext>
            </p:extLst>
          </p:nvPr>
        </p:nvGraphicFramePr>
        <p:xfrm>
          <a:off x="525462" y="915045"/>
          <a:ext cx="60277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35360" imgH="698400" progId="Equation.DSMT4">
                  <p:embed/>
                </p:oleObj>
              </mc:Choice>
              <mc:Fallback>
                <p:oleObj name="Equation" r:id="rId2" imgW="463536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15045"/>
                        <a:ext cx="60277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9EF7214-31CF-4D2C-9D61-1AA92F2205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94064"/>
              </p:ext>
            </p:extLst>
          </p:nvPr>
        </p:nvGraphicFramePr>
        <p:xfrm>
          <a:off x="393116" y="2057400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94160" imgH="1333440" progId="Equation.DSMT4">
                  <p:embed/>
                </p:oleObj>
              </mc:Choice>
              <mc:Fallback>
                <p:oleObj name="Equation" r:id="rId4" imgW="4394160" imgH="1333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16" y="2057400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7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705C4-D878-4D2C-AD81-35621E36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777E6-D89D-439E-B5AE-A4606806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AF60A-27F9-437D-8011-726D8F8A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Chord 4">
            <a:extLst>
              <a:ext uri="{FF2B5EF4-FFF2-40B4-BE49-F238E27FC236}">
                <a16:creationId xmlns:a16="http://schemas.microsoft.com/office/drawing/2014/main" id="{A03D2C0E-F3AB-4507-A5A1-C9C53CA21B9F}"/>
              </a:ext>
            </a:extLst>
          </p:cNvPr>
          <p:cNvSpPr/>
          <p:nvPr/>
        </p:nvSpPr>
        <p:spPr>
          <a:xfrm rot="5887145">
            <a:off x="851182" y="1182161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ord 5">
            <a:extLst>
              <a:ext uri="{FF2B5EF4-FFF2-40B4-BE49-F238E27FC236}">
                <a16:creationId xmlns:a16="http://schemas.microsoft.com/office/drawing/2014/main" id="{AD344D0E-FA06-47B4-897F-38D54CB07B26}"/>
              </a:ext>
            </a:extLst>
          </p:cNvPr>
          <p:cNvSpPr/>
          <p:nvPr/>
        </p:nvSpPr>
        <p:spPr>
          <a:xfrm rot="16627018">
            <a:off x="828974" y="1735592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F02F01-0585-468E-AB70-DDDE9E8355F9}"/>
              </a:ext>
            </a:extLst>
          </p:cNvPr>
          <p:cNvCxnSpPr/>
          <p:nvPr/>
        </p:nvCxnSpPr>
        <p:spPr>
          <a:xfrm>
            <a:off x="2171700" y="3425947"/>
            <a:ext cx="8382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729D83-6A07-417B-BAB5-203B4401C4E9}"/>
              </a:ext>
            </a:extLst>
          </p:cNvPr>
          <p:cNvCxnSpPr/>
          <p:nvPr/>
        </p:nvCxnSpPr>
        <p:spPr>
          <a:xfrm>
            <a:off x="2209800" y="3654547"/>
            <a:ext cx="83820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40DC24-E3DE-426F-8EA3-23346EB323CB}"/>
              </a:ext>
            </a:extLst>
          </p:cNvPr>
          <p:cNvCxnSpPr/>
          <p:nvPr/>
        </p:nvCxnSpPr>
        <p:spPr>
          <a:xfrm flipH="1">
            <a:off x="4114800" y="4187947"/>
            <a:ext cx="381000" cy="6096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8BDC97-8C35-48D2-8697-837803E646DD}"/>
              </a:ext>
            </a:extLst>
          </p:cNvPr>
          <p:cNvCxnSpPr/>
          <p:nvPr/>
        </p:nvCxnSpPr>
        <p:spPr>
          <a:xfrm flipH="1" flipV="1">
            <a:off x="4114800" y="2435347"/>
            <a:ext cx="381000" cy="5167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DCB08EE-7DF4-4A0D-985A-DFA0A557D698}"/>
              </a:ext>
            </a:extLst>
          </p:cNvPr>
          <p:cNvSpPr/>
          <p:nvPr/>
        </p:nvSpPr>
        <p:spPr>
          <a:xfrm>
            <a:off x="1676400" y="40355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DC8E4F-1F4D-40A9-8682-62E84C654C2A}"/>
              </a:ext>
            </a:extLst>
          </p:cNvPr>
          <p:cNvSpPr/>
          <p:nvPr/>
        </p:nvSpPr>
        <p:spPr>
          <a:xfrm>
            <a:off x="1219200" y="4645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58FF73-42AE-4B24-9510-091126C5B385}"/>
              </a:ext>
            </a:extLst>
          </p:cNvPr>
          <p:cNvSpPr/>
          <p:nvPr/>
        </p:nvSpPr>
        <p:spPr>
          <a:xfrm>
            <a:off x="2933700" y="48737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60AE6C-1FDF-469B-8737-FA161C35219F}"/>
              </a:ext>
            </a:extLst>
          </p:cNvPr>
          <p:cNvSpPr/>
          <p:nvPr/>
        </p:nvSpPr>
        <p:spPr>
          <a:xfrm>
            <a:off x="3276600" y="397077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905568-44A0-44E9-A9F6-465D557C210B}"/>
              </a:ext>
            </a:extLst>
          </p:cNvPr>
          <p:cNvSpPr/>
          <p:nvPr/>
        </p:nvSpPr>
        <p:spPr>
          <a:xfrm>
            <a:off x="2362200" y="3883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661ACB-09B7-488E-8D98-D03CB472FD00}"/>
              </a:ext>
            </a:extLst>
          </p:cNvPr>
          <p:cNvSpPr txBox="1"/>
          <p:nvPr/>
        </p:nvSpPr>
        <p:spPr>
          <a:xfrm>
            <a:off x="2286000" y="424702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0070C0"/>
                </a:solidFill>
                <a:latin typeface="+mj-lt"/>
              </a:rPr>
              <a:t>z</a:t>
            </a:r>
            <a:r>
              <a:rPr lang="en-US" sz="2400" i="1" baseline="-25000" dirty="0" err="1">
                <a:solidFill>
                  <a:srgbClr val="0070C0"/>
                </a:solidFill>
                <a:latin typeface="+mj-lt"/>
              </a:rPr>
              <a:t>P</a:t>
            </a:r>
            <a:endParaRPr lang="en-US" sz="2400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EFCAC04-B0D0-4928-B267-10C86BF0B0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29274"/>
              </p:ext>
            </p:extLst>
          </p:nvPr>
        </p:nvGraphicFramePr>
        <p:xfrm>
          <a:off x="234705" y="-53982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43120" imgH="609480" progId="Equation.DSMT4">
                  <p:embed/>
                </p:oleObj>
              </mc:Choice>
              <mc:Fallback>
                <p:oleObj name="Equation" r:id="rId2" imgW="3543120" imgH="609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05" y="-53982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DCD69D04-F87D-4326-A79B-8CD12B0B8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74021"/>
              </p:ext>
            </p:extLst>
          </p:nvPr>
        </p:nvGraphicFramePr>
        <p:xfrm>
          <a:off x="3429000" y="905988"/>
          <a:ext cx="49403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00200" imgH="203040" progId="Equation.DSMT4">
                  <p:embed/>
                </p:oleObj>
              </mc:Choice>
              <mc:Fallback>
                <p:oleObj name="Equation" r:id="rId4" imgW="1600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905988"/>
                        <a:ext cx="4940300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BD19E9D-ACDD-4CA6-A6EC-E179BA22D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82431"/>
              </p:ext>
            </p:extLst>
          </p:nvPr>
        </p:nvGraphicFramePr>
        <p:xfrm>
          <a:off x="4675258" y="2126588"/>
          <a:ext cx="3803141" cy="113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431640" progId="Equation.DSMT4">
                  <p:embed/>
                </p:oleObj>
              </mc:Choice>
              <mc:Fallback>
                <p:oleObj name="Equation" r:id="rId6" imgW="1447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5258" y="2126588"/>
                        <a:ext cx="3803141" cy="1134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EB611019-0F58-4A36-B2F2-3F4167E969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37996"/>
              </p:ext>
            </p:extLst>
          </p:nvPr>
        </p:nvGraphicFramePr>
        <p:xfrm>
          <a:off x="4908234" y="3642704"/>
          <a:ext cx="35877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63560" imgH="914400" progId="Equation.DSMT4">
                  <p:embed/>
                </p:oleObj>
              </mc:Choice>
              <mc:Fallback>
                <p:oleObj name="Equation" r:id="rId8" imgW="16635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08234" y="3642704"/>
                        <a:ext cx="358775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93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D9358-1AC7-47A6-B836-41BFB62C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0E483-2CE4-47C4-87E1-5E34CAB7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24ED5-A933-4936-8A10-101150FC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E12AE9B-A8B7-486A-9642-D9B11BA38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84191"/>
              </p:ext>
            </p:extLst>
          </p:nvPr>
        </p:nvGraphicFramePr>
        <p:xfrm>
          <a:off x="826252" y="3950243"/>
          <a:ext cx="7288213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74960" imgH="1104840" progId="Equation.DSMT4">
                  <p:embed/>
                </p:oleObj>
              </mc:Choice>
              <mc:Fallback>
                <p:oleObj name="Equation" r:id="rId2" imgW="5574960" imgH="1104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52" y="3950243"/>
                        <a:ext cx="7288213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0A0B04-28B7-400E-BE08-52F79B233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03104"/>
              </p:ext>
            </p:extLst>
          </p:nvPr>
        </p:nvGraphicFramePr>
        <p:xfrm>
          <a:off x="515937" y="103188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120" imgH="609480" progId="Equation.DSMT4">
                  <p:embed/>
                </p:oleObj>
              </mc:Choice>
              <mc:Fallback>
                <p:oleObj name="Equation" r:id="rId4" imgW="3543120" imgH="60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" y="103188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AACBB8-23DD-4944-A549-372C98B97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959536"/>
              </p:ext>
            </p:extLst>
          </p:nvPr>
        </p:nvGraphicFramePr>
        <p:xfrm>
          <a:off x="754063" y="1103981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94160" imgH="1333440" progId="Equation.DSMT4">
                  <p:embed/>
                </p:oleObj>
              </mc:Choice>
              <mc:Fallback>
                <p:oleObj name="Equation" r:id="rId6" imgW="4394160" imgH="1333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103981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86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5C365C-7300-45EF-8617-6A327E2C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A0286-5A70-4AA3-B068-360A3775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5129D-C900-459C-BE15-DC07CF368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34B5F8-A20A-88F6-ED1D-A46AD7778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579" y="1219200"/>
            <a:ext cx="9144000" cy="311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27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08160" imgH="241200" progId="Equation.3">
                  <p:embed/>
                </p:oleObj>
              </mc:Choice>
              <mc:Fallback>
                <p:oleObj name="数式" r:id="rId2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5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>
                <a:latin typeface="+mj-lt"/>
              </a:rPr>
              <a:t>0</a:t>
            </a:r>
            <a:r>
              <a:rPr lang="en-US" sz="2000" dirty="0">
                <a:latin typeface="+mj-lt"/>
              </a:rPr>
              <a:t> represents the natural frequency of the vibration; 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/>
              <a:t>0</a:t>
            </a:r>
            <a:r>
              <a:rPr lang="en-US" sz="2000" dirty="0"/>
              <a:t>=0 would represent a free (unbound) particle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08160" imgH="241200" progId="Equation.3">
                  <p:embed/>
                </p:oleObj>
              </mc:Choice>
              <mc:Fallback>
                <p:oleObj name="数式" r:id="rId2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5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3022560" imgH="1193760" progId="Equation.3">
                  <p:embed/>
                </p:oleObj>
              </mc:Choice>
              <mc:Fallback>
                <p:oleObj name="数式" r:id="rId6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08160" imgH="241200" progId="Equation.3">
                  <p:embed/>
                </p:oleObj>
              </mc:Choice>
              <mc:Fallback>
                <p:oleObj name="数式" r:id="rId2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5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37781"/>
              </p:ext>
            </p:extLst>
          </p:nvPr>
        </p:nvGraphicFramePr>
        <p:xfrm>
          <a:off x="2714625" y="3649663"/>
          <a:ext cx="6205538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69920" imgH="1257120" progId="Equation.DSMT4">
                  <p:embed/>
                </p:oleObj>
              </mc:Choice>
              <mc:Fallback>
                <p:oleObj name="Equation" r:id="rId6" imgW="286992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649663"/>
                        <a:ext cx="6205538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1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3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26289"/>
              </p:ext>
            </p:extLst>
          </p:nvPr>
        </p:nvGraphicFramePr>
        <p:xfrm>
          <a:off x="2141538" y="3282950"/>
          <a:ext cx="7027862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51160" imgH="1523880" progId="Equation.DSMT4">
                  <p:embed/>
                </p:oleObj>
              </mc:Choice>
              <mc:Fallback>
                <p:oleObj name="Equation" r:id="rId4" imgW="325116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82950"/>
                        <a:ext cx="7027862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54280" imgH="1981080" progId="Equation.3">
                  <p:embed/>
                </p:oleObj>
              </mc:Choice>
              <mc:Fallback>
                <p:oleObj name="数式" r:id="rId2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9040" imgH="431640" progId="Equation.3">
                  <p:embed/>
                </p:oleObj>
              </mc:Choice>
              <mc:Fallback>
                <p:oleObj name="数式" r:id="rId4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406080" imgH="431640" progId="Equation.3">
                  <p:embed/>
                </p:oleObj>
              </mc:Choice>
              <mc:Fallback>
                <p:oleObj name="数式" r:id="rId6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15167</TotalTime>
  <Words>588</Words>
  <Application>Microsoft Office PowerPoint</Application>
  <PresentationFormat>On-screen Show (4:3)</PresentationFormat>
  <Paragraphs>134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897</cp:revision>
  <cp:lastPrinted>2020-02-21T02:49:13Z</cp:lastPrinted>
  <dcterms:created xsi:type="dcterms:W3CDTF">2012-01-10T18:32:24Z</dcterms:created>
  <dcterms:modified xsi:type="dcterms:W3CDTF">2024-02-25T16:16:58Z</dcterms:modified>
</cp:coreProperties>
</file>