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487" r:id="rId3"/>
    <p:sldId id="488" r:id="rId4"/>
    <p:sldId id="489" r:id="rId5"/>
    <p:sldId id="449" r:id="rId6"/>
    <p:sldId id="441" r:id="rId7"/>
    <p:sldId id="442" r:id="rId8"/>
    <p:sldId id="450" r:id="rId9"/>
    <p:sldId id="443" r:id="rId10"/>
    <p:sldId id="427" r:id="rId11"/>
    <p:sldId id="444" r:id="rId12"/>
    <p:sldId id="445" r:id="rId13"/>
    <p:sldId id="484" r:id="rId14"/>
    <p:sldId id="448" r:id="rId15"/>
    <p:sldId id="425" r:id="rId16"/>
    <p:sldId id="451" r:id="rId17"/>
    <p:sldId id="452" r:id="rId18"/>
    <p:sldId id="453" r:id="rId19"/>
    <p:sldId id="454" r:id="rId20"/>
    <p:sldId id="428" r:id="rId21"/>
    <p:sldId id="407" r:id="rId22"/>
    <p:sldId id="408" r:id="rId23"/>
    <p:sldId id="455" r:id="rId24"/>
    <p:sldId id="485" r:id="rId25"/>
    <p:sldId id="479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86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9" d="100"/>
          <a:sy n="79" d="100"/>
        </p:scale>
        <p:origin x="84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5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8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6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ikon.com/products/microscope-solutions/bioscience.../nikon_note_10_lr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8233"/>
            <a:ext cx="8991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712 Electrodynamics</a:t>
            </a:r>
          </a:p>
          <a:p>
            <a:pPr algn="ctr"/>
            <a:r>
              <a:rPr lang="en-US" sz="3200" b="1" dirty="0"/>
              <a:t>10-10:50 AM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19: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Complete reading of  Chapter 7 (Sec. 7.1-7.5, 7.10)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Comments on reflectivity of plane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Summary of complex response functions for electromagnetic fields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Comment on spectral properties of 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PHY 712  Spring 2013 -- Lecture 19</a:t>
            </a:r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368B07-CEBF-4C80-90AF-53B34FA04CF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24979"/>
              </p:ext>
            </p:extLst>
          </p:nvPr>
        </p:nvGraphicFramePr>
        <p:xfrm>
          <a:off x="1143000" y="584200"/>
          <a:ext cx="42005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1942920" imgH="812520" progId="Equation.3">
                  <p:embed/>
                </p:oleObj>
              </mc:Choice>
              <mc:Fallback>
                <p:oleObj name="数式" r:id="rId2" imgW="1942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4200"/>
                        <a:ext cx="420052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6225"/>
              </p:ext>
            </p:extLst>
          </p:nvPr>
        </p:nvGraphicFramePr>
        <p:xfrm>
          <a:off x="1066800" y="2286000"/>
          <a:ext cx="4308475" cy="433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93680" imgH="1981080" progId="Equation.3">
                  <p:embed/>
                </p:oleObj>
              </mc:Choice>
              <mc:Fallback>
                <p:oleObj name="数式" r:id="rId4" imgW="19936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4308475" cy="433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89207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case:   normal incidence   (</a:t>
            </a:r>
            <a:r>
              <a:rPr lang="en-US" sz="2400" i="1" dirty="0">
                <a:latin typeface="+mj-lt"/>
              </a:rPr>
              <a:t>i</a:t>
            </a:r>
            <a:r>
              <a:rPr lang="en-US" sz="2400" dirty="0">
                <a:latin typeface="+mj-lt"/>
              </a:rPr>
              <a:t>=0, </a:t>
            </a:r>
            <a:r>
              <a:rPr lang="en-US" sz="2400" i="1" dirty="0">
                <a:latin typeface="Symbol" pitchFamily="18" charset="2"/>
              </a:rPr>
              <a:t>q</a:t>
            </a:r>
            <a:r>
              <a:rPr lang="en-US" sz="2400" dirty="0">
                <a:latin typeface="+mj-lt"/>
              </a:rPr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67953"/>
              </p:ext>
            </p:extLst>
          </p:nvPr>
        </p:nvGraphicFramePr>
        <p:xfrm>
          <a:off x="678820" y="1195912"/>
          <a:ext cx="6178154" cy="210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20" y="1195912"/>
                        <a:ext cx="6178154" cy="2103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28" y="1022788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48" y="3429000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381111"/>
              </p:ext>
            </p:extLst>
          </p:nvPr>
        </p:nvGraphicFramePr>
        <p:xfrm>
          <a:off x="609600" y="3875425"/>
          <a:ext cx="6713538" cy="2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75425"/>
                        <a:ext cx="6713538" cy="208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22AA55-797A-C80B-BEBF-D44A7EB2B3F9}"/>
              </a:ext>
            </a:extLst>
          </p:cNvPr>
          <p:cNvSpPr txBox="1"/>
          <p:nvPr/>
        </p:nvSpPr>
        <p:spPr>
          <a:xfrm>
            <a:off x="2286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Fresnel equations for reflectivity in general --</a:t>
            </a:r>
          </a:p>
        </p:txBody>
      </p:sp>
    </p:spTree>
    <p:extLst>
      <p:ext uri="{BB962C8B-B14F-4D97-AF65-F5344CB8AC3E}">
        <p14:creationId xmlns:p14="http://schemas.microsoft.com/office/powerpoint/2010/main" val="231297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8F9EF56-594B-6EF0-43C8-3120D47F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8577"/>
          <a:stretch/>
        </p:blipFill>
        <p:spPr>
          <a:xfrm>
            <a:off x="783073" y="1640900"/>
            <a:ext cx="7677150" cy="450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3494520"/>
            <a:ext cx="2693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s-polarization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8897" y="4290502"/>
            <a:ext cx="231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p-polarization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105062"/>
              </p:ext>
            </p:extLst>
          </p:nvPr>
        </p:nvGraphicFramePr>
        <p:xfrm>
          <a:off x="143827" y="321219"/>
          <a:ext cx="8577263" cy="65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32040" imgH="279360" progId="Equation.DSMT4">
                  <p:embed/>
                </p:oleObj>
              </mc:Choice>
              <mc:Fallback>
                <p:oleObj name="Equation" r:id="rId3" imgW="3632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" y="321219"/>
                        <a:ext cx="8577263" cy="65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32125" y="5358825"/>
            <a:ext cx="10155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j-lt"/>
              </a:rPr>
              <a:t>i</a:t>
            </a:r>
            <a:endParaRPr lang="en-US" sz="3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91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265FF-AE49-E685-E2E0-8B846FCF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FE3FDD-CDF9-80BA-F441-E8CCB97A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47420-36E9-A8A6-025C-93E5F876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346681-CB5C-4F49-4CA9-1F2CD18F5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71251"/>
              </p:ext>
            </p:extLst>
          </p:nvPr>
        </p:nvGraphicFramePr>
        <p:xfrm>
          <a:off x="78828" y="1234478"/>
          <a:ext cx="5133488" cy="1748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09880" imgH="1282680" progId="Equation.DSMT4">
                  <p:embed/>
                </p:oleObj>
              </mc:Choice>
              <mc:Fallback>
                <p:oleObj name="Equation" r:id="rId2" imgW="3809880" imgH="12826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8" y="1234478"/>
                        <a:ext cx="5133488" cy="1748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36640B-6C4B-7D11-C50E-52EF932A1118}"/>
              </a:ext>
            </a:extLst>
          </p:cNvPr>
          <p:cNvSpPr txBox="1"/>
          <p:nvPr/>
        </p:nvSpPr>
        <p:spPr>
          <a:xfrm>
            <a:off x="0" y="626095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s-polarization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95FB-288E-8EAA-4F41-C5761EAA33CF}"/>
              </a:ext>
            </a:extLst>
          </p:cNvPr>
          <p:cNvSpPr txBox="1"/>
          <p:nvPr/>
        </p:nvSpPr>
        <p:spPr>
          <a:xfrm>
            <a:off x="59577" y="3046743"/>
            <a:ext cx="504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Reflectance for p-polarization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047C8B-9B43-776B-C3CF-8AB4FDD53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97496"/>
              </p:ext>
            </p:extLst>
          </p:nvPr>
        </p:nvGraphicFramePr>
        <p:xfrm>
          <a:off x="42734" y="4081550"/>
          <a:ext cx="5367466" cy="166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40000" imgH="1269720" progId="Equation.DSMT4">
                  <p:embed/>
                </p:oleObj>
              </mc:Choice>
              <mc:Fallback>
                <p:oleObj name="Equation" r:id="rId4" imgW="4140000" imgH="1269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4" y="4081550"/>
                        <a:ext cx="5367466" cy="16664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F98868B-2CBC-432F-4306-E574CA6738DF}"/>
              </a:ext>
            </a:extLst>
          </p:cNvPr>
          <p:cNvSpPr txBox="1"/>
          <p:nvPr/>
        </p:nvSpPr>
        <p:spPr>
          <a:xfrm>
            <a:off x="78828" y="17967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--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94E6321-FDB3-3195-94EC-EB43C0C724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88174"/>
              </p:ext>
            </p:extLst>
          </p:nvPr>
        </p:nvGraphicFramePr>
        <p:xfrm>
          <a:off x="5322273" y="1877799"/>
          <a:ext cx="3742899" cy="46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54000" imgH="228600" progId="Equation.DSMT4">
                  <p:embed/>
                </p:oleObj>
              </mc:Choice>
              <mc:Fallback>
                <p:oleObj name="Equation" r:id="rId6" imgW="1854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22273" y="1877799"/>
                        <a:ext cx="3742899" cy="461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FA7BB44-CAEE-2DD7-A26E-CE2179A4A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48225"/>
              </p:ext>
            </p:extLst>
          </p:nvPr>
        </p:nvGraphicFramePr>
        <p:xfrm>
          <a:off x="5472113" y="3741738"/>
          <a:ext cx="3135312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876240" progId="Equation.DSMT4">
                  <p:embed/>
                </p:oleObj>
              </mc:Choice>
              <mc:Fallback>
                <p:oleObj name="Equation" r:id="rId8" imgW="13842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2113" y="3741738"/>
                        <a:ext cx="3135312" cy="198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87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7250"/>
            <a:ext cx="5524500" cy="2571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319749" y="1981200"/>
            <a:ext cx="0" cy="99060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23072" y="1150203"/>
            <a:ext cx="182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surface normal</a:t>
            </a:r>
          </a:p>
        </p:txBody>
      </p:sp>
      <p:sp>
        <p:nvSpPr>
          <p:cNvPr id="9" name="Arc 8"/>
          <p:cNvSpPr/>
          <p:nvPr/>
        </p:nvSpPr>
        <p:spPr>
          <a:xfrm rot="18376392">
            <a:off x="2830425" y="2713819"/>
            <a:ext cx="576549" cy="319385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0" y="2209800"/>
            <a:ext cx="50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i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219200" y="1600200"/>
            <a:ext cx="304800" cy="2286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14455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i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96000" y="1676399"/>
            <a:ext cx="342900" cy="15240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174813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2400" b="1" i="1" baseline="-25000" dirty="0" err="1">
                <a:solidFill>
                  <a:srgbClr val="FF0000"/>
                </a:solidFill>
                <a:latin typeface="+mj-lt"/>
              </a:rPr>
              <a:t>R</a:t>
            </a:r>
            <a:endParaRPr lang="en-US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3480879"/>
            <a:ext cx="7583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Polarization due to reflection from a refracting surface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8800" y="6096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n=1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28194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n’&gt;1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583502"/>
              </p:ext>
            </p:extLst>
          </p:nvPr>
        </p:nvGraphicFramePr>
        <p:xfrm>
          <a:off x="250031" y="4159203"/>
          <a:ext cx="5179082" cy="21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40000" imgH="1663560" progId="Equation.DSMT4">
                  <p:embed/>
                </p:oleObj>
              </mc:Choice>
              <mc:Fallback>
                <p:oleObj name="Equation" r:id="rId3" imgW="414000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" y="4159203"/>
                        <a:ext cx="5179082" cy="210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99833"/>
              </p:ext>
            </p:extLst>
          </p:nvPr>
        </p:nvGraphicFramePr>
        <p:xfrm>
          <a:off x="5781675" y="5002213"/>
          <a:ext cx="2870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9800" imgH="622080" progId="Equation.DSMT4">
                  <p:embed/>
                </p:oleObj>
              </mc:Choice>
              <mc:Fallback>
                <p:oleObj name="Equation" r:id="rId5" imgW="253980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002213"/>
                        <a:ext cx="2870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89207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Reflection and refraction between two isotropic media --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638490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268850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67338"/>
              </p:ext>
            </p:extLst>
          </p:nvPr>
        </p:nvGraphicFramePr>
        <p:xfrm>
          <a:off x="3100387" y="2697847"/>
          <a:ext cx="6043613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1879560" progId="Equation.DSMT4">
                  <p:embed/>
                </p:oleObj>
              </mc:Choice>
              <mc:Fallback>
                <p:oleObj name="Equation" r:id="rId6" imgW="3200400" imgH="1879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7" y="2697847"/>
                        <a:ext cx="6043613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850419"/>
              </p:ext>
            </p:extLst>
          </p:nvPr>
        </p:nvGraphicFramePr>
        <p:xfrm>
          <a:off x="3505200" y="642938"/>
          <a:ext cx="5465763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2527200" imgH="901440" progId="Equation.3">
                  <p:embed/>
                </p:oleObj>
              </mc:Choice>
              <mc:Fallback>
                <p:oleObj name="数式" r:id="rId8" imgW="25272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642938"/>
                        <a:ext cx="5465763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87114"/>
              </p:ext>
            </p:extLst>
          </p:nvPr>
        </p:nvGraphicFramePr>
        <p:xfrm>
          <a:off x="533400" y="5562600"/>
          <a:ext cx="50276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2323800" imgH="444240" progId="Equation.3">
                  <p:embed/>
                </p:oleObj>
              </mc:Choice>
              <mc:Fallback>
                <p:oleObj name="数式" r:id="rId10" imgW="2323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50276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72599" y="3827463"/>
            <a:ext cx="249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Total internal reflection: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59BF4-2231-4260-88FF-D3E5DC365992}"/>
              </a:ext>
            </a:extLst>
          </p:cNvPr>
          <p:cNvSpPr txBox="1"/>
          <p:nvPr/>
        </p:nvSpPr>
        <p:spPr>
          <a:xfrm>
            <a:off x="2026476" y="4901037"/>
            <a:ext cx="204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</a:t>
            </a:r>
            <a:r>
              <a:rPr lang="en-US" sz="2400" i="1" dirty="0" err="1">
                <a:latin typeface="+mj-lt"/>
              </a:rPr>
              <a:t>i</a:t>
            </a:r>
            <a:r>
              <a:rPr lang="en-US" sz="2400" i="1" dirty="0">
                <a:latin typeface="+mj-lt"/>
              </a:rPr>
              <a:t> &gt; i</a:t>
            </a:r>
            <a:r>
              <a:rPr lang="en-US" sz="2400" i="1" baseline="-25000" dirty="0">
                <a:latin typeface="+mj-lt"/>
              </a:rPr>
              <a:t>0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0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of total internal reflection</a:t>
            </a:r>
          </a:p>
          <a:p>
            <a:r>
              <a:rPr lang="en-US" sz="2400" dirty="0">
                <a:latin typeface="+mj-lt"/>
              </a:rPr>
              <a:t>           </a:t>
            </a:r>
            <a:r>
              <a:rPr lang="en-US" sz="2400" i="1" dirty="0">
                <a:latin typeface="+mj-lt"/>
              </a:rPr>
              <a:t>n’</a:t>
            </a:r>
            <a:r>
              <a:rPr lang="en-US" sz="2400" dirty="0">
                <a:latin typeface="+mj-lt"/>
              </a:rPr>
              <a:t>=1   and 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dirty="0">
                <a:latin typeface="+mj-lt"/>
              </a:rPr>
              <a:t>=1.5   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    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i</a:t>
            </a:r>
            <a:r>
              <a:rPr lang="en-US" sz="2400" i="1" baseline="-25000" dirty="0">
                <a:latin typeface="+mj-lt"/>
                <a:sym typeface="Wingdings" panose="05000000000000000000" pitchFamily="2" charset="2"/>
              </a:rPr>
              <a:t>0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 = sin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-1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(1/1.5)=41.81</a:t>
            </a:r>
            <a:r>
              <a:rPr lang="en-US" sz="2400" baseline="30000" dirty="0">
                <a:latin typeface="+mj-lt"/>
                <a:sym typeface="Wingdings" panose="05000000000000000000" pitchFamily="2" charset="2"/>
              </a:rPr>
              <a:t>o</a:t>
            </a:r>
            <a:endParaRPr lang="en-US" sz="2400" baseline="-25000" dirty="0">
              <a:latin typeface="+mj-lt"/>
              <a:sym typeface="Wingdings" panose="05000000000000000000" pitchFamily="2" charset="2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524000"/>
            <a:ext cx="661035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107134" y="2931469"/>
            <a:ext cx="464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 transmitted intensity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262" y="5152677"/>
            <a:ext cx="2057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z</a:t>
            </a:r>
            <a:r>
              <a:rPr lang="en-US" sz="2400" dirty="0">
                <a:latin typeface="+mj-lt"/>
              </a:rPr>
              <a:t>/</a:t>
            </a:r>
            <a:r>
              <a:rPr lang="en-US" sz="2400" b="1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2895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=42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=50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1865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i</a:t>
            </a:r>
            <a:r>
              <a:rPr lang="en-US" sz="2400" dirty="0">
                <a:latin typeface="+mj-lt"/>
              </a:rPr>
              <a:t>=90</a:t>
            </a:r>
            <a:r>
              <a:rPr lang="en-US" sz="2400" baseline="30000" dirty="0">
                <a:latin typeface="+mj-lt"/>
              </a:rPr>
              <a:t>o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481935"/>
            <a:ext cx="824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Transmitted illumination confined within a few wavelengths of the surface.</a:t>
            </a:r>
          </a:p>
        </p:txBody>
      </p:sp>
    </p:spTree>
    <p:extLst>
      <p:ext uri="{BB962C8B-B14F-4D97-AF65-F5344CB8AC3E}">
        <p14:creationId xmlns:p14="http://schemas.microsoft.com/office/powerpoint/2010/main" val="345125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TIRF (total internal reflection fluorescence)</a:t>
            </a:r>
          </a:p>
          <a:p>
            <a:r>
              <a:rPr lang="en-US" sz="1600" dirty="0">
                <a:hlinkClick r:id="rId2"/>
              </a:rPr>
              <a:t>www.nikon.com/products/microscope-solutions/bioscience.../nikon_note_10_lr.pdf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13" y="1066800"/>
            <a:ext cx="67532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7197"/>
            <a:ext cx="6534150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52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Design of TIRF device using laser and high power lens</a:t>
            </a:r>
          </a:p>
        </p:txBody>
      </p:sp>
    </p:spTree>
    <p:extLst>
      <p:ext uri="{BB962C8B-B14F-4D97-AF65-F5344CB8AC3E}">
        <p14:creationId xmlns:p14="http://schemas.microsoft.com/office/powerpoint/2010/main" val="106939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35"/>
            <a:ext cx="9144000" cy="63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41F65-4A68-25C9-D1E3-8549222B7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A67F4-691F-C5D7-3D01-15F3879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EAB8B-870C-465D-FDEB-7149209D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26839-6373-6CED-7E00-F0087EDE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239000" cy="6461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5D335-1258-F51C-D98B-A47C9BA57FFC}"/>
              </a:ext>
            </a:extLst>
          </p:cNvPr>
          <p:cNvSpPr txBox="1"/>
          <p:nvPr/>
        </p:nvSpPr>
        <p:spPr>
          <a:xfrm>
            <a:off x="52578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4 PM Olin 101</a:t>
            </a:r>
          </a:p>
        </p:txBody>
      </p:sp>
    </p:spTree>
    <p:extLst>
      <p:ext uri="{BB962C8B-B14F-4D97-AF65-F5344CB8AC3E}">
        <p14:creationId xmlns:p14="http://schemas.microsoft.com/office/powerpoint/2010/main" val="184614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to complex refractive index </a:t>
            </a:r>
            <a:r>
              <a:rPr lang="en-US" sz="2400" i="1" dirty="0">
                <a:latin typeface="+mj-lt"/>
              </a:rPr>
              <a:t>n=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R</a:t>
            </a:r>
            <a:r>
              <a:rPr lang="en-US" sz="2400" i="1" dirty="0">
                <a:latin typeface="+mj-lt"/>
              </a:rPr>
              <a:t> + i </a:t>
            </a:r>
            <a:r>
              <a:rPr lang="en-US" sz="2400" i="1" dirty="0" err="1">
                <a:latin typeface="+mj-lt"/>
              </a:rPr>
              <a:t>n</a:t>
            </a:r>
            <a:r>
              <a:rPr lang="en-US" sz="2400" i="1" baseline="-25000" dirty="0" err="1">
                <a:latin typeface="+mj-lt"/>
              </a:rPr>
              <a:t>I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25205"/>
              </p:ext>
            </p:extLst>
          </p:nvPr>
        </p:nvGraphicFramePr>
        <p:xfrm>
          <a:off x="1295400" y="1295400"/>
          <a:ext cx="5516563" cy="391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52400" imgH="1790640" progId="Equation.3">
                  <p:embed/>
                </p:oleObj>
              </mc:Choice>
              <mc:Fallback>
                <p:oleObj name="数式" r:id="rId2" imgW="255240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516563" cy="391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3AC9FC-BC95-82B8-99AA-FAF2CB53C856}"/>
              </a:ext>
            </a:extLst>
          </p:cNvPr>
          <p:cNvSpPr txBox="1"/>
          <p:nvPr/>
        </p:nvSpPr>
        <p:spPr>
          <a:xfrm>
            <a:off x="838200" y="5486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general Fresnel equations can be similarly adapted for complex refractive indices.</a:t>
            </a:r>
          </a:p>
        </p:txBody>
      </p:sp>
    </p:spTree>
    <p:extLst>
      <p:ext uri="{BB962C8B-B14F-4D97-AF65-F5344CB8AC3E}">
        <p14:creationId xmlns:p14="http://schemas.microsoft.com/office/powerpoint/2010/main" val="248008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7876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 of imaginary contributions to permittivity --</a:t>
            </a:r>
          </a:p>
          <a:p>
            <a:r>
              <a:rPr lang="en-US" sz="2400" dirty="0">
                <a:latin typeface="+mj-lt"/>
              </a:rPr>
              <a:t>Review:  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15327"/>
              </p:ext>
            </p:extLst>
          </p:nvPr>
        </p:nvGraphicFramePr>
        <p:xfrm>
          <a:off x="557213" y="1295400"/>
          <a:ext cx="5738812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54280" imgH="1981080" progId="Equation.3">
                  <p:embed/>
                </p:oleObj>
              </mc:Choice>
              <mc:Fallback>
                <p:oleObj name="数式" r:id="rId2" imgW="265428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95400"/>
                        <a:ext cx="5738812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76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1438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" y="3886200"/>
            <a:ext cx="842772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768"/>
              </p:ext>
            </p:extLst>
          </p:nvPr>
        </p:nvGraphicFramePr>
        <p:xfrm>
          <a:off x="3286125" y="2514600"/>
          <a:ext cx="9048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419040" imgH="431640" progId="Equation.3">
                  <p:embed/>
                </p:oleObj>
              </mc:Choice>
              <mc:Fallback>
                <p:oleObj name="数式" r:id="rId4" imgW="419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514600"/>
                        <a:ext cx="9048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994536"/>
              </p:ext>
            </p:extLst>
          </p:nvPr>
        </p:nvGraphicFramePr>
        <p:xfrm>
          <a:off x="1295400" y="4343400"/>
          <a:ext cx="87788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406080" imgH="431640" progId="Equation.3">
                  <p:embed/>
                </p:oleObj>
              </mc:Choice>
              <mc:Fallback>
                <p:oleObj name="数式" r:id="rId6" imgW="406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43400"/>
                        <a:ext cx="87788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8767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dielectric function:</a:t>
            </a:r>
          </a:p>
        </p:txBody>
      </p:sp>
    </p:spTree>
    <p:extLst>
      <p:ext uri="{BB962C8B-B14F-4D97-AF65-F5344CB8AC3E}">
        <p14:creationId xmlns:p14="http://schemas.microsoft.com/office/powerpoint/2010/main" val="1577949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" y="533400"/>
            <a:ext cx="3217126" cy="2463492"/>
            <a:chOff x="5621750" y="4038600"/>
            <a:chExt cx="3217126" cy="2463492"/>
          </a:xfrm>
        </p:grpSpPr>
        <p:grpSp>
          <p:nvGrpSpPr>
            <p:cNvPr id="6" name="Group 5"/>
            <p:cNvGrpSpPr/>
            <p:nvPr/>
          </p:nvGrpSpPr>
          <p:grpSpPr>
            <a:xfrm>
              <a:off x="6248400" y="4038600"/>
              <a:ext cx="2590476" cy="2463492"/>
              <a:chOff x="914400" y="554353"/>
              <a:chExt cx="2590476" cy="2463492"/>
            </a:xfrm>
          </p:grpSpPr>
          <p:pic>
            <p:nvPicPr>
              <p:cNvPr id="9" name="Picture 2" descr="http://img.tfd.com/ggse/d6/gsed_0001_0012_0_img297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554353"/>
                <a:ext cx="2590476" cy="24634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2118360" y="1600200"/>
                <a:ext cx="152400" cy="1858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ight Arrow 6"/>
            <p:cNvSpPr/>
            <p:nvPr/>
          </p:nvSpPr>
          <p:spPr>
            <a:xfrm rot="11824291">
              <a:off x="5621750" y="4352105"/>
              <a:ext cx="609600" cy="207647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5180" y="4455928"/>
              <a:ext cx="73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Symbol" pitchFamily="18" charset="2"/>
                </a:rPr>
                <a:t>d</a:t>
              </a:r>
              <a:r>
                <a:rPr lang="en-US" sz="2400" b="1" dirty="0" err="1">
                  <a:latin typeface="+mj-lt"/>
                </a:rPr>
                <a:t>r</a:t>
              </a:r>
              <a:endParaRPr lang="en-US" sz="2400" dirty="0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480" y="-35301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 lattice vibrations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75463" y="449224"/>
            <a:ext cx="566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principle, the ideas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apply both to the ionic vibrations which occur at low frequency (~10</a:t>
            </a:r>
            <a:r>
              <a:rPr lang="en-US" sz="2400" baseline="30000" dirty="0">
                <a:latin typeface="+mj-lt"/>
              </a:rPr>
              <a:t>12</a:t>
            </a:r>
            <a:r>
              <a:rPr lang="en-US" sz="2400" dirty="0">
                <a:latin typeface="+mj-lt"/>
              </a:rPr>
              <a:t> Hz) contributing to the so called static permittivity function </a:t>
            </a:r>
            <a:r>
              <a:rPr lang="en-US" sz="2400" dirty="0" err="1">
                <a:latin typeface="Symbol" panose="05050102010706020507" pitchFamily="18" charset="2"/>
              </a:rPr>
              <a:t>e</a:t>
            </a:r>
            <a:r>
              <a:rPr lang="en-US" sz="2400" baseline="-250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to </a:t>
            </a:r>
            <a:r>
              <a:rPr lang="en-US" sz="2400" dirty="0"/>
              <a:t>the electronic vibrations which occur </a:t>
            </a:r>
            <a:r>
              <a:rPr lang="en-US" sz="2400" dirty="0">
                <a:latin typeface="+mj-lt"/>
              </a:rPr>
              <a:t>at high frequency (~10</a:t>
            </a:r>
            <a:r>
              <a:rPr lang="en-US" sz="2400" baseline="30000" dirty="0">
                <a:latin typeface="+mj-lt"/>
              </a:rPr>
              <a:t>15 </a:t>
            </a:r>
            <a:r>
              <a:rPr lang="en-US" sz="2400" dirty="0">
                <a:latin typeface="+mj-lt"/>
              </a:rPr>
              <a:t>Hz) contributing to the so called high frequency permittivity function  </a:t>
            </a:r>
            <a:r>
              <a:rPr lang="en-US" sz="2400" dirty="0">
                <a:latin typeface="Symbol" panose="05050102010706020507" pitchFamily="18" charset="2"/>
              </a:rPr>
              <a:t>e</a:t>
            </a:r>
            <a:r>
              <a:rPr lang="en-US" baseline="-25000" dirty="0">
                <a:latin typeface="Symbol" panose="05050102010706020507" pitchFamily="18" charset="2"/>
              </a:rPr>
              <a:t>¥</a:t>
            </a:r>
            <a:r>
              <a:rPr lang="en-US" dirty="0">
                <a:latin typeface="Symbol" panose="05050102010706020507" pitchFamily="18" charset="2"/>
              </a:rPr>
              <a:t>.</a:t>
            </a:r>
            <a:endParaRPr lang="en-US" sz="2400" baseline="-25000" dirty="0"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57869"/>
              </p:ext>
            </p:extLst>
          </p:nvPr>
        </p:nvGraphicFramePr>
        <p:xfrm>
          <a:off x="165830" y="3972580"/>
          <a:ext cx="8857752" cy="227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84800" imgH="1447560" progId="Equation.DSMT4">
                  <p:embed/>
                </p:oleObj>
              </mc:Choice>
              <mc:Fallback>
                <p:oleObj name="Equation" r:id="rId3" imgW="618480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830" y="3972580"/>
                        <a:ext cx="8857752" cy="2275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24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692EF-4E65-F3B6-93FF-E25633B62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6F0C2-3360-BF6D-02ED-77733AD2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A0412-6A12-4F4C-5CAF-4FE97E12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0AD5-40BE-1A40-09EB-2C949DDF47C1}"/>
              </a:ext>
            </a:extLst>
          </p:cNvPr>
          <p:cNvSpPr txBox="1"/>
          <p:nvPr/>
        </p:nvSpPr>
        <p:spPr>
          <a:xfrm>
            <a:off x="2286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terms of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form: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CEBFF0-99D8-F8A9-B57D-690BD164F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3969"/>
              </p:ext>
            </p:extLst>
          </p:nvPr>
        </p:nvGraphicFramePr>
        <p:xfrm>
          <a:off x="339725" y="1219200"/>
          <a:ext cx="8347075" cy="380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81480" imgH="2336760" progId="Equation.DSMT4">
                  <p:embed/>
                </p:oleObj>
              </mc:Choice>
              <mc:Fallback>
                <p:oleObj name="Equation" r:id="rId2" imgW="5181480" imgH="2336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219200"/>
                        <a:ext cx="8347075" cy="380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CEEAA5A-0201-DBC7-F129-4E470AC036FB}"/>
              </a:ext>
            </a:extLst>
          </p:cNvPr>
          <p:cNvSpPr/>
          <p:nvPr/>
        </p:nvSpPr>
        <p:spPr>
          <a:xfrm>
            <a:off x="1752600" y="3505200"/>
            <a:ext cx="3200400" cy="27432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D877F-EDAC-8EB1-FB2B-9AACE52A2D56}"/>
              </a:ext>
            </a:extLst>
          </p:cNvPr>
          <p:cNvSpPr/>
          <p:nvPr/>
        </p:nvSpPr>
        <p:spPr>
          <a:xfrm>
            <a:off x="5143500" y="3505200"/>
            <a:ext cx="3200400" cy="2743200"/>
          </a:xfrm>
          <a:prstGeom prst="rect">
            <a:avLst/>
          </a:prstGeom>
          <a:solidFill>
            <a:srgbClr val="7030A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AFD1E3-FBCC-95CE-81C8-2834C3E81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40175"/>
              </p:ext>
            </p:extLst>
          </p:nvPr>
        </p:nvGraphicFramePr>
        <p:xfrm>
          <a:off x="2362200" y="5036664"/>
          <a:ext cx="1651000" cy="1081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82400" progId="Equation.DSMT4">
                  <p:embed/>
                </p:oleObj>
              </mc:Choice>
              <mc:Fallback>
                <p:oleObj name="Equation" r:id="rId4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2200" y="5036664"/>
                        <a:ext cx="1651000" cy="1081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1897C69-71B1-B91B-D904-A358D1DE2C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82685"/>
              </p:ext>
            </p:extLst>
          </p:nvPr>
        </p:nvGraphicFramePr>
        <p:xfrm>
          <a:off x="5869781" y="5162181"/>
          <a:ext cx="1366837" cy="895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482400" progId="Equation.DSMT4">
                  <p:embed/>
                </p:oleObj>
              </mc:Choice>
              <mc:Fallback>
                <p:oleObj name="Equation" r:id="rId6" imgW="736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9781" y="5162181"/>
                        <a:ext cx="1366837" cy="895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41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09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Kramers-Kronig</a:t>
            </a:r>
            <a:r>
              <a:rPr lang="en-US" sz="2400" dirty="0">
                <a:latin typeface="+mj-lt"/>
              </a:rPr>
              <a:t> transform – for dielectric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057400"/>
          <a:ext cx="53530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616120" imgH="1193760" progId="Equation.3">
                  <p:embed/>
                </p:oleObj>
              </mc:Choice>
              <mc:Fallback>
                <p:oleObj name="数式" r:id="rId2" imgW="2616120" imgH="11937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5353050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Comment:    The </a:t>
            </a:r>
            <a:r>
              <a:rPr lang="en-US" sz="2400" dirty="0" err="1">
                <a:latin typeface="+mj-lt"/>
              </a:rPr>
              <a:t>Drude</a:t>
            </a:r>
            <a:r>
              <a:rPr lang="en-US" sz="2400" dirty="0">
                <a:latin typeface="+mj-lt"/>
              </a:rPr>
              <a:t> model allows us to “derive”:</a:t>
            </a:r>
          </a:p>
          <a:p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35A9-DD1D-4A2A-92B2-AB3C6DFCD81D}"/>
              </a:ext>
            </a:extLst>
          </p:cNvPr>
          <p:cNvSpPr txBox="1"/>
          <p:nvPr/>
        </p:nvSpPr>
        <p:spPr>
          <a:xfrm>
            <a:off x="4572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Practical applications --  It is often possible/more convenient to calculate the imaginary response and use KK to deduce the real response or visa versa.</a:t>
            </a:r>
          </a:p>
        </p:txBody>
      </p:sp>
    </p:spTree>
    <p:extLst>
      <p:ext uri="{BB962C8B-B14F-4D97-AF65-F5344CB8AC3E}">
        <p14:creationId xmlns:p14="http://schemas.microsoft.com/office/powerpoint/2010/main" val="4000247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76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Analysis of Maxwell’s equations without sources  -- continued: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47944"/>
              </p:ext>
            </p:extLst>
          </p:nvPr>
        </p:nvGraphicFramePr>
        <p:xfrm>
          <a:off x="595733" y="537865"/>
          <a:ext cx="7329067" cy="266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390840" imgH="1218960" progId="Equation.3">
                  <p:embed/>
                </p:oleObj>
              </mc:Choice>
              <mc:Fallback>
                <p:oleObj name="数式" r:id="rId2" imgW="339084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33" y="537865"/>
                        <a:ext cx="7329067" cy="266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049802"/>
              </p:ext>
            </p:extLst>
          </p:nvPr>
        </p:nvGraphicFramePr>
        <p:xfrm>
          <a:off x="1562100" y="3349625"/>
          <a:ext cx="5211763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1117440" progId="Equation.DSMT4">
                  <p:embed/>
                </p:oleObj>
              </mc:Choice>
              <mc:Fallback>
                <p:oleObj name="Equation" r:id="rId4" imgW="222228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3349625"/>
                        <a:ext cx="5211763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7010400" y="45720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57150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10400" y="57150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4572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5562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134094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Transverse electric and magnetic waves  (TEM)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30415"/>
              </p:ext>
            </p:extLst>
          </p:nvPr>
        </p:nvGraphicFramePr>
        <p:xfrm>
          <a:off x="730250" y="838200"/>
          <a:ext cx="7683500" cy="2193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70400" imgH="1485720" progId="Equation.DSMT4">
                  <p:embed/>
                </p:oleObj>
              </mc:Choice>
              <mc:Fallback>
                <p:oleObj name="Equation" r:id="rId2" imgW="5270400" imgH="1485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838200"/>
                        <a:ext cx="7683500" cy="2193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7010400" y="3505200"/>
            <a:ext cx="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0" y="4648200"/>
            <a:ext cx="9144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010400" y="4648200"/>
            <a:ext cx="13716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62800" y="3505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E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4495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B</a:t>
            </a:r>
            <a:r>
              <a:rPr lang="en-US" sz="2400" b="1" baseline="-25000" dirty="0">
                <a:latin typeface="+mj-lt"/>
              </a:rPr>
              <a:t>0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4872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TEM modes describe electromagnetic waves in lossless media and vacuum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4953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real </a:t>
            </a:r>
          </a:p>
          <a:p>
            <a:r>
              <a:rPr lang="en-US" sz="2400" i="1" dirty="0">
                <a:latin typeface="Symbol" pitchFamily="18" charset="2"/>
              </a:rPr>
              <a:t>e, m</a:t>
            </a:r>
            <a:r>
              <a:rPr lang="en-US" sz="2400" i="1" dirty="0"/>
              <a:t>, n, 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456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Effects of complex dielectric; fields near the surface on an ideal conductor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81973"/>
              </p:ext>
            </p:extLst>
          </p:nvPr>
        </p:nvGraphicFramePr>
        <p:xfrm>
          <a:off x="211138" y="823913"/>
          <a:ext cx="7988300" cy="5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2565360" progId="Equation.DSMT4">
                  <p:embed/>
                </p:oleObj>
              </mc:Choice>
              <mc:Fallback>
                <p:oleObj name="Equation" r:id="rId2" imgW="3568680" imgH="2565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823913"/>
                        <a:ext cx="7988300" cy="561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460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76308"/>
              </p:ext>
            </p:extLst>
          </p:nvPr>
        </p:nvGraphicFramePr>
        <p:xfrm>
          <a:off x="152400" y="1660525"/>
          <a:ext cx="81978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2273040" progId="Equation.DSMT4">
                  <p:embed/>
                </p:oleObj>
              </mc:Choice>
              <mc:Fallback>
                <p:oleObj name="Equation" r:id="rId2" imgW="5333760" imgH="227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0525"/>
                        <a:ext cx="8197850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details:</a:t>
            </a:r>
          </a:p>
        </p:txBody>
      </p:sp>
    </p:spTree>
    <p:extLst>
      <p:ext uri="{BB962C8B-B14F-4D97-AF65-F5344CB8AC3E}">
        <p14:creationId xmlns:p14="http://schemas.microsoft.com/office/powerpoint/2010/main" val="78831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4241A-7E91-B9FA-39C2-1E88DE06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2E5BE-77B1-0A36-66CA-FE12C4B3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E4CEA-32C4-0C6B-B92E-13E7E026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0F2EB-154F-2957-78D6-8CB997EBE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1"/>
            <a:ext cx="9144000" cy="56500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8D6C4F-B030-1A29-14F8-236A8044BAB1}"/>
              </a:ext>
            </a:extLst>
          </p:cNvPr>
          <p:cNvSpPr/>
          <p:nvPr/>
        </p:nvSpPr>
        <p:spPr>
          <a:xfrm>
            <a:off x="76200" y="3276600"/>
            <a:ext cx="8991600" cy="304800"/>
          </a:xfrm>
          <a:prstGeom prst="rect">
            <a:avLst/>
          </a:prstGeom>
          <a:solidFill>
            <a:srgbClr val="DA32A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928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Fields near the surface on an ideal conductor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796901"/>
              </p:ext>
            </p:extLst>
          </p:nvPr>
        </p:nvGraphicFramePr>
        <p:xfrm>
          <a:off x="1143000" y="533400"/>
          <a:ext cx="5430838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14600" imgH="2006280" progId="Equation.3">
                  <p:embed/>
                </p:oleObj>
              </mc:Choice>
              <mc:Fallback>
                <p:oleObj name="数式" r:id="rId2" imgW="2514600" imgH="20062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"/>
                        <a:ext cx="5430838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7864"/>
              </p:ext>
            </p:extLst>
          </p:nvPr>
        </p:nvGraphicFramePr>
        <p:xfrm>
          <a:off x="1003300" y="4897438"/>
          <a:ext cx="598487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400" imgH="761760" progId="Equation.DSMT4">
                  <p:embed/>
                </p:oleObj>
              </mc:Choice>
              <mc:Fallback>
                <p:oleObj name="Equation" r:id="rId4" imgW="2768400" imgH="761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897438"/>
                        <a:ext cx="5984875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4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Some representative values of skin depth</a:t>
            </a:r>
          </a:p>
          <a:p>
            <a:r>
              <a:rPr lang="en-US" sz="2400" dirty="0">
                <a:latin typeface="+mj-lt"/>
              </a:rPr>
              <a:t>Ref: Lorrain and Corson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234856"/>
              </p:ext>
            </p:extLst>
          </p:nvPr>
        </p:nvGraphicFramePr>
        <p:xfrm>
          <a:off x="609600" y="3150975"/>
          <a:ext cx="8305800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s (10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7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S/m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m/m</a:t>
                      </a:r>
                      <a:r>
                        <a:rPr lang="en-US" sz="2400" baseline="-250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60 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0.001m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</a:rPr>
                        <a:t>at 1 MHz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84.6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Cu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 err="1"/>
                        <a:t>Mumetal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sz="2400" dirty="0"/>
                        <a:t>Zn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088719"/>
              </p:ext>
            </p:extLst>
          </p:nvPr>
        </p:nvGraphicFramePr>
        <p:xfrm>
          <a:off x="1505505" y="1295400"/>
          <a:ext cx="378142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634680" progId="Equation.DSMT4">
                  <p:embed/>
                </p:oleObj>
              </mc:Choice>
              <mc:Fallback>
                <p:oleObj name="Equation" r:id="rId2" imgW="248904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05" y="1295400"/>
                        <a:ext cx="378142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8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17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Relative energies associated with field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32330"/>
              </p:ext>
            </p:extLst>
          </p:nvPr>
        </p:nvGraphicFramePr>
        <p:xfrm>
          <a:off x="318293" y="438944"/>
          <a:ext cx="8507413" cy="601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19560" imgH="4254480" progId="Equation.DSMT4">
                  <p:embed/>
                </p:oleObj>
              </mc:Choice>
              <mc:Fallback>
                <p:oleObj name="Equation" r:id="rId2" imgW="6019560" imgH="4254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293" y="438944"/>
                        <a:ext cx="8507413" cy="601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FBB82F0-09CA-4CD0-B438-819E4F354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77527"/>
              </p:ext>
            </p:extLst>
          </p:nvPr>
        </p:nvGraphicFramePr>
        <p:xfrm>
          <a:off x="1066799" y="2971800"/>
          <a:ext cx="3044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609480" progId="Equation.DSMT4">
                  <p:embed/>
                </p:oleObj>
              </mc:Choice>
              <mc:Fallback>
                <p:oleObj name="Equation" r:id="rId4" imgW="17398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799" y="2971800"/>
                        <a:ext cx="304482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652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7AD5-9F81-4C4D-991F-82DCE94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376D2-CE59-4A1D-8E20-894A4862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0AE27-B27A-4D11-8D32-CC28BBA8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7DE487-E9CA-445A-82B9-177D29BF4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753777" cy="3748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2FAF7-F5C6-4668-B6FB-1A8B348D044F}"/>
              </a:ext>
            </a:extLst>
          </p:cNvPr>
          <p:cNvSpPr txBox="1"/>
          <p:nvPr/>
        </p:nvSpPr>
        <p:spPr>
          <a:xfrm>
            <a:off x="4572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Various </a:t>
            </a:r>
            <a:r>
              <a:rPr lang="en-US" sz="2400">
                <a:latin typeface="+mj-lt"/>
              </a:rPr>
              <a:t>wavelengths </a:t>
            </a:r>
            <a:r>
              <a:rPr lang="en-US" sz="2400">
                <a:latin typeface="Symbol" panose="05050102010706020507" pitchFamily="18" charset="2"/>
              </a:rPr>
              <a:t>l</a:t>
            </a:r>
            <a:r>
              <a:rPr lang="en-US" sz="2400"/>
              <a:t> --</a:t>
            </a:r>
            <a:r>
              <a:rPr lang="en-US" sz="240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9314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C9BBB-F16E-44DB-1B4B-DD5E216F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BFFDE-A594-8CF9-28E1-33DA15A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9E17E-4B0C-FD4D-930F-F534F9257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801386-6DA6-7FBE-4C1D-F96C462C4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32949"/>
              </p:ext>
            </p:extLst>
          </p:nvPr>
        </p:nvGraphicFramePr>
        <p:xfrm>
          <a:off x="607972" y="1167447"/>
          <a:ext cx="7864553" cy="363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48040" imgH="1777680" progId="Equation.DSMT4">
                  <p:embed/>
                </p:oleObj>
              </mc:Choice>
              <mc:Fallback>
                <p:oleObj name="Equation" r:id="rId2" imgW="384804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972" y="1167447"/>
                        <a:ext cx="7864553" cy="363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136A23-B1C8-430A-6755-46125C7ED209}"/>
              </a:ext>
            </a:extLst>
          </p:cNvPr>
          <p:cNvSpPr txBox="1"/>
          <p:nvPr/>
        </p:nvSpPr>
        <p:spPr>
          <a:xfrm>
            <a:off x="466023" y="337424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6505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62603-04E5-E1DD-1547-7BD92832D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B3D8F-3427-EDC4-FBA9-4DA24A69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FAD11-615B-9B7C-BF88-BBE9CDA9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A1CA4-90CD-CF38-70A4-C999CE003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8203"/>
            <a:ext cx="9144000" cy="3028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09FCCA-041E-505D-931A-0467C53E793E}"/>
              </a:ext>
            </a:extLst>
          </p:cNvPr>
          <p:cNvSpPr txBox="1"/>
          <p:nvPr/>
        </p:nvSpPr>
        <p:spPr>
          <a:xfrm>
            <a:off x="228600" y="3505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Friday, 3/01/2024: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Please turn in any outstanding HW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Suggest your preferred review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For 3/04/2024-3/08/2024: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Individual work on take home exam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Shortened class lectures on Chapter 8 of </a:t>
            </a:r>
            <a:r>
              <a:rPr lang="en-US" sz="2400" b="1" dirty="0">
                <a:latin typeface="+mj-lt"/>
              </a:rPr>
              <a:t>Jackson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493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1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 of Fresnel equations --</a:t>
            </a:r>
          </a:p>
          <a:p>
            <a:r>
              <a:rPr lang="en-US" sz="2400" dirty="0">
                <a:latin typeface="+mj-lt"/>
              </a:rPr>
              <a:t>Electromagnetic plane waves in isotropic medium with linear and real permeability and permittivity:   </a:t>
            </a:r>
            <a:r>
              <a:rPr lang="en-US" sz="2400" dirty="0">
                <a:latin typeface="Symbol" pitchFamily="18" charset="2"/>
              </a:rPr>
              <a:t>m e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383848"/>
              </p:ext>
            </p:extLst>
          </p:nvPr>
        </p:nvGraphicFramePr>
        <p:xfrm>
          <a:off x="639763" y="1379538"/>
          <a:ext cx="5465762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527200" imgH="685800" progId="Equation.3">
                  <p:embed/>
                </p:oleObj>
              </mc:Choice>
              <mc:Fallback>
                <p:oleObj name="数式" r:id="rId2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379538"/>
                        <a:ext cx="5465762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03852"/>
              </p:ext>
            </p:extLst>
          </p:nvPr>
        </p:nvGraphicFramePr>
        <p:xfrm>
          <a:off x="381000" y="2971800"/>
          <a:ext cx="711835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035160" imgH="711000" progId="Equation.3">
                  <p:embed/>
                </p:oleObj>
              </mc:Choice>
              <mc:Fallback>
                <p:oleObj name="数式" r:id="rId4" imgW="30351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971800"/>
                        <a:ext cx="711835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712947"/>
              </p:ext>
            </p:extLst>
          </p:nvPr>
        </p:nvGraphicFramePr>
        <p:xfrm>
          <a:off x="381000" y="4800600"/>
          <a:ext cx="69992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984400" imgH="609480" progId="Equation.3">
                  <p:embed/>
                </p:oleObj>
              </mc:Choice>
              <mc:Fallback>
                <p:oleObj name="数式" r:id="rId6" imgW="29844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69992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34E8862-6F92-09EC-40C1-79513A6DE498}"/>
              </a:ext>
            </a:extLst>
          </p:cNvPr>
          <p:cNvSpPr txBox="1"/>
          <p:nvPr/>
        </p:nvSpPr>
        <p:spPr>
          <a:xfrm>
            <a:off x="6400800" y="1557605"/>
            <a:ext cx="2794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</a:rPr>
              <a:t>Note that special care is needed when these quantities are complex.</a:t>
            </a:r>
          </a:p>
        </p:txBody>
      </p:sp>
    </p:spTree>
    <p:extLst>
      <p:ext uri="{BB962C8B-B14F-4D97-AF65-F5344CB8AC3E}">
        <p14:creationId xmlns:p14="http://schemas.microsoft.com/office/powerpoint/2010/main" val="148652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34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comments on the Fresnel Equations</a:t>
            </a:r>
          </a:p>
          <a:p>
            <a:endParaRPr lang="en-US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Different behaviors of  </a:t>
            </a:r>
            <a:r>
              <a:rPr lang="en-US" sz="2400" i="1" dirty="0">
                <a:latin typeface="+mj-lt"/>
              </a:rPr>
              <a:t>s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dirty="0">
                <a:latin typeface="+mj-lt"/>
              </a:rPr>
              <a:t> polarization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Brewster’s angle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Total internal reflection</a:t>
            </a:r>
          </a:p>
        </p:txBody>
      </p:sp>
    </p:spTree>
    <p:extLst>
      <p:ext uri="{BB962C8B-B14F-4D97-AF65-F5344CB8AC3E}">
        <p14:creationId xmlns:p14="http://schemas.microsoft.com/office/powerpoint/2010/main" val="162950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" y="216349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</a:t>
            </a:r>
          </a:p>
          <a:p>
            <a:r>
              <a:rPr lang="en-US" sz="2400" dirty="0">
                <a:latin typeface="+mj-lt"/>
              </a:rPr>
              <a:t>Reflection and refraction of plane electromagnetic waves at a plane interface between dielectrics (assumed to be lossless)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2000250"/>
            <a:ext cx="4514850" cy="3543300"/>
            <a:chOff x="1447800" y="1524000"/>
            <a:chExt cx="6019800" cy="4724400"/>
          </a:xfrm>
        </p:grpSpPr>
        <p:sp>
          <p:nvSpPr>
            <p:cNvPr id="6" name="Rectangle 5"/>
            <p:cNvSpPr/>
            <p:nvPr/>
          </p:nvSpPr>
          <p:spPr>
            <a:xfrm>
              <a:off x="1447800" y="1524000"/>
              <a:ext cx="6019800" cy="2362200"/>
            </a:xfrm>
            <a:prstGeom prst="rect">
              <a:avLst/>
            </a:prstGeom>
            <a:solidFill>
              <a:schemeClr val="accent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47800" y="3886200"/>
              <a:ext cx="6019800" cy="2362200"/>
            </a:xfrm>
            <a:prstGeom prst="rect">
              <a:avLst/>
            </a:prstGeom>
            <a:solidFill>
              <a:srgbClr val="DA32AA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52600" y="19050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</a:t>
              </a:r>
              <a:r>
                <a:rPr lang="en-US" dirty="0">
                  <a:latin typeface="+mj-lt"/>
                </a:rPr>
                <a:t>’</a:t>
              </a:r>
              <a:r>
                <a:rPr lang="en-US" dirty="0">
                  <a:latin typeface="Symbol" pitchFamily="18" charset="2"/>
                </a:rPr>
                <a:t> e</a:t>
              </a:r>
              <a:r>
                <a:rPr lang="en-US" dirty="0"/>
                <a:t>’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4114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ymbol" pitchFamily="18" charset="2"/>
                </a:rPr>
                <a:t>m 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19400" y="3886200"/>
              <a:ext cx="12954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3886200"/>
              <a:ext cx="1219200" cy="1981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14800" y="1676400"/>
              <a:ext cx="0" cy="419100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14800" y="2819400"/>
              <a:ext cx="2209800" cy="1066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29200" y="28911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+mj-lt"/>
                </a:rPr>
                <a:t>k’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24200" y="4341167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i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95800" y="4186535"/>
              <a:ext cx="762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+mj-lt"/>
                </a:rPr>
                <a:t>k</a:t>
              </a:r>
              <a:r>
                <a:rPr lang="en-US" baseline="-25000" dirty="0" err="1">
                  <a:latin typeface="+mj-lt"/>
                </a:rPr>
                <a:t>R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38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91000" y="4572000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+mj-lt"/>
                </a:rPr>
                <a:t>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3195935"/>
              <a:ext cx="381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q</a:t>
              </a:r>
            </a:p>
          </p:txBody>
        </p:sp>
        <p:sp>
          <p:nvSpPr>
            <p:cNvPr id="20" name="Arc 19"/>
            <p:cNvSpPr/>
            <p:nvPr/>
          </p:nvSpPr>
          <p:spPr>
            <a:xfrm>
              <a:off x="3733800" y="3200400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Arc 20"/>
            <p:cNvSpPr/>
            <p:nvPr/>
          </p:nvSpPr>
          <p:spPr>
            <a:xfrm rot="10388273">
              <a:off x="3607134" y="4414369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Arc 21"/>
            <p:cNvSpPr/>
            <p:nvPr/>
          </p:nvSpPr>
          <p:spPr>
            <a:xfrm rot="7066266">
              <a:off x="3903168" y="4350591"/>
              <a:ext cx="914400" cy="685800"/>
            </a:xfrm>
            <a:prstGeom prst="arc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97649"/>
              </p:ext>
            </p:extLst>
          </p:nvPr>
        </p:nvGraphicFramePr>
        <p:xfrm>
          <a:off x="5641975" y="1801116"/>
          <a:ext cx="2816225" cy="4575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3340080" progId="Equation.DSMT4">
                  <p:embed/>
                </p:oleObj>
              </mc:Choice>
              <mc:Fallback>
                <p:oleObj name="Equation" r:id="rId2" imgW="2057400" imgH="3340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41975" y="1801116"/>
                        <a:ext cx="2816225" cy="4575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3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111184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Review: </a:t>
            </a:r>
          </a:p>
          <a:p>
            <a:r>
              <a:rPr lang="en-US" sz="2400" dirty="0">
                <a:latin typeface="+mj-lt"/>
              </a:rPr>
              <a:t>Reflection and refraction between two isotropic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640" y="914400"/>
            <a:ext cx="3009900" cy="2417763"/>
            <a:chOff x="533400" y="1011237"/>
            <a:chExt cx="3009900" cy="241776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33400" y="1066800"/>
              <a:ext cx="3009900" cy="2362200"/>
              <a:chOff x="1447800" y="1524000"/>
              <a:chExt cx="6019800" cy="47244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47800" y="1524000"/>
                <a:ext cx="6019800" cy="2362200"/>
              </a:xfrm>
              <a:prstGeom prst="rect">
                <a:avLst/>
              </a:prstGeom>
              <a:solidFill>
                <a:schemeClr val="accent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3886200"/>
                <a:ext cx="6019800" cy="2362200"/>
              </a:xfrm>
              <a:prstGeom prst="rect">
                <a:avLst/>
              </a:prstGeom>
              <a:solidFill>
                <a:srgbClr val="DA32AA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52600" y="1905000"/>
                <a:ext cx="1981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+mj-lt"/>
                  </a:rPr>
                  <a:t>’</a:t>
                </a:r>
                <a:r>
                  <a:rPr lang="en-US" sz="2400" dirty="0">
                    <a:latin typeface="Symbol" pitchFamily="18" charset="2"/>
                  </a:rPr>
                  <a:t> e</a:t>
                </a:r>
                <a:r>
                  <a:rPr lang="en-US" sz="2400" dirty="0"/>
                  <a:t>’</a:t>
                </a:r>
                <a:endParaRPr lang="en-US" sz="2400" dirty="0">
                  <a:latin typeface="Symbol" pitchFamily="18" charset="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76400" y="41148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ymbol" pitchFamily="18" charset="2"/>
                  </a:rPr>
                  <a:t>m 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819400" y="3886200"/>
                <a:ext cx="12954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114800" y="3886200"/>
                <a:ext cx="1219200" cy="1981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114800" y="1676400"/>
                <a:ext cx="0" cy="419100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114800" y="2819400"/>
                <a:ext cx="2209800" cy="1066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5029200" y="3121968"/>
                <a:ext cx="1295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k’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819400" y="3962400"/>
                <a:ext cx="1524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i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48200" y="4186536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+mj-lt"/>
                  </a:rPr>
                  <a:t>k</a:t>
                </a:r>
                <a:r>
                  <a:rPr lang="en-US" sz="2400" baseline="-25000" dirty="0" err="1">
                    <a:latin typeface="+mj-lt"/>
                  </a:rPr>
                  <a:t>R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i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38600" y="4419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+mj-lt"/>
                  </a:rPr>
                  <a:t>R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38600" y="2895600"/>
                <a:ext cx="381000" cy="46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latin typeface="Symbol" pitchFamily="18" charset="2"/>
                  </a:rPr>
                  <a:t>q</a:t>
                </a:r>
              </a:p>
            </p:txBody>
          </p:sp>
        </p:grp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0810508"/>
                </p:ext>
              </p:extLst>
            </p:nvPr>
          </p:nvGraphicFramePr>
          <p:xfrm>
            <a:off x="1905000" y="10112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2" imgW="126720" imgH="164880" progId="Equation.3">
                    <p:embed/>
                  </p:oleObj>
                </mc:Choice>
                <mc:Fallback>
                  <p:oleObj name="数式" r:id="rId2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10112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943799"/>
                </p:ext>
              </p:extLst>
            </p:nvPr>
          </p:nvGraphicFramePr>
          <p:xfrm>
            <a:off x="3200400" y="2078037"/>
            <a:ext cx="274638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126720" imgH="164880" progId="Equation.3">
                    <p:embed/>
                  </p:oleObj>
                </mc:Choice>
                <mc:Fallback>
                  <p:oleObj name="数式" r:id="rId4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078037"/>
                          <a:ext cx="274638" cy="360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13313"/>
              </p:ext>
            </p:extLst>
          </p:nvPr>
        </p:nvGraphicFramePr>
        <p:xfrm>
          <a:off x="620713" y="4114800"/>
          <a:ext cx="70008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238200" imgH="927000" progId="Equation.3">
                  <p:embed/>
                </p:oleObj>
              </mc:Choice>
              <mc:Fallback>
                <p:oleObj name="数式" r:id="rId6" imgW="32382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114800"/>
                        <a:ext cx="700087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342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50504"/>
              </p:ext>
            </p:extLst>
          </p:nvPr>
        </p:nvGraphicFramePr>
        <p:xfrm>
          <a:off x="240030" y="1454959"/>
          <a:ext cx="5272088" cy="175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251160" imgH="1066680" progId="Equation.3">
                  <p:embed/>
                </p:oleObj>
              </mc:Choice>
              <mc:Fallback>
                <p:oleObj name="数式" r:id="rId2" imgW="32511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" y="1454959"/>
                        <a:ext cx="5272088" cy="175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337" y="864161"/>
            <a:ext cx="883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s-polarization  (E perpendicular to plane of incidence)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69632"/>
              </p:ext>
            </p:extLst>
          </p:nvPr>
        </p:nvGraphicFramePr>
        <p:xfrm>
          <a:off x="990599" y="4114799"/>
          <a:ext cx="6865043" cy="202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1079280" progId="Equation.DSMT4">
                  <p:embed/>
                </p:oleObj>
              </mc:Choice>
              <mc:Fallback>
                <p:oleObj name="Equation" r:id="rId4" imgW="369540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4114799"/>
                        <a:ext cx="6865043" cy="2029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3504234"/>
            <a:ext cx="885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p-polarization  (</a:t>
            </a:r>
            <a:r>
              <a:rPr lang="en-US" sz="2400">
                <a:latin typeface="+mj-lt"/>
              </a:rPr>
              <a:t>E in plane </a:t>
            </a:r>
            <a:r>
              <a:rPr lang="en-US" sz="2400" dirty="0">
                <a:latin typeface="+mj-lt"/>
              </a:rPr>
              <a:t>of incidence)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02/28/2024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712  Spring 2024 -- Lecture 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2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16112</TotalTime>
  <Words>997</Words>
  <Application>Microsoft Office PowerPoint</Application>
  <PresentationFormat>On-screen Show (4:3)</PresentationFormat>
  <Paragraphs>252</Paragraphs>
  <Slides>34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952</cp:revision>
  <cp:lastPrinted>2020-02-24T17:49:02Z</cp:lastPrinted>
  <dcterms:created xsi:type="dcterms:W3CDTF">2012-01-10T18:32:24Z</dcterms:created>
  <dcterms:modified xsi:type="dcterms:W3CDTF">2024-02-28T04:46:22Z</dcterms:modified>
</cp:coreProperties>
</file>