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96" r:id="rId2"/>
    <p:sldId id="354" r:id="rId3"/>
    <p:sldId id="485" r:id="rId4"/>
    <p:sldId id="486" r:id="rId5"/>
    <p:sldId id="487" r:id="rId6"/>
    <p:sldId id="489" r:id="rId7"/>
    <p:sldId id="490" r:id="rId8"/>
    <p:sldId id="491" r:id="rId9"/>
    <p:sldId id="492" r:id="rId10"/>
    <p:sldId id="493" r:id="rId11"/>
    <p:sldId id="494" r:id="rId12"/>
    <p:sldId id="495" r:id="rId13"/>
    <p:sldId id="496" r:id="rId14"/>
    <p:sldId id="497" r:id="rId15"/>
    <p:sldId id="498" r:id="rId16"/>
    <p:sldId id="499" r:id="rId17"/>
    <p:sldId id="500" r:id="rId18"/>
    <p:sldId id="501" r:id="rId19"/>
    <p:sldId id="502" r:id="rId20"/>
    <p:sldId id="503" r:id="rId21"/>
    <p:sldId id="504" r:id="rId22"/>
    <p:sldId id="505" r:id="rId23"/>
    <p:sldId id="506" r:id="rId24"/>
    <p:sldId id="507" r:id="rId25"/>
    <p:sldId id="521" r:id="rId26"/>
    <p:sldId id="522" r:id="rId27"/>
    <p:sldId id="524" r:id="rId28"/>
    <p:sldId id="525" r:id="rId29"/>
    <p:sldId id="526" r:id="rId30"/>
    <p:sldId id="527" r:id="rId31"/>
    <p:sldId id="528" r:id="rId32"/>
    <p:sldId id="529" r:id="rId33"/>
    <p:sldId id="530" r:id="rId34"/>
    <p:sldId id="531" r:id="rId35"/>
    <p:sldId id="508" r:id="rId36"/>
    <p:sldId id="514" r:id="rId37"/>
    <p:sldId id="513" r:id="rId38"/>
    <p:sldId id="517" r:id="rId39"/>
    <p:sldId id="518" r:id="rId40"/>
    <p:sldId id="519" r:id="rId41"/>
    <p:sldId id="520" r:id="rId4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60"/>
  </p:normalViewPr>
  <p:slideViewPr>
    <p:cSldViewPr>
      <p:cViewPr varScale="1">
        <p:scale>
          <a:sx n="79" d="100"/>
          <a:sy n="79" d="100"/>
        </p:scale>
        <p:origin x="848" y="88"/>
      </p:cViewPr>
      <p:guideLst>
        <p:guide orient="horz" pos="2160"/>
        <p:guide pos="2880"/>
      </p:guideLst>
    </p:cSldViewPr>
  </p:slideViewPr>
  <p:notesTextViewPr>
    <p:cViewPr>
      <p:scale>
        <a:sx n="1" d="1"/>
        <a:sy n="1" d="1"/>
      </p:scale>
      <p:origin x="0" y="0"/>
    </p:cViewPr>
  </p:notesTextViewPr>
  <p:sorterViewPr>
    <p:cViewPr>
      <p:scale>
        <a:sx n="49" d="100"/>
        <a:sy n="49" d="100"/>
      </p:scale>
      <p:origin x="0" y="-3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2/29/2024</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2/29/2024</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3470051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03/01/2024</a:t>
            </a:r>
            <a:endParaRPr lang="en-US" dirty="0"/>
          </a:p>
        </p:txBody>
      </p:sp>
      <p:sp>
        <p:nvSpPr>
          <p:cNvPr id="5" name="Footer Placeholder 4"/>
          <p:cNvSpPr>
            <a:spLocks noGrp="1"/>
          </p:cNvSpPr>
          <p:nvPr>
            <p:ph type="ftr" sz="quarter" idx="11"/>
          </p:nvPr>
        </p:nvSpPr>
        <p:spPr/>
        <p:txBody>
          <a:bodyPr/>
          <a:lstStyle/>
          <a:p>
            <a:r>
              <a:rPr lang="en-US"/>
              <a:t>PHY 712  Spring 2024 -- Lecture 20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03/01/2024</a:t>
            </a:r>
            <a:endParaRPr lang="en-US" dirty="0"/>
          </a:p>
        </p:txBody>
      </p:sp>
      <p:sp>
        <p:nvSpPr>
          <p:cNvPr id="5" name="Footer Placeholder 4"/>
          <p:cNvSpPr>
            <a:spLocks noGrp="1"/>
          </p:cNvSpPr>
          <p:nvPr>
            <p:ph type="ftr" sz="quarter" idx="11"/>
          </p:nvPr>
        </p:nvSpPr>
        <p:spPr/>
        <p:txBody>
          <a:bodyPr/>
          <a:lstStyle/>
          <a:p>
            <a:r>
              <a:rPr lang="en-US"/>
              <a:t>PHY 712  Spring 2024 -- Lecture 20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03/01/2024</a:t>
            </a:r>
            <a:endParaRPr lang="en-US" dirty="0"/>
          </a:p>
        </p:txBody>
      </p:sp>
      <p:sp>
        <p:nvSpPr>
          <p:cNvPr id="5" name="Footer Placeholder 4"/>
          <p:cNvSpPr>
            <a:spLocks noGrp="1"/>
          </p:cNvSpPr>
          <p:nvPr>
            <p:ph type="ftr" sz="quarter" idx="11"/>
          </p:nvPr>
        </p:nvSpPr>
        <p:spPr/>
        <p:txBody>
          <a:bodyPr/>
          <a:lstStyle/>
          <a:p>
            <a:r>
              <a:rPr lang="en-US"/>
              <a:t>PHY 712  Spring 2024 -- Lecture 20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03/01/2024</a:t>
            </a:r>
            <a:endParaRPr lang="en-US" dirty="0"/>
          </a:p>
        </p:txBody>
      </p:sp>
      <p:sp>
        <p:nvSpPr>
          <p:cNvPr id="5" name="Footer Placeholder 4"/>
          <p:cNvSpPr>
            <a:spLocks noGrp="1"/>
          </p:cNvSpPr>
          <p:nvPr>
            <p:ph type="ftr" sz="quarter" idx="11"/>
          </p:nvPr>
        </p:nvSpPr>
        <p:spPr/>
        <p:txBody>
          <a:bodyPr/>
          <a:lstStyle/>
          <a:p>
            <a:r>
              <a:rPr lang="en-US"/>
              <a:t>PHY 712  Spring 2024 -- Lecture 20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03/01/2024</a:t>
            </a:r>
            <a:endParaRPr lang="en-US" dirty="0"/>
          </a:p>
        </p:txBody>
      </p:sp>
      <p:sp>
        <p:nvSpPr>
          <p:cNvPr id="5" name="Footer Placeholder 4"/>
          <p:cNvSpPr>
            <a:spLocks noGrp="1"/>
          </p:cNvSpPr>
          <p:nvPr>
            <p:ph type="ftr" sz="quarter" idx="11"/>
          </p:nvPr>
        </p:nvSpPr>
        <p:spPr/>
        <p:txBody>
          <a:bodyPr/>
          <a:lstStyle/>
          <a:p>
            <a:r>
              <a:rPr lang="en-US"/>
              <a:t>PHY 712  Spring 2024 -- Lecture 20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03/01/2024</a:t>
            </a:r>
            <a:endParaRPr lang="en-US" dirty="0"/>
          </a:p>
        </p:txBody>
      </p:sp>
      <p:sp>
        <p:nvSpPr>
          <p:cNvPr id="6" name="Footer Placeholder 5"/>
          <p:cNvSpPr>
            <a:spLocks noGrp="1"/>
          </p:cNvSpPr>
          <p:nvPr>
            <p:ph type="ftr" sz="quarter" idx="11"/>
          </p:nvPr>
        </p:nvSpPr>
        <p:spPr/>
        <p:txBody>
          <a:bodyPr/>
          <a:lstStyle/>
          <a:p>
            <a:r>
              <a:rPr lang="en-US"/>
              <a:t>PHY 712  Spring 2024 -- Lecture 20</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03/01/2024</a:t>
            </a:r>
            <a:endParaRPr lang="en-US" dirty="0"/>
          </a:p>
        </p:txBody>
      </p:sp>
      <p:sp>
        <p:nvSpPr>
          <p:cNvPr id="8" name="Footer Placeholder 7"/>
          <p:cNvSpPr>
            <a:spLocks noGrp="1"/>
          </p:cNvSpPr>
          <p:nvPr>
            <p:ph type="ftr" sz="quarter" idx="11"/>
          </p:nvPr>
        </p:nvSpPr>
        <p:spPr/>
        <p:txBody>
          <a:bodyPr/>
          <a:lstStyle/>
          <a:p>
            <a:r>
              <a:rPr lang="en-US"/>
              <a:t>PHY 712  Spring 2024 -- Lecture 20</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03/01/2024</a:t>
            </a:r>
            <a:endParaRPr lang="en-US" dirty="0"/>
          </a:p>
        </p:txBody>
      </p:sp>
      <p:sp>
        <p:nvSpPr>
          <p:cNvPr id="4" name="Footer Placeholder 3"/>
          <p:cNvSpPr>
            <a:spLocks noGrp="1"/>
          </p:cNvSpPr>
          <p:nvPr>
            <p:ph type="ftr" sz="quarter" idx="11"/>
          </p:nvPr>
        </p:nvSpPr>
        <p:spPr/>
        <p:txBody>
          <a:bodyPr/>
          <a:lstStyle/>
          <a:p>
            <a:r>
              <a:rPr lang="en-US"/>
              <a:t>PHY 712  Spring 2024 -- Lecture 20</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03/01/2024</a:t>
            </a:r>
            <a:endParaRPr lang="en-US" dirty="0"/>
          </a:p>
        </p:txBody>
      </p:sp>
      <p:sp>
        <p:nvSpPr>
          <p:cNvPr id="3" name="Footer Placeholder 2"/>
          <p:cNvSpPr>
            <a:spLocks noGrp="1"/>
          </p:cNvSpPr>
          <p:nvPr>
            <p:ph type="ftr" sz="quarter" idx="11"/>
          </p:nvPr>
        </p:nvSpPr>
        <p:spPr/>
        <p:txBody>
          <a:bodyPr/>
          <a:lstStyle/>
          <a:p>
            <a:r>
              <a:rPr lang="en-US"/>
              <a:t>PHY 712  Spring 2024 -- Lecture 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03/01/2024</a:t>
            </a:r>
            <a:endParaRPr lang="en-US" dirty="0"/>
          </a:p>
        </p:txBody>
      </p:sp>
      <p:sp>
        <p:nvSpPr>
          <p:cNvPr id="6" name="Footer Placeholder 5"/>
          <p:cNvSpPr>
            <a:spLocks noGrp="1"/>
          </p:cNvSpPr>
          <p:nvPr>
            <p:ph type="ftr" sz="quarter" idx="11"/>
          </p:nvPr>
        </p:nvSpPr>
        <p:spPr/>
        <p:txBody>
          <a:bodyPr/>
          <a:lstStyle/>
          <a:p>
            <a:r>
              <a:rPr lang="en-US"/>
              <a:t>PHY 712  Spring 2024 -- Lecture 20</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03/01/2024</a:t>
            </a:r>
            <a:endParaRPr lang="en-US" dirty="0"/>
          </a:p>
        </p:txBody>
      </p:sp>
      <p:sp>
        <p:nvSpPr>
          <p:cNvPr id="6" name="Footer Placeholder 5"/>
          <p:cNvSpPr>
            <a:spLocks noGrp="1"/>
          </p:cNvSpPr>
          <p:nvPr>
            <p:ph type="ftr" sz="quarter" idx="11"/>
          </p:nvPr>
        </p:nvSpPr>
        <p:spPr/>
        <p:txBody>
          <a:bodyPr/>
          <a:lstStyle/>
          <a:p>
            <a:r>
              <a:rPr lang="en-US"/>
              <a:t>PHY 712  Spring 2024 -- Lecture 20</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03/01/2024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2024 -- Lecture 20</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dlmf.nist.gov/"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wmf"/><Relationship Id="rId5" Type="http://schemas.openxmlformats.org/officeDocument/2006/relationships/oleObject" Target="../embeddings/oleObject3.bin"/><Relationship Id="rId4" Type="http://schemas.openxmlformats.org/officeDocument/2006/relationships/image" Target="../media/image12.wmf"/></Relationships>
</file>

<file path=ppt/slides/_rels/slide17.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6.wmf"/><Relationship Id="rId2" Type="http://schemas.openxmlformats.org/officeDocument/2006/relationships/oleObject" Target="../embeddings/oleObject4.bin"/><Relationship Id="rId1" Type="http://schemas.openxmlformats.org/officeDocument/2006/relationships/slideLayout" Target="../slideLayouts/slideLayout7.xml"/><Relationship Id="rId6" Type="http://schemas.openxmlformats.org/officeDocument/2006/relationships/oleObject" Target="../embeddings/oleObject6.bin"/><Relationship Id="rId5" Type="http://schemas.openxmlformats.org/officeDocument/2006/relationships/image" Target="../media/image15.w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7.bin"/><Relationship Id="rId1" Type="http://schemas.openxmlformats.org/officeDocument/2006/relationships/slideLayout" Target="../slideLayouts/slideLayout7.xml"/><Relationship Id="rId5" Type="http://schemas.openxmlformats.org/officeDocument/2006/relationships/image" Target="../media/image18.wmf"/><Relationship Id="rId4" Type="http://schemas.openxmlformats.org/officeDocument/2006/relationships/oleObject" Target="../embeddings/oleObject8.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19.wmf"/><Relationship Id="rId7" Type="http://schemas.openxmlformats.org/officeDocument/2006/relationships/image" Target="../media/image21.wmf"/><Relationship Id="rId2" Type="http://schemas.openxmlformats.org/officeDocument/2006/relationships/oleObject" Target="../embeddings/oleObject9.bin"/><Relationship Id="rId1" Type="http://schemas.openxmlformats.org/officeDocument/2006/relationships/slideLayout" Target="../slideLayouts/slideLayout7.xml"/><Relationship Id="rId6" Type="http://schemas.openxmlformats.org/officeDocument/2006/relationships/oleObject" Target="../embeddings/oleObject11.bin"/><Relationship Id="rId5" Type="http://schemas.openxmlformats.org/officeDocument/2006/relationships/image" Target="../media/image20.wmf"/><Relationship Id="rId4" Type="http://schemas.openxmlformats.org/officeDocument/2006/relationships/oleObject" Target="../embeddings/oleObject10.bin"/><Relationship Id="rId9" Type="http://schemas.openxmlformats.org/officeDocument/2006/relationships/image" Target="../media/image22.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13.bin"/><Relationship Id="rId1" Type="http://schemas.openxmlformats.org/officeDocument/2006/relationships/slideLayout" Target="../slideLayouts/slideLayout7.xml"/><Relationship Id="rId5" Type="http://schemas.openxmlformats.org/officeDocument/2006/relationships/image" Target="../media/image24.wmf"/><Relationship Id="rId4" Type="http://schemas.openxmlformats.org/officeDocument/2006/relationships/oleObject" Target="../embeddings/oleObject14.bin"/></Relationships>
</file>

<file path=ppt/slides/_rels/slide2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5.bin"/><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16.bin"/><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17.bin"/><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18.bin"/><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19.bin"/><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20.bin"/><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21.bin"/><Relationship Id="rId1" Type="http://schemas.openxmlformats.org/officeDocument/2006/relationships/slideLayout" Target="../slideLayouts/slideLayout7.xml"/><Relationship Id="rId5" Type="http://schemas.openxmlformats.org/officeDocument/2006/relationships/image" Target="../media/image33.wmf"/><Relationship Id="rId4" Type="http://schemas.openxmlformats.org/officeDocument/2006/relationships/oleObject" Target="../embeddings/oleObject22.bin"/></Relationships>
</file>

<file path=ppt/slides/_rels/slide31.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23.bin"/><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24.bin"/><Relationship Id="rId1" Type="http://schemas.openxmlformats.org/officeDocument/2006/relationships/slideLayout" Target="../slideLayouts/slideLayout7.xml"/><Relationship Id="rId5" Type="http://schemas.openxmlformats.org/officeDocument/2006/relationships/image" Target="../media/image36.wmf"/><Relationship Id="rId4" Type="http://schemas.openxmlformats.org/officeDocument/2006/relationships/oleObject" Target="../embeddings/oleObject25.bin"/></Relationships>
</file>

<file path=ppt/slides/_rels/slide33.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26.bin"/><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27.bin"/><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28.bin"/><Relationship Id="rId1" Type="http://schemas.openxmlformats.org/officeDocument/2006/relationships/slideLayout" Target="../slideLayouts/slideLayout7.xml"/><Relationship Id="rId5" Type="http://schemas.openxmlformats.org/officeDocument/2006/relationships/image" Target="../media/image40.wmf"/><Relationship Id="rId4" Type="http://schemas.openxmlformats.org/officeDocument/2006/relationships/oleObject" Target="../embeddings/oleObject29.bin"/></Relationships>
</file>

<file path=ppt/slides/_rels/slide36.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oleObject" Target="../embeddings/oleObject30.bin"/><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oleObject" Target="../embeddings/oleObject31.bin"/><Relationship Id="rId1" Type="http://schemas.openxmlformats.org/officeDocument/2006/relationships/slideLayout" Target="../slideLayouts/slideLayout7.xml"/><Relationship Id="rId5" Type="http://schemas.openxmlformats.org/officeDocument/2006/relationships/image" Target="../media/image43.wmf"/><Relationship Id="rId4" Type="http://schemas.openxmlformats.org/officeDocument/2006/relationships/oleObject" Target="../embeddings/oleObject32.bin"/></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physics.nist.gov/cuu/Constants/index.html"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03/01/2024</a:t>
            </a:r>
            <a:endParaRPr lang="en-US" dirty="0"/>
          </a:p>
        </p:txBody>
      </p:sp>
      <p:sp>
        <p:nvSpPr>
          <p:cNvPr id="3" name="Footer Placeholder 2"/>
          <p:cNvSpPr>
            <a:spLocks noGrp="1"/>
          </p:cNvSpPr>
          <p:nvPr>
            <p:ph type="ftr" sz="quarter" idx="11"/>
          </p:nvPr>
        </p:nvSpPr>
        <p:spPr/>
        <p:txBody>
          <a:bodyPr/>
          <a:lstStyle/>
          <a:p>
            <a:r>
              <a:rPr lang="en-US"/>
              <a:t>PHY 712  Spring 2024 -- Lecture 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76200" y="628233"/>
            <a:ext cx="8686800" cy="5170646"/>
          </a:xfrm>
          <a:prstGeom prst="rect">
            <a:avLst/>
          </a:prstGeom>
          <a:noFill/>
        </p:spPr>
        <p:txBody>
          <a:bodyPr wrap="square" rtlCol="0">
            <a:spAutoFit/>
          </a:bodyPr>
          <a:lstStyle/>
          <a:p>
            <a:pPr algn="ctr"/>
            <a:r>
              <a:rPr lang="en-US" sz="3200" b="1" dirty="0"/>
              <a:t>PHY 712 Electrodynamics</a:t>
            </a:r>
          </a:p>
          <a:p>
            <a:pPr algn="ctr"/>
            <a:r>
              <a:rPr lang="en-US" sz="3200" b="1" dirty="0"/>
              <a:t>10-10:50 AM  in Olin 103</a:t>
            </a:r>
          </a:p>
          <a:p>
            <a:pPr algn="ctr"/>
            <a:endParaRPr lang="en-US" sz="3200" b="1" dirty="0"/>
          </a:p>
          <a:p>
            <a:pPr algn="ctr"/>
            <a:r>
              <a:rPr lang="en-US" sz="3200" b="1" dirty="0"/>
              <a:t>Discussion for Lecture 20:</a:t>
            </a:r>
          </a:p>
          <a:p>
            <a:pPr marL="457200" lvl="2" algn="ctr">
              <a:spcBef>
                <a:spcPct val="50000"/>
              </a:spcBef>
            </a:pPr>
            <a:r>
              <a:rPr lang="en-US" sz="3200" b="1" dirty="0">
                <a:solidFill>
                  <a:schemeClr val="folHlink"/>
                </a:solidFill>
              </a:rPr>
              <a:t>Review of Chapters 1-7</a:t>
            </a:r>
          </a:p>
          <a:p>
            <a:pPr marL="1428750" lvl="3" indent="-514350">
              <a:spcBef>
                <a:spcPct val="50000"/>
              </a:spcBef>
              <a:buFont typeface="+mj-lt"/>
              <a:buAutoNum type="arabicPeriod"/>
            </a:pPr>
            <a:r>
              <a:rPr lang="en-US" sz="2800" b="1" dirty="0">
                <a:solidFill>
                  <a:schemeClr val="folHlink"/>
                </a:solidFill>
              </a:rPr>
              <a:t>Comment on what to expect with the take- home exam</a:t>
            </a:r>
          </a:p>
          <a:p>
            <a:pPr marL="1428750" lvl="3" indent="-514350">
              <a:spcBef>
                <a:spcPct val="50000"/>
              </a:spcBef>
              <a:buFont typeface="+mj-lt"/>
              <a:buAutoNum type="arabicPeriod"/>
            </a:pPr>
            <a:r>
              <a:rPr lang="en-US" sz="2800" b="1" dirty="0">
                <a:solidFill>
                  <a:schemeClr val="folHlink"/>
                </a:solidFill>
              </a:rPr>
              <a:t>Main topics covered</a:t>
            </a:r>
          </a:p>
          <a:p>
            <a:pPr marL="1428750" lvl="3" indent="-514350">
              <a:spcBef>
                <a:spcPct val="50000"/>
              </a:spcBef>
              <a:buFont typeface="+mj-lt"/>
              <a:buAutoNum type="arabicPeriod"/>
            </a:pPr>
            <a:r>
              <a:rPr lang="en-US" sz="2800" b="1" dirty="0">
                <a:solidFill>
                  <a:schemeClr val="folHlink"/>
                </a:solidFill>
              </a:rPr>
              <a:t>Some details of past HW problems</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501996-7391-4944-9C43-A4744FC65EE5}"/>
              </a:ext>
            </a:extLst>
          </p:cNvPr>
          <p:cNvSpPr>
            <a:spLocks noGrp="1"/>
          </p:cNvSpPr>
          <p:nvPr>
            <p:ph type="dt" sz="half" idx="10"/>
          </p:nvPr>
        </p:nvSpPr>
        <p:spPr/>
        <p:txBody>
          <a:bodyPr/>
          <a:lstStyle/>
          <a:p>
            <a:r>
              <a:rPr lang="en-US"/>
              <a:t>03/01/2024</a:t>
            </a:r>
            <a:endParaRPr lang="en-US" dirty="0"/>
          </a:p>
        </p:txBody>
      </p:sp>
      <p:sp>
        <p:nvSpPr>
          <p:cNvPr id="3" name="Footer Placeholder 2">
            <a:extLst>
              <a:ext uri="{FF2B5EF4-FFF2-40B4-BE49-F238E27FC236}">
                <a16:creationId xmlns:a16="http://schemas.microsoft.com/office/drawing/2014/main" id="{F6C1FD1A-4E67-4473-9EB3-09A0370A324F}"/>
              </a:ext>
            </a:extLst>
          </p:cNvPr>
          <p:cNvSpPr>
            <a:spLocks noGrp="1"/>
          </p:cNvSpPr>
          <p:nvPr>
            <p:ph type="ftr" sz="quarter" idx="11"/>
          </p:nvPr>
        </p:nvSpPr>
        <p:spPr/>
        <p:txBody>
          <a:bodyPr/>
          <a:lstStyle/>
          <a:p>
            <a:r>
              <a:rPr lang="en-US"/>
              <a:t>PHY 712  Spring 2024 -- Lecture 20</a:t>
            </a:r>
            <a:endParaRPr lang="en-US" dirty="0"/>
          </a:p>
        </p:txBody>
      </p:sp>
      <p:sp>
        <p:nvSpPr>
          <p:cNvPr id="4" name="Slide Number Placeholder 3">
            <a:extLst>
              <a:ext uri="{FF2B5EF4-FFF2-40B4-BE49-F238E27FC236}">
                <a16:creationId xmlns:a16="http://schemas.microsoft.com/office/drawing/2014/main" id="{AFBFDDF4-25DE-43F4-835D-8D29D1F94C82}"/>
              </a:ext>
            </a:extLst>
          </p:cNvPr>
          <p:cNvSpPr>
            <a:spLocks noGrp="1"/>
          </p:cNvSpPr>
          <p:nvPr>
            <p:ph type="sldNum" sz="quarter" idx="12"/>
          </p:nvPr>
        </p:nvSpPr>
        <p:spPr/>
        <p:txBody>
          <a:bodyPr/>
          <a:lstStyle/>
          <a:p>
            <a:fld id="{CE368B07-CEBF-4C80-90AF-53B34FA04CF3}" type="slidenum">
              <a:rPr lang="en-US" smtClean="0"/>
              <a:t>10</a:t>
            </a:fld>
            <a:endParaRPr lang="en-US" dirty="0"/>
          </a:p>
        </p:txBody>
      </p:sp>
      <p:pic>
        <p:nvPicPr>
          <p:cNvPr id="5" name="Picture 4">
            <a:extLst>
              <a:ext uri="{FF2B5EF4-FFF2-40B4-BE49-F238E27FC236}">
                <a16:creationId xmlns:a16="http://schemas.microsoft.com/office/drawing/2014/main" id="{707EBB37-3BDF-4D26-90D3-BA184E86366B}"/>
              </a:ext>
            </a:extLst>
          </p:cNvPr>
          <p:cNvPicPr>
            <a:picLocks noChangeAspect="1"/>
          </p:cNvPicPr>
          <p:nvPr/>
        </p:nvPicPr>
        <p:blipFill>
          <a:blip r:embed="rId2"/>
          <a:stretch>
            <a:fillRect/>
          </a:stretch>
        </p:blipFill>
        <p:spPr>
          <a:xfrm>
            <a:off x="1047750" y="466725"/>
            <a:ext cx="7048500" cy="5924550"/>
          </a:xfrm>
          <a:prstGeom prst="rect">
            <a:avLst/>
          </a:prstGeom>
        </p:spPr>
      </p:pic>
    </p:spTree>
    <p:extLst>
      <p:ext uri="{BB962C8B-B14F-4D97-AF65-F5344CB8AC3E}">
        <p14:creationId xmlns:p14="http://schemas.microsoft.com/office/powerpoint/2010/main" val="120683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E8ECA4-683D-46F6-AF56-3554E8D03FB9}"/>
              </a:ext>
            </a:extLst>
          </p:cNvPr>
          <p:cNvSpPr>
            <a:spLocks noGrp="1"/>
          </p:cNvSpPr>
          <p:nvPr>
            <p:ph type="dt" sz="half" idx="10"/>
          </p:nvPr>
        </p:nvSpPr>
        <p:spPr/>
        <p:txBody>
          <a:bodyPr/>
          <a:lstStyle/>
          <a:p>
            <a:r>
              <a:rPr lang="en-US"/>
              <a:t>03/01/2024</a:t>
            </a:r>
            <a:endParaRPr lang="en-US" dirty="0"/>
          </a:p>
        </p:txBody>
      </p:sp>
      <p:sp>
        <p:nvSpPr>
          <p:cNvPr id="3" name="Footer Placeholder 2">
            <a:extLst>
              <a:ext uri="{FF2B5EF4-FFF2-40B4-BE49-F238E27FC236}">
                <a16:creationId xmlns:a16="http://schemas.microsoft.com/office/drawing/2014/main" id="{7B740C4B-5433-4F9F-9620-264BCE891E54}"/>
              </a:ext>
            </a:extLst>
          </p:cNvPr>
          <p:cNvSpPr>
            <a:spLocks noGrp="1"/>
          </p:cNvSpPr>
          <p:nvPr>
            <p:ph type="ftr" sz="quarter" idx="11"/>
          </p:nvPr>
        </p:nvSpPr>
        <p:spPr/>
        <p:txBody>
          <a:bodyPr/>
          <a:lstStyle/>
          <a:p>
            <a:r>
              <a:rPr lang="en-US"/>
              <a:t>PHY 712  Spring 2024 -- Lecture 20</a:t>
            </a:r>
            <a:endParaRPr lang="en-US" dirty="0"/>
          </a:p>
        </p:txBody>
      </p:sp>
      <p:sp>
        <p:nvSpPr>
          <p:cNvPr id="4" name="Slide Number Placeholder 3">
            <a:extLst>
              <a:ext uri="{FF2B5EF4-FFF2-40B4-BE49-F238E27FC236}">
                <a16:creationId xmlns:a16="http://schemas.microsoft.com/office/drawing/2014/main" id="{065D26B4-AD4A-48ED-915C-D230CBE65E96}"/>
              </a:ext>
            </a:extLst>
          </p:cNvPr>
          <p:cNvSpPr>
            <a:spLocks noGrp="1"/>
          </p:cNvSpPr>
          <p:nvPr>
            <p:ph type="sldNum" sz="quarter" idx="12"/>
          </p:nvPr>
        </p:nvSpPr>
        <p:spPr/>
        <p:txBody>
          <a:bodyPr/>
          <a:lstStyle/>
          <a:p>
            <a:fld id="{CE368B07-CEBF-4C80-90AF-53B34FA04CF3}" type="slidenum">
              <a:rPr lang="en-US" smtClean="0"/>
              <a:t>11</a:t>
            </a:fld>
            <a:endParaRPr lang="en-US" dirty="0"/>
          </a:p>
        </p:txBody>
      </p:sp>
      <p:pic>
        <p:nvPicPr>
          <p:cNvPr id="5" name="Picture 4">
            <a:extLst>
              <a:ext uri="{FF2B5EF4-FFF2-40B4-BE49-F238E27FC236}">
                <a16:creationId xmlns:a16="http://schemas.microsoft.com/office/drawing/2014/main" id="{8BD5FD67-9FD7-420B-BEE2-0E05CF36C245}"/>
              </a:ext>
            </a:extLst>
          </p:cNvPr>
          <p:cNvPicPr>
            <a:picLocks noChangeAspect="1"/>
          </p:cNvPicPr>
          <p:nvPr/>
        </p:nvPicPr>
        <p:blipFill>
          <a:blip r:embed="rId2"/>
          <a:stretch>
            <a:fillRect/>
          </a:stretch>
        </p:blipFill>
        <p:spPr>
          <a:xfrm>
            <a:off x="333375" y="752475"/>
            <a:ext cx="8477250" cy="5353050"/>
          </a:xfrm>
          <a:prstGeom prst="rect">
            <a:avLst/>
          </a:prstGeom>
        </p:spPr>
      </p:pic>
    </p:spTree>
    <p:extLst>
      <p:ext uri="{BB962C8B-B14F-4D97-AF65-F5344CB8AC3E}">
        <p14:creationId xmlns:p14="http://schemas.microsoft.com/office/powerpoint/2010/main" val="4075828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CBEDF3-A23C-4BA6-81B9-9D3BDD790AAF}"/>
              </a:ext>
            </a:extLst>
          </p:cNvPr>
          <p:cNvSpPr>
            <a:spLocks noGrp="1"/>
          </p:cNvSpPr>
          <p:nvPr>
            <p:ph type="dt" sz="half" idx="10"/>
          </p:nvPr>
        </p:nvSpPr>
        <p:spPr/>
        <p:txBody>
          <a:bodyPr/>
          <a:lstStyle/>
          <a:p>
            <a:r>
              <a:rPr lang="en-US"/>
              <a:t>03/01/2024</a:t>
            </a:r>
            <a:endParaRPr lang="en-US" dirty="0"/>
          </a:p>
        </p:txBody>
      </p:sp>
      <p:sp>
        <p:nvSpPr>
          <p:cNvPr id="3" name="Footer Placeholder 2">
            <a:extLst>
              <a:ext uri="{FF2B5EF4-FFF2-40B4-BE49-F238E27FC236}">
                <a16:creationId xmlns:a16="http://schemas.microsoft.com/office/drawing/2014/main" id="{6A239FBF-CE87-403C-A0BE-D680B6746D0A}"/>
              </a:ext>
            </a:extLst>
          </p:cNvPr>
          <p:cNvSpPr>
            <a:spLocks noGrp="1"/>
          </p:cNvSpPr>
          <p:nvPr>
            <p:ph type="ftr" sz="quarter" idx="11"/>
          </p:nvPr>
        </p:nvSpPr>
        <p:spPr/>
        <p:txBody>
          <a:bodyPr/>
          <a:lstStyle/>
          <a:p>
            <a:r>
              <a:rPr lang="en-US"/>
              <a:t>PHY 712  Spring 2024 -- Lecture 20</a:t>
            </a:r>
            <a:endParaRPr lang="en-US" dirty="0"/>
          </a:p>
        </p:txBody>
      </p:sp>
      <p:sp>
        <p:nvSpPr>
          <p:cNvPr id="4" name="Slide Number Placeholder 3">
            <a:extLst>
              <a:ext uri="{FF2B5EF4-FFF2-40B4-BE49-F238E27FC236}">
                <a16:creationId xmlns:a16="http://schemas.microsoft.com/office/drawing/2014/main" id="{50A321CB-56FE-40C5-8784-90FC948E9DAA}"/>
              </a:ext>
            </a:extLst>
          </p:cNvPr>
          <p:cNvSpPr>
            <a:spLocks noGrp="1"/>
          </p:cNvSpPr>
          <p:nvPr>
            <p:ph type="sldNum" sz="quarter" idx="12"/>
          </p:nvPr>
        </p:nvSpPr>
        <p:spPr/>
        <p:txBody>
          <a:bodyPr/>
          <a:lstStyle/>
          <a:p>
            <a:fld id="{CE368B07-CEBF-4C80-90AF-53B34FA04CF3}" type="slidenum">
              <a:rPr lang="en-US" smtClean="0"/>
              <a:t>12</a:t>
            </a:fld>
            <a:endParaRPr lang="en-US" dirty="0"/>
          </a:p>
        </p:txBody>
      </p:sp>
      <p:pic>
        <p:nvPicPr>
          <p:cNvPr id="5" name="Picture 4">
            <a:extLst>
              <a:ext uri="{FF2B5EF4-FFF2-40B4-BE49-F238E27FC236}">
                <a16:creationId xmlns:a16="http://schemas.microsoft.com/office/drawing/2014/main" id="{6A9CB884-CCB1-4C89-A147-5FF2BFB9DED2}"/>
              </a:ext>
            </a:extLst>
          </p:cNvPr>
          <p:cNvPicPr>
            <a:picLocks noChangeAspect="1"/>
          </p:cNvPicPr>
          <p:nvPr/>
        </p:nvPicPr>
        <p:blipFill>
          <a:blip r:embed="rId2"/>
          <a:stretch>
            <a:fillRect/>
          </a:stretch>
        </p:blipFill>
        <p:spPr>
          <a:xfrm>
            <a:off x="280987" y="1447800"/>
            <a:ext cx="8582025" cy="3381375"/>
          </a:xfrm>
          <a:prstGeom prst="rect">
            <a:avLst/>
          </a:prstGeom>
        </p:spPr>
      </p:pic>
    </p:spTree>
    <p:extLst>
      <p:ext uri="{BB962C8B-B14F-4D97-AF65-F5344CB8AC3E}">
        <p14:creationId xmlns:p14="http://schemas.microsoft.com/office/powerpoint/2010/main" val="2288041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EB9F11-2F68-4AE0-B364-09E713F0E9DF}"/>
              </a:ext>
            </a:extLst>
          </p:cNvPr>
          <p:cNvSpPr>
            <a:spLocks noGrp="1"/>
          </p:cNvSpPr>
          <p:nvPr>
            <p:ph type="dt" sz="half" idx="10"/>
          </p:nvPr>
        </p:nvSpPr>
        <p:spPr/>
        <p:txBody>
          <a:bodyPr/>
          <a:lstStyle/>
          <a:p>
            <a:r>
              <a:rPr lang="en-US"/>
              <a:t>03/01/2024</a:t>
            </a:r>
            <a:endParaRPr lang="en-US" dirty="0"/>
          </a:p>
        </p:txBody>
      </p:sp>
      <p:sp>
        <p:nvSpPr>
          <p:cNvPr id="3" name="Footer Placeholder 2">
            <a:extLst>
              <a:ext uri="{FF2B5EF4-FFF2-40B4-BE49-F238E27FC236}">
                <a16:creationId xmlns:a16="http://schemas.microsoft.com/office/drawing/2014/main" id="{E19C745B-0221-481F-81D8-1F0D49796C49}"/>
              </a:ext>
            </a:extLst>
          </p:cNvPr>
          <p:cNvSpPr>
            <a:spLocks noGrp="1"/>
          </p:cNvSpPr>
          <p:nvPr>
            <p:ph type="ftr" sz="quarter" idx="11"/>
          </p:nvPr>
        </p:nvSpPr>
        <p:spPr/>
        <p:txBody>
          <a:bodyPr/>
          <a:lstStyle/>
          <a:p>
            <a:r>
              <a:rPr lang="en-US"/>
              <a:t>PHY 712  Spring 2024 -- Lecture 20</a:t>
            </a:r>
            <a:endParaRPr lang="en-US" dirty="0"/>
          </a:p>
        </p:txBody>
      </p:sp>
      <p:sp>
        <p:nvSpPr>
          <p:cNvPr id="4" name="Slide Number Placeholder 3">
            <a:extLst>
              <a:ext uri="{FF2B5EF4-FFF2-40B4-BE49-F238E27FC236}">
                <a16:creationId xmlns:a16="http://schemas.microsoft.com/office/drawing/2014/main" id="{AAD29F3B-419C-4276-9D40-53CAC9D48EB7}"/>
              </a:ext>
            </a:extLst>
          </p:cNvPr>
          <p:cNvSpPr>
            <a:spLocks noGrp="1"/>
          </p:cNvSpPr>
          <p:nvPr>
            <p:ph type="sldNum" sz="quarter" idx="12"/>
          </p:nvPr>
        </p:nvSpPr>
        <p:spPr/>
        <p:txBody>
          <a:bodyPr/>
          <a:lstStyle/>
          <a:p>
            <a:fld id="{CE368B07-CEBF-4C80-90AF-53B34FA04CF3}" type="slidenum">
              <a:rPr lang="en-US" smtClean="0"/>
              <a:t>13</a:t>
            </a:fld>
            <a:endParaRPr lang="en-US" dirty="0"/>
          </a:p>
        </p:txBody>
      </p:sp>
      <p:pic>
        <p:nvPicPr>
          <p:cNvPr id="5" name="Picture 4">
            <a:extLst>
              <a:ext uri="{FF2B5EF4-FFF2-40B4-BE49-F238E27FC236}">
                <a16:creationId xmlns:a16="http://schemas.microsoft.com/office/drawing/2014/main" id="{5523735F-AFED-4529-A722-5DE3CFDBA037}"/>
              </a:ext>
            </a:extLst>
          </p:cNvPr>
          <p:cNvPicPr>
            <a:picLocks noChangeAspect="1"/>
          </p:cNvPicPr>
          <p:nvPr/>
        </p:nvPicPr>
        <p:blipFill>
          <a:blip r:embed="rId2"/>
          <a:stretch>
            <a:fillRect/>
          </a:stretch>
        </p:blipFill>
        <p:spPr>
          <a:xfrm>
            <a:off x="410817" y="1143000"/>
            <a:ext cx="7953375" cy="4438650"/>
          </a:xfrm>
          <a:prstGeom prst="rect">
            <a:avLst/>
          </a:prstGeom>
        </p:spPr>
      </p:pic>
    </p:spTree>
    <p:extLst>
      <p:ext uri="{BB962C8B-B14F-4D97-AF65-F5344CB8AC3E}">
        <p14:creationId xmlns:p14="http://schemas.microsoft.com/office/powerpoint/2010/main" val="1867462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CB76C8-ABA5-4ADA-803C-6D90934D6144}"/>
              </a:ext>
            </a:extLst>
          </p:cNvPr>
          <p:cNvSpPr>
            <a:spLocks noGrp="1"/>
          </p:cNvSpPr>
          <p:nvPr>
            <p:ph type="dt" sz="half" idx="10"/>
          </p:nvPr>
        </p:nvSpPr>
        <p:spPr/>
        <p:txBody>
          <a:bodyPr/>
          <a:lstStyle/>
          <a:p>
            <a:r>
              <a:rPr lang="en-US"/>
              <a:t>03/01/2024</a:t>
            </a:r>
            <a:endParaRPr lang="en-US" dirty="0"/>
          </a:p>
        </p:txBody>
      </p:sp>
      <p:sp>
        <p:nvSpPr>
          <p:cNvPr id="3" name="Footer Placeholder 2">
            <a:extLst>
              <a:ext uri="{FF2B5EF4-FFF2-40B4-BE49-F238E27FC236}">
                <a16:creationId xmlns:a16="http://schemas.microsoft.com/office/drawing/2014/main" id="{CE20F2C0-26E9-4585-8071-A1D7646E4F37}"/>
              </a:ext>
            </a:extLst>
          </p:cNvPr>
          <p:cNvSpPr>
            <a:spLocks noGrp="1"/>
          </p:cNvSpPr>
          <p:nvPr>
            <p:ph type="ftr" sz="quarter" idx="11"/>
          </p:nvPr>
        </p:nvSpPr>
        <p:spPr/>
        <p:txBody>
          <a:bodyPr/>
          <a:lstStyle/>
          <a:p>
            <a:r>
              <a:rPr lang="en-US"/>
              <a:t>PHY 712  Spring 2024 -- Lecture 20</a:t>
            </a:r>
            <a:endParaRPr lang="en-US" dirty="0"/>
          </a:p>
        </p:txBody>
      </p:sp>
      <p:sp>
        <p:nvSpPr>
          <p:cNvPr id="4" name="Slide Number Placeholder 3">
            <a:extLst>
              <a:ext uri="{FF2B5EF4-FFF2-40B4-BE49-F238E27FC236}">
                <a16:creationId xmlns:a16="http://schemas.microsoft.com/office/drawing/2014/main" id="{E4A574B1-9885-4531-BC53-A929379C7266}"/>
              </a:ext>
            </a:extLst>
          </p:cNvPr>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a:extLst>
              <a:ext uri="{FF2B5EF4-FFF2-40B4-BE49-F238E27FC236}">
                <a16:creationId xmlns:a16="http://schemas.microsoft.com/office/drawing/2014/main" id="{64B23B6A-D3C2-4039-A03A-F336B35006E1}"/>
              </a:ext>
            </a:extLst>
          </p:cNvPr>
          <p:cNvSpPr txBox="1"/>
          <p:nvPr/>
        </p:nvSpPr>
        <p:spPr>
          <a:xfrm>
            <a:off x="381000" y="228600"/>
            <a:ext cx="8305800" cy="830997"/>
          </a:xfrm>
          <a:prstGeom prst="rect">
            <a:avLst/>
          </a:prstGeom>
          <a:noFill/>
        </p:spPr>
        <p:txBody>
          <a:bodyPr wrap="square" rtlCol="0">
            <a:spAutoFit/>
          </a:bodyPr>
          <a:lstStyle/>
          <a:p>
            <a:r>
              <a:rPr lang="en-US" sz="2400" dirty="0">
                <a:latin typeface="+mj-lt"/>
              </a:rPr>
              <a:t>Comment on cartesian unit vectors versus local (cylindrical or spherical) unit vectors </a:t>
            </a:r>
          </a:p>
        </p:txBody>
      </p:sp>
      <p:graphicFrame>
        <p:nvGraphicFramePr>
          <p:cNvPr id="6" name="Object 5">
            <a:extLst>
              <a:ext uri="{FF2B5EF4-FFF2-40B4-BE49-F238E27FC236}">
                <a16:creationId xmlns:a16="http://schemas.microsoft.com/office/drawing/2014/main" id="{94EA1CAA-FEEE-43F9-925E-85E8EB4506B0}"/>
              </a:ext>
            </a:extLst>
          </p:cNvPr>
          <p:cNvGraphicFramePr>
            <a:graphicFrameLocks noChangeAspect="1"/>
          </p:cNvGraphicFramePr>
          <p:nvPr/>
        </p:nvGraphicFramePr>
        <p:xfrm>
          <a:off x="984250" y="1323181"/>
          <a:ext cx="6635750" cy="4211638"/>
        </p:xfrm>
        <a:graphic>
          <a:graphicData uri="http://schemas.openxmlformats.org/presentationml/2006/ole">
            <mc:AlternateContent xmlns:mc="http://schemas.openxmlformats.org/markup-compatibility/2006">
              <mc:Choice xmlns:v="urn:schemas-microsoft-com:vml" Requires="v">
                <p:oleObj name="Equation" r:id="rId2" imgW="2958840" imgH="1879560" progId="Equation.DSMT4">
                  <p:embed/>
                </p:oleObj>
              </mc:Choice>
              <mc:Fallback>
                <p:oleObj name="Equation" r:id="rId2" imgW="2958840" imgH="1879560" progId="Equation.DSMT4">
                  <p:embed/>
                  <p:pic>
                    <p:nvPicPr>
                      <p:cNvPr id="6" name="Object 5">
                        <a:extLst>
                          <a:ext uri="{FF2B5EF4-FFF2-40B4-BE49-F238E27FC236}">
                            <a16:creationId xmlns:a16="http://schemas.microsoft.com/office/drawing/2014/main" id="{94EA1CAA-FEEE-43F9-925E-85E8EB4506B0}"/>
                          </a:ext>
                        </a:extLst>
                      </p:cNvPr>
                      <p:cNvPicPr/>
                      <p:nvPr/>
                    </p:nvPicPr>
                    <p:blipFill>
                      <a:blip r:embed="rId3"/>
                      <a:stretch>
                        <a:fillRect/>
                      </a:stretch>
                    </p:blipFill>
                    <p:spPr>
                      <a:xfrm>
                        <a:off x="984250" y="1323181"/>
                        <a:ext cx="6635750" cy="4211638"/>
                      </a:xfrm>
                      <a:prstGeom prst="rect">
                        <a:avLst/>
                      </a:prstGeom>
                    </p:spPr>
                  </p:pic>
                </p:oleObj>
              </mc:Fallback>
            </mc:AlternateContent>
          </a:graphicData>
        </a:graphic>
      </p:graphicFrame>
    </p:spTree>
    <p:extLst>
      <p:ext uri="{BB962C8B-B14F-4D97-AF65-F5344CB8AC3E}">
        <p14:creationId xmlns:p14="http://schemas.microsoft.com/office/powerpoint/2010/main" val="3265624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25D9E2-C8C9-4933-8EAA-816DF70289F6}"/>
              </a:ext>
            </a:extLst>
          </p:cNvPr>
          <p:cNvSpPr>
            <a:spLocks noGrp="1"/>
          </p:cNvSpPr>
          <p:nvPr>
            <p:ph type="dt" sz="half" idx="10"/>
          </p:nvPr>
        </p:nvSpPr>
        <p:spPr/>
        <p:txBody>
          <a:bodyPr/>
          <a:lstStyle/>
          <a:p>
            <a:r>
              <a:rPr lang="en-US"/>
              <a:t>03/01/2024</a:t>
            </a:r>
            <a:endParaRPr lang="en-US" dirty="0"/>
          </a:p>
        </p:txBody>
      </p:sp>
      <p:sp>
        <p:nvSpPr>
          <p:cNvPr id="3" name="Footer Placeholder 2">
            <a:extLst>
              <a:ext uri="{FF2B5EF4-FFF2-40B4-BE49-F238E27FC236}">
                <a16:creationId xmlns:a16="http://schemas.microsoft.com/office/drawing/2014/main" id="{CB1E5D52-9DBA-47FB-A829-D0374D35037A}"/>
              </a:ext>
            </a:extLst>
          </p:cNvPr>
          <p:cNvSpPr>
            <a:spLocks noGrp="1"/>
          </p:cNvSpPr>
          <p:nvPr>
            <p:ph type="ftr" sz="quarter" idx="11"/>
          </p:nvPr>
        </p:nvSpPr>
        <p:spPr/>
        <p:txBody>
          <a:bodyPr/>
          <a:lstStyle/>
          <a:p>
            <a:r>
              <a:rPr lang="en-US"/>
              <a:t>PHY 712  Spring 2024 -- Lecture 20</a:t>
            </a:r>
            <a:endParaRPr lang="en-US" dirty="0"/>
          </a:p>
        </p:txBody>
      </p:sp>
      <p:sp>
        <p:nvSpPr>
          <p:cNvPr id="4" name="Slide Number Placeholder 3">
            <a:extLst>
              <a:ext uri="{FF2B5EF4-FFF2-40B4-BE49-F238E27FC236}">
                <a16:creationId xmlns:a16="http://schemas.microsoft.com/office/drawing/2014/main" id="{00C288A3-2A40-465D-B0EC-14E6E7BA61EF}"/>
              </a:ext>
            </a:extLst>
          </p:cNvPr>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a:extLst>
              <a:ext uri="{FF2B5EF4-FFF2-40B4-BE49-F238E27FC236}">
                <a16:creationId xmlns:a16="http://schemas.microsoft.com/office/drawing/2014/main" id="{5E04B408-4037-4D56-9A6C-8871241FF1BD}"/>
              </a:ext>
            </a:extLst>
          </p:cNvPr>
          <p:cNvSpPr txBox="1"/>
          <p:nvPr/>
        </p:nvSpPr>
        <p:spPr>
          <a:xfrm>
            <a:off x="381000" y="228600"/>
            <a:ext cx="8305800" cy="830997"/>
          </a:xfrm>
          <a:prstGeom prst="rect">
            <a:avLst/>
          </a:prstGeom>
          <a:noFill/>
        </p:spPr>
        <p:txBody>
          <a:bodyPr wrap="square" rtlCol="0">
            <a:spAutoFit/>
          </a:bodyPr>
          <a:lstStyle/>
          <a:p>
            <a:r>
              <a:rPr lang="en-US" sz="2400" dirty="0">
                <a:latin typeface="+mj-lt"/>
              </a:rPr>
              <a:t>Special functions  -- many are described in Jackson</a:t>
            </a:r>
          </a:p>
          <a:p>
            <a:r>
              <a:rPr lang="en-US" sz="2400" dirty="0">
                <a:latin typeface="+mj-lt"/>
              </a:rPr>
              <a:t>Additional source </a:t>
            </a:r>
            <a:r>
              <a:rPr lang="en-US" sz="2400" dirty="0">
                <a:latin typeface="+mj-lt"/>
                <a:hlinkClick r:id="rId2"/>
              </a:rPr>
              <a:t>-- https://dlmf.nist.gov/</a:t>
            </a:r>
            <a:endParaRPr lang="en-US" sz="2400" dirty="0">
              <a:latin typeface="+mj-lt"/>
            </a:endParaRPr>
          </a:p>
        </p:txBody>
      </p:sp>
      <p:pic>
        <p:nvPicPr>
          <p:cNvPr id="6" name="Picture 5">
            <a:extLst>
              <a:ext uri="{FF2B5EF4-FFF2-40B4-BE49-F238E27FC236}">
                <a16:creationId xmlns:a16="http://schemas.microsoft.com/office/drawing/2014/main" id="{B41635C3-1D8F-47F8-B469-0582BD2B896D}"/>
              </a:ext>
            </a:extLst>
          </p:cNvPr>
          <p:cNvPicPr>
            <a:picLocks noChangeAspect="1"/>
          </p:cNvPicPr>
          <p:nvPr/>
        </p:nvPicPr>
        <p:blipFill>
          <a:blip r:embed="rId3"/>
          <a:stretch>
            <a:fillRect/>
          </a:stretch>
        </p:blipFill>
        <p:spPr>
          <a:xfrm>
            <a:off x="268357" y="1090344"/>
            <a:ext cx="8382000" cy="5162372"/>
          </a:xfrm>
          <a:prstGeom prst="rect">
            <a:avLst/>
          </a:prstGeom>
        </p:spPr>
      </p:pic>
    </p:spTree>
    <p:extLst>
      <p:ext uri="{BB962C8B-B14F-4D97-AF65-F5344CB8AC3E}">
        <p14:creationId xmlns:p14="http://schemas.microsoft.com/office/powerpoint/2010/main" val="1871130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D32553-C93F-4070-976F-FFEC1E61E73A}"/>
              </a:ext>
            </a:extLst>
          </p:cNvPr>
          <p:cNvSpPr>
            <a:spLocks noGrp="1"/>
          </p:cNvSpPr>
          <p:nvPr>
            <p:ph type="dt" sz="half" idx="10"/>
          </p:nvPr>
        </p:nvSpPr>
        <p:spPr/>
        <p:txBody>
          <a:bodyPr/>
          <a:lstStyle/>
          <a:p>
            <a:r>
              <a:rPr lang="en-US"/>
              <a:t>03/01/2024</a:t>
            </a:r>
            <a:endParaRPr lang="en-US" dirty="0"/>
          </a:p>
        </p:txBody>
      </p:sp>
      <p:sp>
        <p:nvSpPr>
          <p:cNvPr id="3" name="Footer Placeholder 2">
            <a:extLst>
              <a:ext uri="{FF2B5EF4-FFF2-40B4-BE49-F238E27FC236}">
                <a16:creationId xmlns:a16="http://schemas.microsoft.com/office/drawing/2014/main" id="{14CC79B9-CA63-491E-B573-AB77D0E9CACA}"/>
              </a:ext>
            </a:extLst>
          </p:cNvPr>
          <p:cNvSpPr>
            <a:spLocks noGrp="1"/>
          </p:cNvSpPr>
          <p:nvPr>
            <p:ph type="ftr" sz="quarter" idx="11"/>
          </p:nvPr>
        </p:nvSpPr>
        <p:spPr/>
        <p:txBody>
          <a:bodyPr/>
          <a:lstStyle/>
          <a:p>
            <a:r>
              <a:rPr lang="en-US"/>
              <a:t>PHY 712  Spring 2024 -- Lecture 20</a:t>
            </a:r>
            <a:endParaRPr lang="en-US" dirty="0"/>
          </a:p>
        </p:txBody>
      </p:sp>
      <p:sp>
        <p:nvSpPr>
          <p:cNvPr id="4" name="Slide Number Placeholder 3">
            <a:extLst>
              <a:ext uri="{FF2B5EF4-FFF2-40B4-BE49-F238E27FC236}">
                <a16:creationId xmlns:a16="http://schemas.microsoft.com/office/drawing/2014/main" id="{FA76FC9D-2F65-4020-9D2B-420D2CECF77B}"/>
              </a:ext>
            </a:extLst>
          </p:cNvPr>
          <p:cNvSpPr>
            <a:spLocks noGrp="1"/>
          </p:cNvSpPr>
          <p:nvPr>
            <p:ph type="sldNum" sz="quarter" idx="12"/>
          </p:nvPr>
        </p:nvSpPr>
        <p:spPr/>
        <p:txBody>
          <a:bodyPr/>
          <a:lstStyle/>
          <a:p>
            <a:fld id="{CE368B07-CEBF-4C80-90AF-53B34FA04CF3}" type="slidenum">
              <a:rPr lang="en-US" smtClean="0"/>
              <a:t>16</a:t>
            </a:fld>
            <a:endParaRPr lang="en-US" dirty="0"/>
          </a:p>
        </p:txBody>
      </p:sp>
      <p:pic>
        <p:nvPicPr>
          <p:cNvPr id="5" name="Picture 2">
            <a:extLst>
              <a:ext uri="{FF2B5EF4-FFF2-40B4-BE49-F238E27FC236}">
                <a16:creationId xmlns:a16="http://schemas.microsoft.com/office/drawing/2014/main" id="{F5AFF219-586D-4D45-9FA2-65E59C2B96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000" t="12403" r="31584" b="4186"/>
          <a:stretch/>
        </p:blipFill>
        <p:spPr bwMode="auto">
          <a:xfrm>
            <a:off x="1828800" y="25400"/>
            <a:ext cx="5397500" cy="683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A4B0456E-E198-4E3F-ABF2-92B859BE03FD}"/>
              </a:ext>
            </a:extLst>
          </p:cNvPr>
          <p:cNvSpPr/>
          <p:nvPr/>
        </p:nvSpPr>
        <p:spPr>
          <a:xfrm>
            <a:off x="4572000" y="609601"/>
            <a:ext cx="2438400" cy="6076016"/>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DFAA08C-7A54-4FE2-96E2-DDFF13982D22}"/>
              </a:ext>
            </a:extLst>
          </p:cNvPr>
          <p:cNvSpPr/>
          <p:nvPr/>
        </p:nvSpPr>
        <p:spPr>
          <a:xfrm>
            <a:off x="1905001" y="685799"/>
            <a:ext cx="2667000" cy="5999817"/>
          </a:xfrm>
          <a:prstGeom prst="rect">
            <a:avLst/>
          </a:prstGeom>
          <a:solidFill>
            <a:srgbClr val="00B05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a:extLst>
              <a:ext uri="{FF2B5EF4-FFF2-40B4-BE49-F238E27FC236}">
                <a16:creationId xmlns:a16="http://schemas.microsoft.com/office/drawing/2014/main" id="{6F878A06-F8B2-4E94-8F7C-B77DE527DD90}"/>
              </a:ext>
            </a:extLst>
          </p:cNvPr>
          <p:cNvGraphicFramePr>
            <a:graphicFrameLocks noChangeAspect="1"/>
          </p:cNvGraphicFramePr>
          <p:nvPr/>
        </p:nvGraphicFramePr>
        <p:xfrm>
          <a:off x="7086600" y="1371600"/>
          <a:ext cx="1905548" cy="962024"/>
        </p:xfrm>
        <a:graphic>
          <a:graphicData uri="http://schemas.openxmlformats.org/presentationml/2006/ole">
            <mc:AlternateContent xmlns:mc="http://schemas.openxmlformats.org/markup-compatibility/2006">
              <mc:Choice xmlns:v="urn:schemas-microsoft-com:vml" Requires="v">
                <p:oleObj name="Equation" r:id="rId3" imgW="1307880" imgH="660240" progId="Equation.DSMT4">
                  <p:embed/>
                </p:oleObj>
              </mc:Choice>
              <mc:Fallback>
                <p:oleObj name="Equation" r:id="rId3" imgW="1307880" imgH="660240" progId="Equation.DSMT4">
                  <p:embed/>
                  <p:pic>
                    <p:nvPicPr>
                      <p:cNvPr id="8" name="Object 7">
                        <a:extLst>
                          <a:ext uri="{FF2B5EF4-FFF2-40B4-BE49-F238E27FC236}">
                            <a16:creationId xmlns:a16="http://schemas.microsoft.com/office/drawing/2014/main" id="{6F878A06-F8B2-4E94-8F7C-B77DE527DD90}"/>
                          </a:ext>
                        </a:extLst>
                      </p:cNvPr>
                      <p:cNvPicPr/>
                      <p:nvPr/>
                    </p:nvPicPr>
                    <p:blipFill>
                      <a:blip r:embed="rId4"/>
                      <a:stretch>
                        <a:fillRect/>
                      </a:stretch>
                    </p:blipFill>
                    <p:spPr>
                      <a:xfrm>
                        <a:off x="7086600" y="1371600"/>
                        <a:ext cx="1905548" cy="962024"/>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D58039B8-7916-4D5E-A97A-E23EAFA77D6D}"/>
              </a:ext>
            </a:extLst>
          </p:cNvPr>
          <p:cNvGraphicFramePr>
            <a:graphicFrameLocks noChangeAspect="1"/>
          </p:cNvGraphicFramePr>
          <p:nvPr/>
        </p:nvGraphicFramePr>
        <p:xfrm>
          <a:off x="0" y="1371600"/>
          <a:ext cx="1885950" cy="925513"/>
        </p:xfrm>
        <a:graphic>
          <a:graphicData uri="http://schemas.openxmlformats.org/presentationml/2006/ole">
            <mc:AlternateContent xmlns:mc="http://schemas.openxmlformats.org/markup-compatibility/2006">
              <mc:Choice xmlns:v="urn:schemas-microsoft-com:vml" Requires="v">
                <p:oleObj name="Equation" r:id="rId5" imgW="1295280" imgH="634680" progId="Equation.DSMT4">
                  <p:embed/>
                </p:oleObj>
              </mc:Choice>
              <mc:Fallback>
                <p:oleObj name="Equation" r:id="rId5" imgW="1295280" imgH="634680" progId="Equation.DSMT4">
                  <p:embed/>
                  <p:pic>
                    <p:nvPicPr>
                      <p:cNvPr id="9" name="Object 8">
                        <a:extLst>
                          <a:ext uri="{FF2B5EF4-FFF2-40B4-BE49-F238E27FC236}">
                            <a16:creationId xmlns:a16="http://schemas.microsoft.com/office/drawing/2014/main" id="{D58039B8-7916-4D5E-A97A-E23EAFA77D6D}"/>
                          </a:ext>
                        </a:extLst>
                      </p:cNvPr>
                      <p:cNvPicPr/>
                      <p:nvPr/>
                    </p:nvPicPr>
                    <p:blipFill>
                      <a:blip r:embed="rId6"/>
                      <a:stretch>
                        <a:fillRect/>
                      </a:stretch>
                    </p:blipFill>
                    <p:spPr>
                      <a:xfrm>
                        <a:off x="0" y="1371600"/>
                        <a:ext cx="1885950" cy="925513"/>
                      </a:xfrm>
                      <a:prstGeom prst="rect">
                        <a:avLst/>
                      </a:prstGeom>
                    </p:spPr>
                  </p:pic>
                </p:oleObj>
              </mc:Fallback>
            </mc:AlternateContent>
          </a:graphicData>
        </a:graphic>
      </p:graphicFrame>
    </p:spTree>
    <p:extLst>
      <p:ext uri="{BB962C8B-B14F-4D97-AF65-F5344CB8AC3E}">
        <p14:creationId xmlns:p14="http://schemas.microsoft.com/office/powerpoint/2010/main" val="3818015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9EFDCA-1854-4C5F-93EB-3BE6D30AEE3C}"/>
              </a:ext>
            </a:extLst>
          </p:cNvPr>
          <p:cNvSpPr>
            <a:spLocks noGrp="1"/>
          </p:cNvSpPr>
          <p:nvPr>
            <p:ph type="dt" sz="half" idx="10"/>
          </p:nvPr>
        </p:nvSpPr>
        <p:spPr/>
        <p:txBody>
          <a:bodyPr/>
          <a:lstStyle/>
          <a:p>
            <a:r>
              <a:rPr lang="en-US"/>
              <a:t>03/01/2024</a:t>
            </a:r>
            <a:endParaRPr lang="en-US" dirty="0"/>
          </a:p>
        </p:txBody>
      </p:sp>
      <p:sp>
        <p:nvSpPr>
          <p:cNvPr id="3" name="Footer Placeholder 2">
            <a:extLst>
              <a:ext uri="{FF2B5EF4-FFF2-40B4-BE49-F238E27FC236}">
                <a16:creationId xmlns:a16="http://schemas.microsoft.com/office/drawing/2014/main" id="{C5A52CFA-EDF6-4D68-8DCF-A31F95C85423}"/>
              </a:ext>
            </a:extLst>
          </p:cNvPr>
          <p:cNvSpPr>
            <a:spLocks noGrp="1"/>
          </p:cNvSpPr>
          <p:nvPr>
            <p:ph type="ftr" sz="quarter" idx="11"/>
          </p:nvPr>
        </p:nvSpPr>
        <p:spPr/>
        <p:txBody>
          <a:bodyPr/>
          <a:lstStyle/>
          <a:p>
            <a:r>
              <a:rPr lang="en-US"/>
              <a:t>PHY 712  Spring 2024 -- Lecture 20</a:t>
            </a:r>
            <a:endParaRPr lang="en-US" dirty="0"/>
          </a:p>
        </p:txBody>
      </p:sp>
      <p:sp>
        <p:nvSpPr>
          <p:cNvPr id="4" name="Slide Number Placeholder 3">
            <a:extLst>
              <a:ext uri="{FF2B5EF4-FFF2-40B4-BE49-F238E27FC236}">
                <a16:creationId xmlns:a16="http://schemas.microsoft.com/office/drawing/2014/main" id="{9016BADE-927F-4DA4-BF6F-A05C0B43D687}"/>
              </a:ext>
            </a:extLst>
          </p:cNvPr>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a:extLst>
              <a:ext uri="{FF2B5EF4-FFF2-40B4-BE49-F238E27FC236}">
                <a16:creationId xmlns:a16="http://schemas.microsoft.com/office/drawing/2014/main" id="{8E5CB599-11EA-4970-B8A3-277BFF36E08C}"/>
              </a:ext>
            </a:extLst>
          </p:cNvPr>
          <p:cNvSpPr txBox="1"/>
          <p:nvPr/>
        </p:nvSpPr>
        <p:spPr>
          <a:xfrm>
            <a:off x="457200" y="304800"/>
            <a:ext cx="8001000" cy="461665"/>
          </a:xfrm>
          <a:prstGeom prst="rect">
            <a:avLst/>
          </a:prstGeom>
          <a:noFill/>
        </p:spPr>
        <p:txBody>
          <a:bodyPr wrap="square" rtlCol="0">
            <a:spAutoFit/>
          </a:bodyPr>
          <a:lstStyle/>
          <a:p>
            <a:pPr algn="ctr"/>
            <a:r>
              <a:rPr lang="en-US" sz="2400" b="1" dirty="0">
                <a:solidFill>
                  <a:srgbClr val="DA32AA"/>
                </a:solidFill>
                <a:latin typeface="+mj-lt"/>
              </a:rPr>
              <a:t>More relationships</a:t>
            </a:r>
          </a:p>
        </p:txBody>
      </p:sp>
      <p:graphicFrame>
        <p:nvGraphicFramePr>
          <p:cNvPr id="6" name="Object 5">
            <a:extLst>
              <a:ext uri="{FF2B5EF4-FFF2-40B4-BE49-F238E27FC236}">
                <a16:creationId xmlns:a16="http://schemas.microsoft.com/office/drawing/2014/main" id="{B21B19F2-C7E8-45E4-91D5-8BBD8BB4F634}"/>
              </a:ext>
            </a:extLst>
          </p:cNvPr>
          <p:cNvGraphicFramePr>
            <a:graphicFrameLocks noChangeAspect="1"/>
          </p:cNvGraphicFramePr>
          <p:nvPr/>
        </p:nvGraphicFramePr>
        <p:xfrm>
          <a:off x="457200" y="987189"/>
          <a:ext cx="2759075" cy="3165475"/>
        </p:xfrm>
        <a:graphic>
          <a:graphicData uri="http://schemas.openxmlformats.org/presentationml/2006/ole">
            <mc:AlternateContent xmlns:mc="http://schemas.openxmlformats.org/markup-compatibility/2006">
              <mc:Choice xmlns:v="urn:schemas-microsoft-com:vml" Requires="v">
                <p:oleObj name="Equation" r:id="rId2" imgW="1295280" imgH="1485720" progId="Equation.DSMT4">
                  <p:embed/>
                </p:oleObj>
              </mc:Choice>
              <mc:Fallback>
                <p:oleObj name="Equation" r:id="rId2" imgW="1295280" imgH="1485720" progId="Equation.DSMT4">
                  <p:embed/>
                  <p:pic>
                    <p:nvPicPr>
                      <p:cNvPr id="6" name="Object 5">
                        <a:extLst>
                          <a:ext uri="{FF2B5EF4-FFF2-40B4-BE49-F238E27FC236}">
                            <a16:creationId xmlns:a16="http://schemas.microsoft.com/office/drawing/2014/main" id="{B21B19F2-C7E8-45E4-91D5-8BBD8BB4F634}"/>
                          </a:ext>
                        </a:extLst>
                      </p:cNvPr>
                      <p:cNvPicPr/>
                      <p:nvPr/>
                    </p:nvPicPr>
                    <p:blipFill>
                      <a:blip r:embed="rId3"/>
                      <a:stretch>
                        <a:fillRect/>
                      </a:stretch>
                    </p:blipFill>
                    <p:spPr>
                      <a:xfrm>
                        <a:off x="457200" y="987189"/>
                        <a:ext cx="2759075" cy="316547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E3B2AA93-7A5A-447D-BA56-65805FD9A20E}"/>
              </a:ext>
            </a:extLst>
          </p:cNvPr>
          <p:cNvGraphicFramePr>
            <a:graphicFrameLocks noChangeAspect="1"/>
          </p:cNvGraphicFramePr>
          <p:nvPr/>
        </p:nvGraphicFramePr>
        <p:xfrm>
          <a:off x="5486400" y="987189"/>
          <a:ext cx="2786063" cy="3192462"/>
        </p:xfrm>
        <a:graphic>
          <a:graphicData uri="http://schemas.openxmlformats.org/presentationml/2006/ole">
            <mc:AlternateContent xmlns:mc="http://schemas.openxmlformats.org/markup-compatibility/2006">
              <mc:Choice xmlns:v="urn:schemas-microsoft-com:vml" Requires="v">
                <p:oleObj name="Equation" r:id="rId4" imgW="1307880" imgH="1498320" progId="Equation.DSMT4">
                  <p:embed/>
                </p:oleObj>
              </mc:Choice>
              <mc:Fallback>
                <p:oleObj name="Equation" r:id="rId4" imgW="1307880" imgH="1498320" progId="Equation.DSMT4">
                  <p:embed/>
                  <p:pic>
                    <p:nvPicPr>
                      <p:cNvPr id="7" name="Object 6">
                        <a:extLst>
                          <a:ext uri="{FF2B5EF4-FFF2-40B4-BE49-F238E27FC236}">
                            <a16:creationId xmlns:a16="http://schemas.microsoft.com/office/drawing/2014/main" id="{E3B2AA93-7A5A-447D-BA56-65805FD9A20E}"/>
                          </a:ext>
                        </a:extLst>
                      </p:cNvPr>
                      <p:cNvPicPr/>
                      <p:nvPr/>
                    </p:nvPicPr>
                    <p:blipFill>
                      <a:blip r:embed="rId5"/>
                      <a:stretch>
                        <a:fillRect/>
                      </a:stretch>
                    </p:blipFill>
                    <p:spPr>
                      <a:xfrm>
                        <a:off x="5486400" y="987189"/>
                        <a:ext cx="2786063" cy="3192462"/>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8767A93E-D284-487B-8762-1A02508788EB}"/>
              </a:ext>
            </a:extLst>
          </p:cNvPr>
          <p:cNvGraphicFramePr>
            <a:graphicFrameLocks noChangeAspect="1"/>
          </p:cNvGraphicFramePr>
          <p:nvPr/>
        </p:nvGraphicFramePr>
        <p:xfrm>
          <a:off x="228600" y="4572000"/>
          <a:ext cx="6516133" cy="1172904"/>
        </p:xfrm>
        <a:graphic>
          <a:graphicData uri="http://schemas.openxmlformats.org/presentationml/2006/ole">
            <mc:AlternateContent xmlns:mc="http://schemas.openxmlformats.org/markup-compatibility/2006">
              <mc:Choice xmlns:v="urn:schemas-microsoft-com:vml" Requires="v">
                <p:oleObj name="Equation" r:id="rId6" imgW="2539800" imgH="457200" progId="Equation.DSMT4">
                  <p:embed/>
                </p:oleObj>
              </mc:Choice>
              <mc:Fallback>
                <p:oleObj name="Equation" r:id="rId6" imgW="2539800" imgH="457200" progId="Equation.DSMT4">
                  <p:embed/>
                  <p:pic>
                    <p:nvPicPr>
                      <p:cNvPr id="8" name="Object 7">
                        <a:extLst>
                          <a:ext uri="{FF2B5EF4-FFF2-40B4-BE49-F238E27FC236}">
                            <a16:creationId xmlns:a16="http://schemas.microsoft.com/office/drawing/2014/main" id="{8767A93E-D284-487B-8762-1A02508788EB}"/>
                          </a:ext>
                        </a:extLst>
                      </p:cNvPr>
                      <p:cNvPicPr/>
                      <p:nvPr/>
                    </p:nvPicPr>
                    <p:blipFill>
                      <a:blip r:embed="rId7"/>
                      <a:stretch>
                        <a:fillRect/>
                      </a:stretch>
                    </p:blipFill>
                    <p:spPr>
                      <a:xfrm>
                        <a:off x="228600" y="4572000"/>
                        <a:ext cx="6516133" cy="1172904"/>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78F98EE3-7658-4C62-8A22-24C3D9B1AE25}"/>
              </a:ext>
            </a:extLst>
          </p:cNvPr>
          <p:cNvSpPr/>
          <p:nvPr/>
        </p:nvSpPr>
        <p:spPr>
          <a:xfrm>
            <a:off x="354107" y="969260"/>
            <a:ext cx="2922493" cy="4933016"/>
          </a:xfrm>
          <a:prstGeom prst="rect">
            <a:avLst/>
          </a:prstGeom>
          <a:solidFill>
            <a:srgbClr val="00B05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6A79F2B-064B-4654-995F-2B6850699897}"/>
              </a:ext>
            </a:extLst>
          </p:cNvPr>
          <p:cNvSpPr/>
          <p:nvPr/>
        </p:nvSpPr>
        <p:spPr>
          <a:xfrm>
            <a:off x="5181600" y="1066799"/>
            <a:ext cx="3090862" cy="4876801"/>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6334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03/01/2024</a:t>
            </a:r>
            <a:endParaRPr lang="en-US" dirty="0"/>
          </a:p>
        </p:txBody>
      </p:sp>
      <p:sp>
        <p:nvSpPr>
          <p:cNvPr id="3" name="Footer Placeholder 2"/>
          <p:cNvSpPr>
            <a:spLocks noGrp="1"/>
          </p:cNvSpPr>
          <p:nvPr>
            <p:ph type="ftr" sz="quarter" idx="11"/>
          </p:nvPr>
        </p:nvSpPr>
        <p:spPr/>
        <p:txBody>
          <a:bodyPr/>
          <a:lstStyle/>
          <a:p>
            <a:r>
              <a:rPr lang="en-US"/>
              <a:t>PHY 712  Spring 2024 -- Lecture 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graphicFrame>
        <p:nvGraphicFramePr>
          <p:cNvPr id="5" name="Object 4"/>
          <p:cNvGraphicFramePr>
            <a:graphicFrameLocks noChangeAspect="1"/>
          </p:cNvGraphicFramePr>
          <p:nvPr/>
        </p:nvGraphicFramePr>
        <p:xfrm>
          <a:off x="228600" y="711200"/>
          <a:ext cx="4114800" cy="1638300"/>
        </p:xfrm>
        <a:graphic>
          <a:graphicData uri="http://schemas.openxmlformats.org/presentationml/2006/ole">
            <mc:AlternateContent xmlns:mc="http://schemas.openxmlformats.org/markup-compatibility/2006">
              <mc:Choice xmlns:v="urn:schemas-microsoft-com:vml" Requires="v">
                <p:oleObj name="Equation" r:id="rId2" imgW="4114800" imgH="1638000" progId="Equation.DSMT4">
                  <p:embed/>
                </p:oleObj>
              </mc:Choice>
              <mc:Fallback>
                <p:oleObj name="Equation" r:id="rId2" imgW="4114800" imgH="1638000" progId="Equation.DSMT4">
                  <p:embed/>
                  <p:pic>
                    <p:nvPicPr>
                      <p:cNvPr id="5" name="Object 4"/>
                      <p:cNvPicPr/>
                      <p:nvPr/>
                    </p:nvPicPr>
                    <p:blipFill>
                      <a:blip r:embed="rId3"/>
                      <a:stretch>
                        <a:fillRect/>
                      </a:stretch>
                    </p:blipFill>
                    <p:spPr>
                      <a:xfrm>
                        <a:off x="228600" y="711200"/>
                        <a:ext cx="4114800" cy="1638300"/>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4724400" y="724836"/>
          <a:ext cx="4114800" cy="1358900"/>
        </p:xfrm>
        <a:graphic>
          <a:graphicData uri="http://schemas.openxmlformats.org/presentationml/2006/ole">
            <mc:AlternateContent xmlns:mc="http://schemas.openxmlformats.org/markup-compatibility/2006">
              <mc:Choice xmlns:v="urn:schemas-microsoft-com:vml" Requires="v">
                <p:oleObj name="Equation" r:id="rId4" imgW="4114800" imgH="1358640" progId="Equation.DSMT4">
                  <p:embed/>
                </p:oleObj>
              </mc:Choice>
              <mc:Fallback>
                <p:oleObj name="Equation" r:id="rId4" imgW="4114800" imgH="1358640" progId="Equation.DSMT4">
                  <p:embed/>
                  <p:pic>
                    <p:nvPicPr>
                      <p:cNvPr id="6" name="Object 5"/>
                      <p:cNvPicPr/>
                      <p:nvPr/>
                    </p:nvPicPr>
                    <p:blipFill>
                      <a:blip r:embed="rId5"/>
                      <a:stretch>
                        <a:fillRect/>
                      </a:stretch>
                    </p:blipFill>
                    <p:spPr>
                      <a:xfrm>
                        <a:off x="4724400" y="724836"/>
                        <a:ext cx="4114800" cy="1358900"/>
                      </a:xfrm>
                      <a:prstGeom prst="rect">
                        <a:avLst/>
                      </a:prstGeom>
                    </p:spPr>
                  </p:pic>
                </p:oleObj>
              </mc:Fallback>
            </mc:AlternateContent>
          </a:graphicData>
        </a:graphic>
      </p:graphicFrame>
      <p:sp>
        <p:nvSpPr>
          <p:cNvPr id="7" name="TextBox 6"/>
          <p:cNvSpPr txBox="1"/>
          <p:nvPr/>
        </p:nvSpPr>
        <p:spPr>
          <a:xfrm>
            <a:off x="533400" y="2971800"/>
            <a:ext cx="8458200" cy="830997"/>
          </a:xfrm>
          <a:prstGeom prst="rect">
            <a:avLst/>
          </a:prstGeom>
          <a:noFill/>
        </p:spPr>
        <p:txBody>
          <a:bodyPr wrap="square" rtlCol="0">
            <a:spAutoFit/>
          </a:bodyPr>
          <a:lstStyle/>
          <a:p>
            <a:r>
              <a:rPr lang="en-US" sz="2400" dirty="0">
                <a:latin typeface="+mj-lt"/>
              </a:rPr>
              <a:t>elementary charge:     e=1.602176634 x 10</a:t>
            </a:r>
            <a:r>
              <a:rPr lang="en-US" sz="2400" baseline="30000" dirty="0">
                <a:latin typeface="+mj-lt"/>
              </a:rPr>
              <a:t>-19 </a:t>
            </a:r>
            <a:r>
              <a:rPr lang="en-US" sz="2400" dirty="0">
                <a:latin typeface="+mj-lt"/>
              </a:rPr>
              <a:t>C</a:t>
            </a:r>
          </a:p>
          <a:p>
            <a:r>
              <a:rPr lang="en-US" sz="2400" dirty="0">
                <a:latin typeface="+mj-lt"/>
              </a:rPr>
              <a:t>     (when using Gaussian units, charge is in “stat Coulombs”)</a:t>
            </a:r>
          </a:p>
        </p:txBody>
      </p:sp>
    </p:spTree>
    <p:extLst>
      <p:ext uri="{BB962C8B-B14F-4D97-AF65-F5344CB8AC3E}">
        <p14:creationId xmlns:p14="http://schemas.microsoft.com/office/powerpoint/2010/main" val="104435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03/01/2024</a:t>
            </a:r>
            <a:endParaRPr lang="en-US" dirty="0"/>
          </a:p>
        </p:txBody>
      </p:sp>
      <p:sp>
        <p:nvSpPr>
          <p:cNvPr id="3" name="Footer Placeholder 2"/>
          <p:cNvSpPr>
            <a:spLocks noGrp="1"/>
          </p:cNvSpPr>
          <p:nvPr>
            <p:ph type="ftr" sz="quarter" idx="11"/>
          </p:nvPr>
        </p:nvSpPr>
        <p:spPr/>
        <p:txBody>
          <a:bodyPr/>
          <a:lstStyle/>
          <a:p>
            <a:r>
              <a:rPr lang="en-US"/>
              <a:t>PHY 712  Spring 2024 -- Lecture 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533400" y="304800"/>
            <a:ext cx="7772400" cy="461665"/>
          </a:xfrm>
          <a:prstGeom prst="rect">
            <a:avLst/>
          </a:prstGeom>
          <a:noFill/>
        </p:spPr>
        <p:txBody>
          <a:bodyPr wrap="square" rtlCol="0">
            <a:spAutoFit/>
          </a:bodyPr>
          <a:lstStyle/>
          <a:p>
            <a:r>
              <a:rPr lang="en-US" sz="2400" dirty="0">
                <a:latin typeface="+mj-lt"/>
              </a:rPr>
              <a:t>Energy and power  (SI units)</a:t>
            </a:r>
          </a:p>
        </p:txBody>
      </p:sp>
      <p:graphicFrame>
        <p:nvGraphicFramePr>
          <p:cNvPr id="6" name="Object 5"/>
          <p:cNvGraphicFramePr>
            <a:graphicFrameLocks noChangeAspect="1"/>
          </p:cNvGraphicFramePr>
          <p:nvPr/>
        </p:nvGraphicFramePr>
        <p:xfrm>
          <a:off x="304800" y="914400"/>
          <a:ext cx="8640763" cy="1543050"/>
        </p:xfrm>
        <a:graphic>
          <a:graphicData uri="http://schemas.openxmlformats.org/presentationml/2006/ole">
            <mc:AlternateContent xmlns:mc="http://schemas.openxmlformats.org/markup-compatibility/2006">
              <mc:Choice xmlns:v="urn:schemas-microsoft-com:vml" Requires="v">
                <p:oleObj name="Equation" r:id="rId2" imgW="3416040" imgH="609480" progId="Equation.DSMT4">
                  <p:embed/>
                </p:oleObj>
              </mc:Choice>
              <mc:Fallback>
                <p:oleObj name="Equation" r:id="rId2" imgW="3416040" imgH="609480" progId="Equation.DSMT4">
                  <p:embed/>
                  <p:pic>
                    <p:nvPicPr>
                      <p:cNvPr id="6" name="Object 5"/>
                      <p:cNvPicPr>
                        <a:picLocks noChangeAspect="1" noChangeArrowheads="1"/>
                      </p:cNvPicPr>
                      <p:nvPr/>
                    </p:nvPicPr>
                    <p:blipFill>
                      <a:blip r:embed="rId3"/>
                      <a:srcRect/>
                      <a:stretch>
                        <a:fillRect/>
                      </a:stretch>
                    </p:blipFill>
                    <p:spPr bwMode="auto">
                      <a:xfrm>
                        <a:off x="304800" y="914400"/>
                        <a:ext cx="8640763"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320675" y="3021012"/>
          <a:ext cx="8475663" cy="1474788"/>
        </p:xfrm>
        <a:graphic>
          <a:graphicData uri="http://schemas.openxmlformats.org/presentationml/2006/ole">
            <mc:AlternateContent xmlns:mc="http://schemas.openxmlformats.org/markup-compatibility/2006">
              <mc:Choice xmlns:v="urn:schemas-microsoft-com:vml" Requires="v">
                <p:oleObj name="数式" r:id="rId4" imgW="3504960" imgH="609480" progId="Equation.3">
                  <p:embed/>
                </p:oleObj>
              </mc:Choice>
              <mc:Fallback>
                <p:oleObj name="数式" r:id="rId4" imgW="3504960" imgH="609480" progId="Equation.3">
                  <p:embed/>
                  <p:pic>
                    <p:nvPicPr>
                      <p:cNvPr id="7"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675" y="3021012"/>
                        <a:ext cx="8475663"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877888" y="5472113"/>
          <a:ext cx="5194300" cy="812800"/>
        </p:xfrm>
        <a:graphic>
          <a:graphicData uri="http://schemas.openxmlformats.org/presentationml/2006/ole">
            <mc:AlternateContent xmlns:mc="http://schemas.openxmlformats.org/markup-compatibility/2006">
              <mc:Choice xmlns:v="urn:schemas-microsoft-com:vml" Requires="v">
                <p:oleObj name="Equation" r:id="rId6" imgW="2514600" imgH="393480" progId="Equation.DSMT4">
                  <p:embed/>
                </p:oleObj>
              </mc:Choice>
              <mc:Fallback>
                <p:oleObj name="Equation" r:id="rId6" imgW="2514600" imgH="393480" progId="Equation.DSMT4">
                  <p:embed/>
                  <p:pic>
                    <p:nvPicPr>
                      <p:cNvPr id="8" name="Object 7"/>
                      <p:cNvPicPr>
                        <a:picLocks noChangeAspect="1" noChangeArrowheads="1"/>
                      </p:cNvPicPr>
                      <p:nvPr/>
                    </p:nvPicPr>
                    <p:blipFill>
                      <a:blip r:embed="rId7"/>
                      <a:srcRect/>
                      <a:stretch>
                        <a:fillRect/>
                      </a:stretch>
                    </p:blipFill>
                    <p:spPr bwMode="auto">
                      <a:xfrm>
                        <a:off x="877888" y="5472113"/>
                        <a:ext cx="51943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801687" y="4383088"/>
          <a:ext cx="7580313" cy="812800"/>
        </p:xfrm>
        <a:graphic>
          <a:graphicData uri="http://schemas.openxmlformats.org/presentationml/2006/ole">
            <mc:AlternateContent xmlns:mc="http://schemas.openxmlformats.org/markup-compatibility/2006">
              <mc:Choice xmlns:v="urn:schemas-microsoft-com:vml" Requires="v">
                <p:oleObj name="Equation" r:id="rId8" imgW="3670200" imgH="393480" progId="Equation.DSMT4">
                  <p:embed/>
                </p:oleObj>
              </mc:Choice>
              <mc:Fallback>
                <p:oleObj name="Equation" r:id="rId8" imgW="3670200" imgH="393480" progId="Equation.DSMT4">
                  <p:embed/>
                  <p:pic>
                    <p:nvPicPr>
                      <p:cNvPr id="9" name="Object 8"/>
                      <p:cNvPicPr>
                        <a:picLocks noChangeAspect="1" noChangeArrowheads="1"/>
                      </p:cNvPicPr>
                      <p:nvPr/>
                    </p:nvPicPr>
                    <p:blipFill>
                      <a:blip r:embed="rId9"/>
                      <a:srcRect/>
                      <a:stretch>
                        <a:fillRect/>
                      </a:stretch>
                    </p:blipFill>
                    <p:spPr bwMode="auto">
                      <a:xfrm>
                        <a:off x="801687" y="4383088"/>
                        <a:ext cx="75803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70092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D1110F-8DB0-1AF5-747E-A61CB9E00B6C}"/>
              </a:ext>
            </a:extLst>
          </p:cNvPr>
          <p:cNvPicPr>
            <a:picLocks noChangeAspect="1"/>
          </p:cNvPicPr>
          <p:nvPr/>
        </p:nvPicPr>
        <p:blipFill>
          <a:blip r:embed="rId3"/>
          <a:stretch>
            <a:fillRect/>
          </a:stretch>
        </p:blipFill>
        <p:spPr>
          <a:xfrm>
            <a:off x="0" y="228600"/>
            <a:ext cx="9125419" cy="3495201"/>
          </a:xfrm>
          <a:prstGeom prst="rect">
            <a:avLst/>
          </a:prstGeom>
        </p:spPr>
      </p:pic>
      <p:sp>
        <p:nvSpPr>
          <p:cNvPr id="2" name="Date Placeholder 1"/>
          <p:cNvSpPr>
            <a:spLocks noGrp="1"/>
          </p:cNvSpPr>
          <p:nvPr>
            <p:ph type="dt" sz="half" idx="10"/>
          </p:nvPr>
        </p:nvSpPr>
        <p:spPr/>
        <p:txBody>
          <a:bodyPr/>
          <a:lstStyle/>
          <a:p>
            <a:r>
              <a:rPr lang="en-US"/>
              <a:t>03/01/2024</a:t>
            </a:r>
            <a:endParaRPr lang="en-US" dirty="0"/>
          </a:p>
        </p:txBody>
      </p:sp>
      <p:sp>
        <p:nvSpPr>
          <p:cNvPr id="3" name="Footer Placeholder 2"/>
          <p:cNvSpPr>
            <a:spLocks noGrp="1"/>
          </p:cNvSpPr>
          <p:nvPr>
            <p:ph type="ftr" sz="quarter" idx="11"/>
          </p:nvPr>
        </p:nvSpPr>
        <p:spPr/>
        <p:txBody>
          <a:bodyPr/>
          <a:lstStyle/>
          <a:p>
            <a:r>
              <a:rPr lang="en-US"/>
              <a:t>PHY 712  Spring 2024 -- Lecture 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8" name="Rectangle 7"/>
          <p:cNvSpPr/>
          <p:nvPr/>
        </p:nvSpPr>
        <p:spPr>
          <a:xfrm>
            <a:off x="66909" y="1447800"/>
            <a:ext cx="8991600" cy="304800"/>
          </a:xfrm>
          <a:prstGeom prst="rect">
            <a:avLst/>
          </a:prstGeom>
          <a:solidFill>
            <a:srgbClr val="DA32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28D2EC0-6B7C-BC24-BD88-43F7D0C49121}"/>
              </a:ext>
            </a:extLst>
          </p:cNvPr>
          <p:cNvSpPr txBox="1"/>
          <p:nvPr/>
        </p:nvSpPr>
        <p:spPr>
          <a:xfrm>
            <a:off x="359220" y="4417358"/>
            <a:ext cx="8610600" cy="1938992"/>
          </a:xfrm>
          <a:prstGeom prst="rect">
            <a:avLst/>
          </a:prstGeom>
          <a:noFill/>
        </p:spPr>
        <p:txBody>
          <a:bodyPr wrap="square" rtlCol="0">
            <a:spAutoFit/>
          </a:bodyPr>
          <a:lstStyle/>
          <a:p>
            <a:pPr lvl="1"/>
            <a:endParaRPr lang="en-US" sz="2400" dirty="0">
              <a:latin typeface="+mj-lt"/>
            </a:endParaRPr>
          </a:p>
          <a:p>
            <a:r>
              <a:rPr lang="en-US" sz="2400" dirty="0">
                <a:latin typeface="+mj-lt"/>
              </a:rPr>
              <a:t>For 3/04/2024-3/08/2024:</a:t>
            </a:r>
          </a:p>
          <a:p>
            <a:pPr marL="800100" lvl="1" indent="-342900">
              <a:buFont typeface="Arial" panose="020B0604020202020204" pitchFamily="34" charset="0"/>
              <a:buChar char="•"/>
            </a:pPr>
            <a:r>
              <a:rPr lang="en-US" sz="2400" dirty="0">
                <a:latin typeface="+mj-lt"/>
              </a:rPr>
              <a:t>Individual work on take home exam</a:t>
            </a:r>
          </a:p>
          <a:p>
            <a:pPr marL="800100" lvl="1" indent="-342900">
              <a:buFont typeface="Arial" panose="020B0604020202020204" pitchFamily="34" charset="0"/>
              <a:buChar char="•"/>
            </a:pPr>
            <a:r>
              <a:rPr lang="en-US" sz="2400" dirty="0">
                <a:latin typeface="+mj-lt"/>
              </a:rPr>
              <a:t>Shortened class lectures on Chapter 8 of </a:t>
            </a:r>
            <a:r>
              <a:rPr lang="en-US" sz="2400" b="1" dirty="0">
                <a:latin typeface="+mj-lt"/>
              </a:rPr>
              <a:t>Jackson</a:t>
            </a:r>
          </a:p>
          <a:p>
            <a:pPr marL="800100" lvl="1" indent="-342900">
              <a:buFont typeface="Arial" panose="020B0604020202020204" pitchFamily="34" charset="0"/>
              <a:buChar char="•"/>
            </a:pPr>
            <a:endParaRPr lang="en-US" sz="2400" dirty="0">
              <a:latin typeface="+mj-lt"/>
            </a:endParaRPr>
          </a:p>
        </p:txBody>
      </p:sp>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03/01/2024</a:t>
            </a:r>
            <a:endParaRPr lang="en-US" dirty="0"/>
          </a:p>
        </p:txBody>
      </p:sp>
      <p:sp>
        <p:nvSpPr>
          <p:cNvPr id="3" name="Footer Placeholder 2"/>
          <p:cNvSpPr>
            <a:spLocks noGrp="1"/>
          </p:cNvSpPr>
          <p:nvPr>
            <p:ph type="ftr" sz="quarter" idx="11"/>
          </p:nvPr>
        </p:nvSpPr>
        <p:spPr/>
        <p:txBody>
          <a:bodyPr/>
          <a:lstStyle/>
          <a:p>
            <a:r>
              <a:rPr lang="en-US"/>
              <a:t>PHY 712  Spring 2024 -- Lecture 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graphicFrame>
        <p:nvGraphicFramePr>
          <p:cNvPr id="6" name="Object 5"/>
          <p:cNvGraphicFramePr>
            <a:graphicFrameLocks noChangeAspect="1"/>
          </p:cNvGraphicFramePr>
          <p:nvPr/>
        </p:nvGraphicFramePr>
        <p:xfrm>
          <a:off x="533400" y="103805"/>
          <a:ext cx="6705600" cy="2334595"/>
        </p:xfrm>
        <a:graphic>
          <a:graphicData uri="http://schemas.openxmlformats.org/presentationml/2006/ole">
            <mc:AlternateContent xmlns:mc="http://schemas.openxmlformats.org/markup-compatibility/2006">
              <mc:Choice xmlns:v="urn:schemas-microsoft-com:vml" Requires="v">
                <p:oleObj name="Equation" r:id="rId2" imgW="2920680" imgH="1015920" progId="Equation.DSMT4">
                  <p:embed/>
                </p:oleObj>
              </mc:Choice>
              <mc:Fallback>
                <p:oleObj name="Equation" r:id="rId2" imgW="2920680" imgH="1015920" progId="Equation.DSMT4">
                  <p:embed/>
                  <p:pic>
                    <p:nvPicPr>
                      <p:cNvPr id="6" name="Object 5"/>
                      <p:cNvPicPr>
                        <a:picLocks noChangeAspect="1" noChangeArrowheads="1"/>
                      </p:cNvPicPr>
                      <p:nvPr/>
                    </p:nvPicPr>
                    <p:blipFill>
                      <a:blip r:embed="rId3"/>
                      <a:srcRect/>
                      <a:stretch>
                        <a:fillRect/>
                      </a:stretch>
                    </p:blipFill>
                    <p:spPr bwMode="auto">
                      <a:xfrm>
                        <a:off x="533400" y="103805"/>
                        <a:ext cx="6705600" cy="2334595"/>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nvGraphicFramePr>
        <p:xfrm>
          <a:off x="457200" y="2667000"/>
          <a:ext cx="7239000" cy="3502025"/>
        </p:xfrm>
        <a:graphic>
          <a:graphicData uri="http://schemas.openxmlformats.org/presentationml/2006/ole">
            <mc:AlternateContent xmlns:mc="http://schemas.openxmlformats.org/markup-compatibility/2006">
              <mc:Choice xmlns:v="urn:schemas-microsoft-com:vml" Requires="v">
                <p:oleObj name="Equation" r:id="rId4" imgW="2679480" imgH="1295280" progId="Equation.DSMT4">
                  <p:embed/>
                </p:oleObj>
              </mc:Choice>
              <mc:Fallback>
                <p:oleObj name="Equation" r:id="rId4" imgW="2679480" imgH="1295280" progId="Equation.DSMT4">
                  <p:embed/>
                  <p:pic>
                    <p:nvPicPr>
                      <p:cNvPr id="7" name="Object 6"/>
                      <p:cNvPicPr>
                        <a:picLocks noChangeAspect="1" noChangeArrowheads="1"/>
                      </p:cNvPicPr>
                      <p:nvPr/>
                    </p:nvPicPr>
                    <p:blipFill>
                      <a:blip r:embed="rId5"/>
                      <a:srcRect/>
                      <a:stretch>
                        <a:fillRect/>
                      </a:stretch>
                    </p:blipFill>
                    <p:spPr bwMode="auto">
                      <a:xfrm>
                        <a:off x="457200" y="2667000"/>
                        <a:ext cx="7239000"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19922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03/01/2024</a:t>
            </a:r>
            <a:endParaRPr lang="en-US" dirty="0"/>
          </a:p>
        </p:txBody>
      </p:sp>
      <p:sp>
        <p:nvSpPr>
          <p:cNvPr id="3" name="Footer Placeholder 2"/>
          <p:cNvSpPr>
            <a:spLocks noGrp="1"/>
          </p:cNvSpPr>
          <p:nvPr>
            <p:ph type="ftr" sz="quarter" idx="11"/>
          </p:nvPr>
        </p:nvSpPr>
        <p:spPr/>
        <p:txBody>
          <a:bodyPr/>
          <a:lstStyle/>
          <a:p>
            <a:r>
              <a:rPr lang="en-US"/>
              <a:t>PHY 712  Spring 2024 -- Lecture 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graphicFrame>
        <p:nvGraphicFramePr>
          <p:cNvPr id="5" name="Object 4"/>
          <p:cNvGraphicFramePr>
            <a:graphicFrameLocks noChangeAspect="1"/>
          </p:cNvGraphicFramePr>
          <p:nvPr/>
        </p:nvGraphicFramePr>
        <p:xfrm>
          <a:off x="500062" y="554038"/>
          <a:ext cx="7653338" cy="4843462"/>
        </p:xfrm>
        <a:graphic>
          <a:graphicData uri="http://schemas.openxmlformats.org/presentationml/2006/ole">
            <mc:AlternateContent xmlns:mc="http://schemas.openxmlformats.org/markup-compatibility/2006">
              <mc:Choice xmlns:v="urn:schemas-microsoft-com:vml" Requires="v">
                <p:oleObj name="Equation" r:id="rId2" imgW="2831760" imgH="1790640" progId="Equation.DSMT4">
                  <p:embed/>
                </p:oleObj>
              </mc:Choice>
              <mc:Fallback>
                <p:oleObj name="Equation" r:id="rId2" imgW="2831760" imgH="1790640" progId="Equation.DSMT4">
                  <p:embed/>
                  <p:pic>
                    <p:nvPicPr>
                      <p:cNvPr id="5" name="Object 4"/>
                      <p:cNvPicPr>
                        <a:picLocks noChangeAspect="1" noChangeArrowheads="1"/>
                      </p:cNvPicPr>
                      <p:nvPr/>
                    </p:nvPicPr>
                    <p:blipFill>
                      <a:blip r:embed="rId3"/>
                      <a:srcRect/>
                      <a:stretch>
                        <a:fillRect/>
                      </a:stretch>
                    </p:blipFill>
                    <p:spPr bwMode="auto">
                      <a:xfrm>
                        <a:off x="500062" y="554038"/>
                        <a:ext cx="7653338"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30553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03/01/2024</a:t>
            </a:r>
            <a:endParaRPr lang="en-US" dirty="0"/>
          </a:p>
        </p:txBody>
      </p:sp>
      <p:sp>
        <p:nvSpPr>
          <p:cNvPr id="3" name="Footer Placeholder 2"/>
          <p:cNvSpPr>
            <a:spLocks noGrp="1"/>
          </p:cNvSpPr>
          <p:nvPr>
            <p:ph type="ftr" sz="quarter" idx="11"/>
          </p:nvPr>
        </p:nvSpPr>
        <p:spPr/>
        <p:txBody>
          <a:bodyPr/>
          <a:lstStyle/>
          <a:p>
            <a:r>
              <a:rPr lang="en-US"/>
              <a:t>PHY 712  Spring 2024 -- Lecture 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graphicFrame>
        <p:nvGraphicFramePr>
          <p:cNvPr id="5" name="Object 4"/>
          <p:cNvGraphicFramePr>
            <a:graphicFrameLocks noChangeAspect="1"/>
          </p:cNvGraphicFramePr>
          <p:nvPr/>
        </p:nvGraphicFramePr>
        <p:xfrm>
          <a:off x="381000" y="457200"/>
          <a:ext cx="7467600" cy="5449887"/>
        </p:xfrm>
        <a:graphic>
          <a:graphicData uri="http://schemas.openxmlformats.org/presentationml/2006/ole">
            <mc:AlternateContent xmlns:mc="http://schemas.openxmlformats.org/markup-compatibility/2006">
              <mc:Choice xmlns:v="urn:schemas-microsoft-com:vml" Requires="v">
                <p:oleObj name="数式" r:id="rId2" imgW="3276360" imgH="2387520" progId="Equation.3">
                  <p:embed/>
                </p:oleObj>
              </mc:Choice>
              <mc:Fallback>
                <p:oleObj name="数式" r:id="rId2" imgW="3276360" imgH="2387520" progId="Equation.3">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7467600" cy="544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14918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03/01/2024</a:t>
            </a:r>
            <a:endParaRPr lang="en-US" dirty="0"/>
          </a:p>
        </p:txBody>
      </p:sp>
      <p:sp>
        <p:nvSpPr>
          <p:cNvPr id="3" name="Footer Placeholder 2"/>
          <p:cNvSpPr>
            <a:spLocks noGrp="1"/>
          </p:cNvSpPr>
          <p:nvPr>
            <p:ph type="ftr" sz="quarter" idx="11"/>
          </p:nvPr>
        </p:nvSpPr>
        <p:spPr/>
        <p:txBody>
          <a:bodyPr/>
          <a:lstStyle/>
          <a:p>
            <a:r>
              <a:rPr lang="en-US"/>
              <a:t>PHY 712  Spring 2024 -- Lecture 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graphicFrame>
        <p:nvGraphicFramePr>
          <p:cNvPr id="5" name="Object 4"/>
          <p:cNvGraphicFramePr>
            <a:graphicFrameLocks noChangeAspect="1"/>
          </p:cNvGraphicFramePr>
          <p:nvPr/>
        </p:nvGraphicFramePr>
        <p:xfrm>
          <a:off x="381000" y="166687"/>
          <a:ext cx="7583488" cy="2957513"/>
        </p:xfrm>
        <a:graphic>
          <a:graphicData uri="http://schemas.openxmlformats.org/presentationml/2006/ole">
            <mc:AlternateContent xmlns:mc="http://schemas.openxmlformats.org/markup-compatibility/2006">
              <mc:Choice xmlns:v="urn:schemas-microsoft-com:vml" Requires="v">
                <p:oleObj name="Equation" r:id="rId2" imgW="3327120" imgH="1295280" progId="Equation.DSMT4">
                  <p:embed/>
                </p:oleObj>
              </mc:Choice>
              <mc:Fallback>
                <p:oleObj name="Equation" r:id="rId2" imgW="3327120" imgH="1295280" progId="Equation.DSMT4">
                  <p:embed/>
                  <p:pic>
                    <p:nvPicPr>
                      <p:cNvPr id="5" name="Object 4"/>
                      <p:cNvPicPr>
                        <a:picLocks noChangeAspect="1" noChangeArrowheads="1"/>
                      </p:cNvPicPr>
                      <p:nvPr/>
                    </p:nvPicPr>
                    <p:blipFill>
                      <a:blip r:embed="rId3"/>
                      <a:srcRect/>
                      <a:stretch>
                        <a:fillRect/>
                      </a:stretch>
                    </p:blipFill>
                    <p:spPr bwMode="auto">
                      <a:xfrm>
                        <a:off x="381000" y="166687"/>
                        <a:ext cx="7583488"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944880" y="3200400"/>
            <a:ext cx="7696200" cy="2677656"/>
          </a:xfrm>
          <a:prstGeom prst="rect">
            <a:avLst/>
          </a:prstGeom>
          <a:noFill/>
        </p:spPr>
        <p:txBody>
          <a:bodyPr wrap="square" rtlCol="0">
            <a:spAutoFit/>
          </a:bodyPr>
          <a:lstStyle/>
          <a:p>
            <a:r>
              <a:rPr lang="en-US" sz="2400" b="1" dirty="0">
                <a:latin typeface="+mj-lt"/>
              </a:rPr>
              <a:t>In your “bag” of tricks:</a:t>
            </a:r>
          </a:p>
          <a:p>
            <a:pPr marL="800100" lvl="1" indent="-342900">
              <a:buFont typeface="Wingdings" pitchFamily="2" charset="2"/>
              <a:buChar char="q"/>
            </a:pPr>
            <a:r>
              <a:rPr lang="en-US" sz="2400" b="1" dirty="0">
                <a:latin typeface="+mj-lt"/>
              </a:rPr>
              <a:t>Direct (analytic or numerical) solution of differential equations</a:t>
            </a:r>
          </a:p>
          <a:p>
            <a:pPr marL="800100" lvl="1" indent="-342900">
              <a:buFont typeface="Wingdings" pitchFamily="2" charset="2"/>
              <a:buChar char="q"/>
            </a:pPr>
            <a:r>
              <a:rPr lang="en-US" sz="2400" b="1" dirty="0">
                <a:latin typeface="+mj-lt"/>
              </a:rPr>
              <a:t>Solution by expanding in appropriate orthogonal functions</a:t>
            </a:r>
          </a:p>
          <a:p>
            <a:pPr marL="800100" lvl="1" indent="-342900">
              <a:buFont typeface="Wingdings" pitchFamily="2" charset="2"/>
              <a:buChar char="q"/>
            </a:pPr>
            <a:r>
              <a:rPr lang="en-US" sz="2400" b="1" dirty="0">
                <a:latin typeface="+mj-lt"/>
              </a:rPr>
              <a:t>Green’s function techniques</a:t>
            </a:r>
          </a:p>
          <a:p>
            <a:pPr marL="800100" lvl="1" indent="-342900">
              <a:buFont typeface="Wingdings" pitchFamily="2" charset="2"/>
              <a:buChar char="q"/>
            </a:pPr>
            <a:r>
              <a:rPr lang="en-US" sz="2400" b="1" dirty="0">
                <a:latin typeface="+mj-lt"/>
              </a:rPr>
              <a:t>Solving Maxwell’s equations</a:t>
            </a:r>
          </a:p>
        </p:txBody>
      </p:sp>
    </p:spTree>
    <p:extLst>
      <p:ext uri="{BB962C8B-B14F-4D97-AF65-F5344CB8AC3E}">
        <p14:creationId xmlns:p14="http://schemas.microsoft.com/office/powerpoint/2010/main" val="3041984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03/01/2024</a:t>
            </a:r>
            <a:endParaRPr lang="en-US" dirty="0"/>
          </a:p>
        </p:txBody>
      </p:sp>
      <p:sp>
        <p:nvSpPr>
          <p:cNvPr id="3" name="Footer Placeholder 2"/>
          <p:cNvSpPr>
            <a:spLocks noGrp="1"/>
          </p:cNvSpPr>
          <p:nvPr>
            <p:ph type="ftr" sz="quarter" idx="11"/>
          </p:nvPr>
        </p:nvSpPr>
        <p:spPr/>
        <p:txBody>
          <a:bodyPr/>
          <a:lstStyle/>
          <a:p>
            <a:r>
              <a:rPr lang="en-US"/>
              <a:t>PHY 712  Spring 2024 -- Lecture 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224217" y="166196"/>
            <a:ext cx="8382000" cy="1200329"/>
          </a:xfrm>
          <a:prstGeom prst="rect">
            <a:avLst/>
          </a:prstGeom>
          <a:noFill/>
        </p:spPr>
        <p:txBody>
          <a:bodyPr wrap="square" rtlCol="0">
            <a:spAutoFit/>
          </a:bodyPr>
          <a:lstStyle/>
          <a:p>
            <a:r>
              <a:rPr lang="en-US" sz="2400" dirty="0">
                <a:latin typeface="+mj-lt"/>
              </a:rPr>
              <a:t>How to choose most effective solution method --</a:t>
            </a:r>
          </a:p>
          <a:p>
            <a:pPr marL="800100" lvl="1" indent="-342900">
              <a:buFont typeface="Wingdings" pitchFamily="2" charset="2"/>
              <a:buChar char="q"/>
            </a:pPr>
            <a:r>
              <a:rPr lang="en-US" sz="2400" dirty="0">
                <a:latin typeface="+mj-lt"/>
              </a:rPr>
              <a:t>In general, Green’s functions methods work well when source is contained in a finite region of space</a:t>
            </a:r>
          </a:p>
        </p:txBody>
      </p:sp>
      <p:graphicFrame>
        <p:nvGraphicFramePr>
          <p:cNvPr id="6" name="Object 5"/>
          <p:cNvGraphicFramePr>
            <a:graphicFrameLocks noChangeAspect="1"/>
          </p:cNvGraphicFramePr>
          <p:nvPr>
            <p:extLst>
              <p:ext uri="{D42A27DB-BD31-4B8C-83A1-F6EECF244321}">
                <p14:modId xmlns:p14="http://schemas.microsoft.com/office/powerpoint/2010/main" val="1166486727"/>
              </p:ext>
            </p:extLst>
          </p:nvPr>
        </p:nvGraphicFramePr>
        <p:xfrm>
          <a:off x="681417" y="1196975"/>
          <a:ext cx="8191500" cy="5159375"/>
        </p:xfrm>
        <a:graphic>
          <a:graphicData uri="http://schemas.openxmlformats.org/presentationml/2006/ole">
            <mc:AlternateContent xmlns:mc="http://schemas.openxmlformats.org/markup-compatibility/2006">
              <mc:Choice xmlns:v="urn:schemas-microsoft-com:vml" Requires="v">
                <p:oleObj name="Equation" r:id="rId2" imgW="3593880" imgH="2260440" progId="Equation.DSMT4">
                  <p:embed/>
                </p:oleObj>
              </mc:Choice>
              <mc:Fallback>
                <p:oleObj name="Equation" r:id="rId2" imgW="3593880" imgH="2260440" progId="Equation.DSMT4">
                  <p:embed/>
                  <p:pic>
                    <p:nvPicPr>
                      <p:cNvPr id="6" name="Object 5"/>
                      <p:cNvPicPr>
                        <a:picLocks noChangeAspect="1" noChangeArrowheads="1"/>
                      </p:cNvPicPr>
                      <p:nvPr/>
                    </p:nvPicPr>
                    <p:blipFill>
                      <a:blip r:embed="rId3"/>
                      <a:srcRect/>
                      <a:stretch>
                        <a:fillRect/>
                      </a:stretch>
                    </p:blipFill>
                    <p:spPr bwMode="auto">
                      <a:xfrm>
                        <a:off x="681417" y="1196975"/>
                        <a:ext cx="819150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29036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0FF10A-1E9B-33AB-09DA-0419CF4A91C3}"/>
              </a:ext>
            </a:extLst>
          </p:cNvPr>
          <p:cNvSpPr>
            <a:spLocks noGrp="1"/>
          </p:cNvSpPr>
          <p:nvPr>
            <p:ph type="dt" sz="half" idx="10"/>
          </p:nvPr>
        </p:nvSpPr>
        <p:spPr/>
        <p:txBody>
          <a:bodyPr/>
          <a:lstStyle/>
          <a:p>
            <a:r>
              <a:rPr lang="en-US"/>
              <a:t>03/01/2024</a:t>
            </a:r>
            <a:endParaRPr lang="en-US" dirty="0"/>
          </a:p>
        </p:txBody>
      </p:sp>
      <p:sp>
        <p:nvSpPr>
          <p:cNvPr id="3" name="Footer Placeholder 2">
            <a:extLst>
              <a:ext uri="{FF2B5EF4-FFF2-40B4-BE49-F238E27FC236}">
                <a16:creationId xmlns:a16="http://schemas.microsoft.com/office/drawing/2014/main" id="{E3D580A8-147E-4A3A-FECE-E0CDAD328ABC}"/>
              </a:ext>
            </a:extLst>
          </p:cNvPr>
          <p:cNvSpPr>
            <a:spLocks noGrp="1"/>
          </p:cNvSpPr>
          <p:nvPr>
            <p:ph type="ftr" sz="quarter" idx="11"/>
          </p:nvPr>
        </p:nvSpPr>
        <p:spPr/>
        <p:txBody>
          <a:bodyPr/>
          <a:lstStyle/>
          <a:p>
            <a:r>
              <a:rPr lang="en-US"/>
              <a:t>PHY 712  Spring 2024 -- Lecture 20</a:t>
            </a:r>
            <a:endParaRPr lang="en-US" dirty="0"/>
          </a:p>
        </p:txBody>
      </p:sp>
      <p:sp>
        <p:nvSpPr>
          <p:cNvPr id="4" name="Slide Number Placeholder 3">
            <a:extLst>
              <a:ext uri="{FF2B5EF4-FFF2-40B4-BE49-F238E27FC236}">
                <a16:creationId xmlns:a16="http://schemas.microsoft.com/office/drawing/2014/main" id="{959D1630-67F9-8A1D-B347-D3A2391A36D0}"/>
              </a:ext>
            </a:extLst>
          </p:cNvPr>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a:extLst>
              <a:ext uri="{FF2B5EF4-FFF2-40B4-BE49-F238E27FC236}">
                <a16:creationId xmlns:a16="http://schemas.microsoft.com/office/drawing/2014/main" id="{D55AA828-2428-62F0-9E5E-E2250629DA44}"/>
              </a:ext>
            </a:extLst>
          </p:cNvPr>
          <p:cNvSpPr txBox="1"/>
          <p:nvPr/>
        </p:nvSpPr>
        <p:spPr>
          <a:xfrm>
            <a:off x="609600" y="381000"/>
            <a:ext cx="7467600" cy="4524315"/>
          </a:xfrm>
          <a:prstGeom prst="rect">
            <a:avLst/>
          </a:prstGeom>
          <a:noFill/>
        </p:spPr>
        <p:txBody>
          <a:bodyPr wrap="square" rtlCol="0">
            <a:spAutoFit/>
          </a:bodyPr>
          <a:lstStyle/>
          <a:p>
            <a:r>
              <a:rPr lang="en-US" sz="2400" dirty="0">
                <a:latin typeface="+mj-lt"/>
              </a:rPr>
              <a:t>How to construct and use Green’s functions</a:t>
            </a:r>
          </a:p>
          <a:p>
            <a:endParaRPr lang="en-US" sz="2400" dirty="0">
              <a:latin typeface="+mj-lt"/>
            </a:endParaRPr>
          </a:p>
          <a:p>
            <a:pPr marL="800100" lvl="1" indent="-342900">
              <a:buFont typeface="Arial" panose="020B0604020202020204" pitchFamily="34" charset="0"/>
              <a:buChar char="•"/>
            </a:pPr>
            <a:r>
              <a:rPr lang="en-US" sz="2400" dirty="0">
                <a:latin typeface="+mj-lt"/>
              </a:rPr>
              <a:t>Starting with relevant physical equations (in this case, typically Maxwell’s equations), reduce them so that you are working with a differential equation for single multivariable function.</a:t>
            </a:r>
          </a:p>
          <a:p>
            <a:pPr marL="800100" lvl="1" indent="-342900">
              <a:buFont typeface="Arial" panose="020B0604020202020204" pitchFamily="34" charset="0"/>
              <a:buChar char="•"/>
            </a:pPr>
            <a:r>
              <a:rPr lang="en-US" sz="2400" dirty="0">
                <a:latin typeface="+mj-lt"/>
              </a:rPr>
              <a:t>Construct a Green’s function, ideally one which is both the inverse of the differential operator and also handles the boundary values. (Always check)</a:t>
            </a:r>
          </a:p>
          <a:p>
            <a:pPr marL="800100" lvl="1" indent="-342900">
              <a:buFont typeface="Arial" panose="020B0604020202020204" pitchFamily="34" charset="0"/>
              <a:buChar char="•"/>
            </a:pPr>
            <a:r>
              <a:rPr lang="en-US" sz="2400" dirty="0">
                <a:latin typeface="+mj-lt"/>
              </a:rPr>
              <a:t>Evaluate the integrals.</a:t>
            </a:r>
          </a:p>
          <a:p>
            <a:pPr marL="800100" lvl="1" indent="-342900">
              <a:buFont typeface="Arial" panose="020B0604020202020204" pitchFamily="34" charset="0"/>
              <a:buChar char="•"/>
            </a:pPr>
            <a:r>
              <a:rPr lang="en-US" sz="2400" dirty="0">
                <a:latin typeface="+mj-lt"/>
              </a:rPr>
              <a:t>Check that everything </a:t>
            </a:r>
            <a:r>
              <a:rPr lang="en-US" sz="2400">
                <a:latin typeface="+mj-lt"/>
              </a:rPr>
              <a:t>makes sense.</a:t>
            </a:r>
            <a:endParaRPr lang="en-US" sz="2400" dirty="0">
              <a:latin typeface="+mj-lt"/>
            </a:endParaRPr>
          </a:p>
        </p:txBody>
      </p:sp>
    </p:spTree>
    <p:extLst>
      <p:ext uri="{BB962C8B-B14F-4D97-AF65-F5344CB8AC3E}">
        <p14:creationId xmlns:p14="http://schemas.microsoft.com/office/powerpoint/2010/main" val="874327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961F21-B441-E6FE-1ADA-2BE244EE0102}"/>
              </a:ext>
            </a:extLst>
          </p:cNvPr>
          <p:cNvSpPr>
            <a:spLocks noGrp="1"/>
          </p:cNvSpPr>
          <p:nvPr>
            <p:ph type="dt" sz="half" idx="10"/>
          </p:nvPr>
        </p:nvSpPr>
        <p:spPr/>
        <p:txBody>
          <a:bodyPr/>
          <a:lstStyle/>
          <a:p>
            <a:r>
              <a:rPr lang="en-US"/>
              <a:t>03/01/2024</a:t>
            </a:r>
            <a:endParaRPr lang="en-US" dirty="0"/>
          </a:p>
        </p:txBody>
      </p:sp>
      <p:sp>
        <p:nvSpPr>
          <p:cNvPr id="3" name="Footer Placeholder 2">
            <a:extLst>
              <a:ext uri="{FF2B5EF4-FFF2-40B4-BE49-F238E27FC236}">
                <a16:creationId xmlns:a16="http://schemas.microsoft.com/office/drawing/2014/main" id="{BA6CC911-633A-D4A0-6DE8-AC890C7AFBAA}"/>
              </a:ext>
            </a:extLst>
          </p:cNvPr>
          <p:cNvSpPr>
            <a:spLocks noGrp="1"/>
          </p:cNvSpPr>
          <p:nvPr>
            <p:ph type="ftr" sz="quarter" idx="11"/>
          </p:nvPr>
        </p:nvSpPr>
        <p:spPr/>
        <p:txBody>
          <a:bodyPr/>
          <a:lstStyle/>
          <a:p>
            <a:r>
              <a:rPr lang="en-US"/>
              <a:t>PHY 712  Spring 2024 -- Lecture 20</a:t>
            </a:r>
            <a:endParaRPr lang="en-US" dirty="0"/>
          </a:p>
        </p:txBody>
      </p:sp>
      <p:sp>
        <p:nvSpPr>
          <p:cNvPr id="4" name="Slide Number Placeholder 3">
            <a:extLst>
              <a:ext uri="{FF2B5EF4-FFF2-40B4-BE49-F238E27FC236}">
                <a16:creationId xmlns:a16="http://schemas.microsoft.com/office/drawing/2014/main" id="{110BA0F2-1171-4DE6-D126-59DBD192FC0D}"/>
              </a:ext>
            </a:extLst>
          </p:cNvPr>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a:extLst>
              <a:ext uri="{FF2B5EF4-FFF2-40B4-BE49-F238E27FC236}">
                <a16:creationId xmlns:a16="http://schemas.microsoft.com/office/drawing/2014/main" id="{11721533-32D9-CFA7-C55B-E681AEA990C1}"/>
              </a:ext>
            </a:extLst>
          </p:cNvPr>
          <p:cNvSpPr txBox="1"/>
          <p:nvPr/>
        </p:nvSpPr>
        <p:spPr>
          <a:xfrm>
            <a:off x="457200" y="381000"/>
            <a:ext cx="7467600" cy="2677656"/>
          </a:xfrm>
          <a:prstGeom prst="rect">
            <a:avLst/>
          </a:prstGeom>
          <a:noFill/>
        </p:spPr>
        <p:txBody>
          <a:bodyPr wrap="square" rtlCol="0">
            <a:spAutoFit/>
          </a:bodyPr>
          <a:lstStyle/>
          <a:p>
            <a:r>
              <a:rPr lang="en-US" sz="2400" dirty="0">
                <a:latin typeface="+mj-lt"/>
              </a:rPr>
              <a:t>Methods for constructing Green’s functions for second order differential equations</a:t>
            </a:r>
          </a:p>
          <a:p>
            <a:pPr marL="800100" lvl="1" indent="-342900">
              <a:buFont typeface="Arial" panose="020B0604020202020204" pitchFamily="34" charset="0"/>
              <a:buChar char="•"/>
            </a:pPr>
            <a:r>
              <a:rPr lang="en-US" sz="2400" dirty="0">
                <a:latin typeface="+mj-lt"/>
              </a:rPr>
              <a:t>Use two independent solutions of the homogeneous differential equation</a:t>
            </a:r>
          </a:p>
          <a:p>
            <a:pPr marL="800100" lvl="1" indent="-342900">
              <a:buFont typeface="Arial" panose="020B0604020202020204" pitchFamily="34" charset="0"/>
              <a:buChar char="•"/>
            </a:pPr>
            <a:r>
              <a:rPr lang="en-US" sz="2400" dirty="0">
                <a:latin typeface="+mj-lt"/>
              </a:rPr>
              <a:t>Orthogonal function expansion</a:t>
            </a:r>
          </a:p>
          <a:p>
            <a:pPr marL="800100" lvl="1" indent="-342900">
              <a:buFont typeface="Arial" panose="020B0604020202020204" pitchFamily="34" charset="0"/>
              <a:buChar char="•"/>
            </a:pPr>
            <a:r>
              <a:rPr lang="en-US" sz="2400" dirty="0">
                <a:latin typeface="+mj-lt"/>
              </a:rPr>
              <a:t>Combination of both</a:t>
            </a:r>
          </a:p>
          <a:p>
            <a:pPr marL="800100" lvl="1" indent="-342900">
              <a:buFont typeface="Arial" panose="020B0604020202020204" pitchFamily="34" charset="0"/>
              <a:buChar char="•"/>
            </a:pPr>
            <a:endParaRPr lang="en-US" sz="2400" dirty="0">
              <a:latin typeface="+mj-lt"/>
            </a:endParaRPr>
          </a:p>
        </p:txBody>
      </p:sp>
    </p:spTree>
    <p:extLst>
      <p:ext uri="{BB962C8B-B14F-4D97-AF65-F5344CB8AC3E}">
        <p14:creationId xmlns:p14="http://schemas.microsoft.com/office/powerpoint/2010/main" val="2936380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98FF80-0DFD-206A-2453-137C880279AA}"/>
              </a:ext>
            </a:extLst>
          </p:cNvPr>
          <p:cNvSpPr>
            <a:spLocks noGrp="1"/>
          </p:cNvSpPr>
          <p:nvPr>
            <p:ph type="dt" sz="half" idx="10"/>
          </p:nvPr>
        </p:nvSpPr>
        <p:spPr/>
        <p:txBody>
          <a:bodyPr/>
          <a:lstStyle/>
          <a:p>
            <a:r>
              <a:rPr lang="en-US"/>
              <a:t>03/01/2024</a:t>
            </a:r>
            <a:endParaRPr lang="en-US" dirty="0"/>
          </a:p>
        </p:txBody>
      </p:sp>
      <p:sp>
        <p:nvSpPr>
          <p:cNvPr id="3" name="Footer Placeholder 2">
            <a:extLst>
              <a:ext uri="{FF2B5EF4-FFF2-40B4-BE49-F238E27FC236}">
                <a16:creationId xmlns:a16="http://schemas.microsoft.com/office/drawing/2014/main" id="{20931925-BCF8-42CD-07C3-C3A454330AC6}"/>
              </a:ext>
            </a:extLst>
          </p:cNvPr>
          <p:cNvSpPr>
            <a:spLocks noGrp="1"/>
          </p:cNvSpPr>
          <p:nvPr>
            <p:ph type="ftr" sz="quarter" idx="11"/>
          </p:nvPr>
        </p:nvSpPr>
        <p:spPr/>
        <p:txBody>
          <a:bodyPr/>
          <a:lstStyle/>
          <a:p>
            <a:r>
              <a:rPr lang="en-US"/>
              <a:t>PHY 712  Spring 2024 -- Lecture 20</a:t>
            </a:r>
            <a:endParaRPr lang="en-US" dirty="0"/>
          </a:p>
        </p:txBody>
      </p:sp>
      <p:sp>
        <p:nvSpPr>
          <p:cNvPr id="4" name="Slide Number Placeholder 3">
            <a:extLst>
              <a:ext uri="{FF2B5EF4-FFF2-40B4-BE49-F238E27FC236}">
                <a16:creationId xmlns:a16="http://schemas.microsoft.com/office/drawing/2014/main" id="{A9645CAF-E08B-9FE3-105E-7B6876172856}"/>
              </a:ext>
            </a:extLst>
          </p:cNvPr>
          <p:cNvSpPr>
            <a:spLocks noGrp="1"/>
          </p:cNvSpPr>
          <p:nvPr>
            <p:ph type="sldNum" sz="quarter" idx="12"/>
          </p:nvPr>
        </p:nvSpPr>
        <p:spPr/>
        <p:txBody>
          <a:bodyPr/>
          <a:lstStyle/>
          <a:p>
            <a:fld id="{CE368B07-CEBF-4C80-90AF-53B34FA04CF3}" type="slidenum">
              <a:rPr lang="en-US" smtClean="0"/>
              <a:t>27</a:t>
            </a:fld>
            <a:endParaRPr lang="en-US" dirty="0"/>
          </a:p>
        </p:txBody>
      </p:sp>
      <p:sp>
        <p:nvSpPr>
          <p:cNvPr id="5" name="TextBox 4">
            <a:extLst>
              <a:ext uri="{FF2B5EF4-FFF2-40B4-BE49-F238E27FC236}">
                <a16:creationId xmlns:a16="http://schemas.microsoft.com/office/drawing/2014/main" id="{2610B135-5D17-310F-61D4-96421B16890A}"/>
              </a:ext>
            </a:extLst>
          </p:cNvPr>
          <p:cNvSpPr txBox="1"/>
          <p:nvPr/>
        </p:nvSpPr>
        <p:spPr>
          <a:xfrm>
            <a:off x="257355" y="18691"/>
            <a:ext cx="8382000" cy="1200329"/>
          </a:xfrm>
          <a:prstGeom prst="rect">
            <a:avLst/>
          </a:prstGeom>
          <a:noFill/>
        </p:spPr>
        <p:txBody>
          <a:bodyPr wrap="square" rtlCol="0">
            <a:spAutoFit/>
          </a:bodyPr>
          <a:lstStyle/>
          <a:p>
            <a:r>
              <a:rPr lang="en-US" sz="2400" dirty="0">
                <a:latin typeface="+mj-lt"/>
              </a:rPr>
              <a:t>General procedure for constructing Green’s function for one-dimensional system using 2 independent solutions of the homogeneous equations</a:t>
            </a:r>
          </a:p>
        </p:txBody>
      </p:sp>
      <p:graphicFrame>
        <p:nvGraphicFramePr>
          <p:cNvPr id="6" name="Object 5">
            <a:extLst>
              <a:ext uri="{FF2B5EF4-FFF2-40B4-BE49-F238E27FC236}">
                <a16:creationId xmlns:a16="http://schemas.microsoft.com/office/drawing/2014/main" id="{4E85DCBC-9E18-B392-3506-8F222DB38097}"/>
              </a:ext>
            </a:extLst>
          </p:cNvPr>
          <p:cNvGraphicFramePr>
            <a:graphicFrameLocks noChangeAspect="1"/>
          </p:cNvGraphicFramePr>
          <p:nvPr>
            <p:extLst>
              <p:ext uri="{D42A27DB-BD31-4B8C-83A1-F6EECF244321}">
                <p14:modId xmlns:p14="http://schemas.microsoft.com/office/powerpoint/2010/main" val="2495965390"/>
              </p:ext>
            </p:extLst>
          </p:nvPr>
        </p:nvGraphicFramePr>
        <p:xfrm>
          <a:off x="419280" y="1371600"/>
          <a:ext cx="8220075" cy="4152900"/>
        </p:xfrm>
        <a:graphic>
          <a:graphicData uri="http://schemas.openxmlformats.org/presentationml/2006/ole">
            <mc:AlternateContent xmlns:mc="http://schemas.openxmlformats.org/markup-compatibility/2006">
              <mc:Choice xmlns:v="urn:schemas-microsoft-com:vml" Requires="v">
                <p:oleObj name="Equation" r:id="rId2" imgW="6070320" imgH="2946240" progId="Equation.DSMT4">
                  <p:embed/>
                </p:oleObj>
              </mc:Choice>
              <mc:Fallback>
                <p:oleObj name="Equation" r:id="rId2" imgW="6070320" imgH="2946240" progId="Equation.DSMT4">
                  <p:embed/>
                  <p:pic>
                    <p:nvPicPr>
                      <p:cNvPr id="7" name="Object 6"/>
                      <p:cNvPicPr/>
                      <p:nvPr/>
                    </p:nvPicPr>
                    <p:blipFill>
                      <a:blip r:embed="rId3"/>
                      <a:stretch>
                        <a:fillRect/>
                      </a:stretch>
                    </p:blipFill>
                    <p:spPr>
                      <a:xfrm>
                        <a:off x="419280" y="1371600"/>
                        <a:ext cx="8220075" cy="415290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98981D9E-7D14-D294-A1A0-C77438D67045}"/>
              </a:ext>
            </a:extLst>
          </p:cNvPr>
          <p:cNvSpPr txBox="1"/>
          <p:nvPr/>
        </p:nvSpPr>
        <p:spPr>
          <a:xfrm>
            <a:off x="609600" y="5894685"/>
            <a:ext cx="8229600" cy="461665"/>
          </a:xfrm>
          <a:prstGeom prst="rect">
            <a:avLst/>
          </a:prstGeom>
          <a:solidFill>
            <a:srgbClr val="FFFF00"/>
          </a:solidFill>
        </p:spPr>
        <p:txBody>
          <a:bodyPr wrap="square" rtlCol="0">
            <a:spAutoFit/>
          </a:bodyPr>
          <a:lstStyle/>
          <a:p>
            <a:r>
              <a:rPr lang="en-US" sz="2400" dirty="0">
                <a:latin typeface="+mj-lt"/>
              </a:rPr>
              <a:t>Beautiful method; but only works in one dimension.</a:t>
            </a:r>
          </a:p>
        </p:txBody>
      </p:sp>
    </p:spTree>
    <p:extLst>
      <p:ext uri="{BB962C8B-B14F-4D97-AF65-F5344CB8AC3E}">
        <p14:creationId xmlns:p14="http://schemas.microsoft.com/office/powerpoint/2010/main" val="195176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137A75-DA0B-2D03-B79E-CF147EC57331}"/>
              </a:ext>
            </a:extLst>
          </p:cNvPr>
          <p:cNvSpPr>
            <a:spLocks noGrp="1"/>
          </p:cNvSpPr>
          <p:nvPr>
            <p:ph type="dt" sz="half" idx="10"/>
          </p:nvPr>
        </p:nvSpPr>
        <p:spPr/>
        <p:txBody>
          <a:bodyPr/>
          <a:lstStyle/>
          <a:p>
            <a:r>
              <a:rPr lang="en-US"/>
              <a:t>03/01/2024</a:t>
            </a:r>
            <a:endParaRPr lang="en-US" dirty="0"/>
          </a:p>
        </p:txBody>
      </p:sp>
      <p:sp>
        <p:nvSpPr>
          <p:cNvPr id="3" name="Footer Placeholder 2">
            <a:extLst>
              <a:ext uri="{FF2B5EF4-FFF2-40B4-BE49-F238E27FC236}">
                <a16:creationId xmlns:a16="http://schemas.microsoft.com/office/drawing/2014/main" id="{C993D60B-F58A-D17B-AEF9-4CAD04D458AD}"/>
              </a:ext>
            </a:extLst>
          </p:cNvPr>
          <p:cNvSpPr>
            <a:spLocks noGrp="1"/>
          </p:cNvSpPr>
          <p:nvPr>
            <p:ph type="ftr" sz="quarter" idx="11"/>
          </p:nvPr>
        </p:nvSpPr>
        <p:spPr/>
        <p:txBody>
          <a:bodyPr/>
          <a:lstStyle/>
          <a:p>
            <a:r>
              <a:rPr lang="en-US"/>
              <a:t>PHY 712  Spring 2024 -- Lecture 20</a:t>
            </a:r>
            <a:endParaRPr lang="en-US" dirty="0"/>
          </a:p>
        </p:txBody>
      </p:sp>
      <p:sp>
        <p:nvSpPr>
          <p:cNvPr id="4" name="Slide Number Placeholder 3">
            <a:extLst>
              <a:ext uri="{FF2B5EF4-FFF2-40B4-BE49-F238E27FC236}">
                <a16:creationId xmlns:a16="http://schemas.microsoft.com/office/drawing/2014/main" id="{90369753-0F6C-2426-2665-64DFA22E2041}"/>
              </a:ext>
            </a:extLst>
          </p:cNvPr>
          <p:cNvSpPr>
            <a:spLocks noGrp="1"/>
          </p:cNvSpPr>
          <p:nvPr>
            <p:ph type="sldNum" sz="quarter" idx="12"/>
          </p:nvPr>
        </p:nvSpPr>
        <p:spPr/>
        <p:txBody>
          <a:bodyPr/>
          <a:lstStyle/>
          <a:p>
            <a:fld id="{CE368B07-CEBF-4C80-90AF-53B34FA04CF3}" type="slidenum">
              <a:rPr lang="en-US" smtClean="0"/>
              <a:t>28</a:t>
            </a:fld>
            <a:endParaRPr lang="en-US" dirty="0"/>
          </a:p>
        </p:txBody>
      </p:sp>
      <p:pic>
        <p:nvPicPr>
          <p:cNvPr id="5" name="Picture 4">
            <a:extLst>
              <a:ext uri="{FF2B5EF4-FFF2-40B4-BE49-F238E27FC236}">
                <a16:creationId xmlns:a16="http://schemas.microsoft.com/office/drawing/2014/main" id="{D4C8C28C-86D9-5007-400F-9BEEF7810F04}"/>
              </a:ext>
            </a:extLst>
          </p:cNvPr>
          <p:cNvPicPr>
            <a:picLocks noChangeAspect="1"/>
          </p:cNvPicPr>
          <p:nvPr/>
        </p:nvPicPr>
        <p:blipFill>
          <a:blip r:embed="rId2"/>
          <a:stretch>
            <a:fillRect/>
          </a:stretch>
        </p:blipFill>
        <p:spPr>
          <a:xfrm>
            <a:off x="271462" y="409575"/>
            <a:ext cx="8601075" cy="6038850"/>
          </a:xfrm>
          <a:prstGeom prst="rect">
            <a:avLst/>
          </a:prstGeom>
        </p:spPr>
      </p:pic>
    </p:spTree>
    <p:extLst>
      <p:ext uri="{BB962C8B-B14F-4D97-AF65-F5344CB8AC3E}">
        <p14:creationId xmlns:p14="http://schemas.microsoft.com/office/powerpoint/2010/main" val="2021036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A39E7E-999F-F133-546E-FF112618F7F4}"/>
              </a:ext>
            </a:extLst>
          </p:cNvPr>
          <p:cNvSpPr>
            <a:spLocks noGrp="1"/>
          </p:cNvSpPr>
          <p:nvPr>
            <p:ph type="dt" sz="half" idx="10"/>
          </p:nvPr>
        </p:nvSpPr>
        <p:spPr/>
        <p:txBody>
          <a:bodyPr/>
          <a:lstStyle/>
          <a:p>
            <a:r>
              <a:rPr lang="en-US"/>
              <a:t>03/01/2024</a:t>
            </a:r>
            <a:endParaRPr lang="en-US" dirty="0"/>
          </a:p>
        </p:txBody>
      </p:sp>
      <p:sp>
        <p:nvSpPr>
          <p:cNvPr id="3" name="Footer Placeholder 2">
            <a:extLst>
              <a:ext uri="{FF2B5EF4-FFF2-40B4-BE49-F238E27FC236}">
                <a16:creationId xmlns:a16="http://schemas.microsoft.com/office/drawing/2014/main" id="{401FADE0-7DE8-9CF5-3BFE-66F1D6716161}"/>
              </a:ext>
            </a:extLst>
          </p:cNvPr>
          <p:cNvSpPr>
            <a:spLocks noGrp="1"/>
          </p:cNvSpPr>
          <p:nvPr>
            <p:ph type="ftr" sz="quarter" idx="11"/>
          </p:nvPr>
        </p:nvSpPr>
        <p:spPr/>
        <p:txBody>
          <a:bodyPr/>
          <a:lstStyle/>
          <a:p>
            <a:r>
              <a:rPr lang="en-US"/>
              <a:t>PHY 712  Spring 2024 -- Lecture 20</a:t>
            </a:r>
            <a:endParaRPr lang="en-US" dirty="0"/>
          </a:p>
        </p:txBody>
      </p:sp>
      <p:sp>
        <p:nvSpPr>
          <p:cNvPr id="4" name="Slide Number Placeholder 3">
            <a:extLst>
              <a:ext uri="{FF2B5EF4-FFF2-40B4-BE49-F238E27FC236}">
                <a16:creationId xmlns:a16="http://schemas.microsoft.com/office/drawing/2014/main" id="{1BFD0547-8CEB-CD85-64EE-3333F1E942D1}"/>
              </a:ext>
            </a:extLst>
          </p:cNvPr>
          <p:cNvSpPr>
            <a:spLocks noGrp="1"/>
          </p:cNvSpPr>
          <p:nvPr>
            <p:ph type="sldNum" sz="quarter" idx="12"/>
          </p:nvPr>
        </p:nvSpPr>
        <p:spPr/>
        <p:txBody>
          <a:bodyPr/>
          <a:lstStyle/>
          <a:p>
            <a:fld id="{CE368B07-CEBF-4C80-90AF-53B34FA04CF3}" type="slidenum">
              <a:rPr lang="en-US" smtClean="0"/>
              <a:t>29</a:t>
            </a:fld>
            <a:endParaRPr lang="en-US" dirty="0"/>
          </a:p>
        </p:txBody>
      </p:sp>
      <p:sp>
        <p:nvSpPr>
          <p:cNvPr id="5" name="TextBox 4">
            <a:extLst>
              <a:ext uri="{FF2B5EF4-FFF2-40B4-BE49-F238E27FC236}">
                <a16:creationId xmlns:a16="http://schemas.microsoft.com/office/drawing/2014/main" id="{EB3DC507-AD91-B90D-6270-98EB62E3E2A4}"/>
              </a:ext>
            </a:extLst>
          </p:cNvPr>
          <p:cNvSpPr txBox="1"/>
          <p:nvPr/>
        </p:nvSpPr>
        <p:spPr>
          <a:xfrm>
            <a:off x="457200" y="457200"/>
            <a:ext cx="7924800" cy="461665"/>
          </a:xfrm>
          <a:prstGeom prst="rect">
            <a:avLst/>
          </a:prstGeom>
          <a:noFill/>
        </p:spPr>
        <p:txBody>
          <a:bodyPr wrap="square" rtlCol="0">
            <a:spAutoFit/>
          </a:bodyPr>
          <a:lstStyle/>
          <a:p>
            <a:r>
              <a:rPr lang="en-US" sz="2400" b="1" dirty="0">
                <a:latin typeface="+mj-lt"/>
              </a:rPr>
              <a:t>Orthogonal function expansion -- continued</a:t>
            </a:r>
          </a:p>
        </p:txBody>
      </p:sp>
      <p:graphicFrame>
        <p:nvGraphicFramePr>
          <p:cNvPr id="6" name="Object 5">
            <a:extLst>
              <a:ext uri="{FF2B5EF4-FFF2-40B4-BE49-F238E27FC236}">
                <a16:creationId xmlns:a16="http://schemas.microsoft.com/office/drawing/2014/main" id="{38E0F64B-346D-5AE5-DFFB-10417E356220}"/>
              </a:ext>
            </a:extLst>
          </p:cNvPr>
          <p:cNvGraphicFramePr>
            <a:graphicFrameLocks noChangeAspect="1"/>
          </p:cNvGraphicFramePr>
          <p:nvPr>
            <p:extLst>
              <p:ext uri="{D42A27DB-BD31-4B8C-83A1-F6EECF244321}">
                <p14:modId xmlns:p14="http://schemas.microsoft.com/office/powerpoint/2010/main" val="4272582821"/>
              </p:ext>
            </p:extLst>
          </p:nvPr>
        </p:nvGraphicFramePr>
        <p:xfrm>
          <a:off x="747467" y="1259532"/>
          <a:ext cx="7649066" cy="4756150"/>
        </p:xfrm>
        <a:graphic>
          <a:graphicData uri="http://schemas.openxmlformats.org/presentationml/2006/ole">
            <mc:AlternateContent xmlns:mc="http://schemas.openxmlformats.org/markup-compatibility/2006">
              <mc:Choice xmlns:v="urn:schemas-microsoft-com:vml" Requires="v">
                <p:oleObj name="Equation" r:id="rId2" imgW="5943600" imgH="3695400" progId="Equation.DSMT4">
                  <p:embed/>
                </p:oleObj>
              </mc:Choice>
              <mc:Fallback>
                <p:oleObj name="Equation" r:id="rId2" imgW="5943600" imgH="3695400" progId="Equation.DSMT4">
                  <p:embed/>
                  <p:pic>
                    <p:nvPicPr>
                      <p:cNvPr id="6" name="Object 5"/>
                      <p:cNvPicPr/>
                      <p:nvPr/>
                    </p:nvPicPr>
                    <p:blipFill>
                      <a:blip r:embed="rId3"/>
                      <a:stretch>
                        <a:fillRect/>
                      </a:stretch>
                    </p:blipFill>
                    <p:spPr>
                      <a:xfrm>
                        <a:off x="747467" y="1259532"/>
                        <a:ext cx="7649066" cy="4756150"/>
                      </a:xfrm>
                      <a:prstGeom prst="rect">
                        <a:avLst/>
                      </a:prstGeom>
                    </p:spPr>
                  </p:pic>
                </p:oleObj>
              </mc:Fallback>
            </mc:AlternateContent>
          </a:graphicData>
        </a:graphic>
      </p:graphicFrame>
    </p:spTree>
    <p:extLst>
      <p:ext uri="{BB962C8B-B14F-4D97-AF65-F5344CB8AC3E}">
        <p14:creationId xmlns:p14="http://schemas.microsoft.com/office/powerpoint/2010/main" val="3509312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271329-89E9-0D61-EC84-E70FA97867B5}"/>
              </a:ext>
            </a:extLst>
          </p:cNvPr>
          <p:cNvSpPr>
            <a:spLocks noGrp="1"/>
          </p:cNvSpPr>
          <p:nvPr>
            <p:ph type="dt" sz="half" idx="10"/>
          </p:nvPr>
        </p:nvSpPr>
        <p:spPr/>
        <p:txBody>
          <a:bodyPr/>
          <a:lstStyle/>
          <a:p>
            <a:r>
              <a:rPr lang="en-US"/>
              <a:t>03/01/2024</a:t>
            </a:r>
            <a:endParaRPr lang="en-US" dirty="0"/>
          </a:p>
        </p:txBody>
      </p:sp>
      <p:sp>
        <p:nvSpPr>
          <p:cNvPr id="3" name="Footer Placeholder 2">
            <a:extLst>
              <a:ext uri="{FF2B5EF4-FFF2-40B4-BE49-F238E27FC236}">
                <a16:creationId xmlns:a16="http://schemas.microsoft.com/office/drawing/2014/main" id="{07C16261-863D-50BA-0118-03339752F191}"/>
              </a:ext>
            </a:extLst>
          </p:cNvPr>
          <p:cNvSpPr>
            <a:spLocks noGrp="1"/>
          </p:cNvSpPr>
          <p:nvPr>
            <p:ph type="ftr" sz="quarter" idx="11"/>
          </p:nvPr>
        </p:nvSpPr>
        <p:spPr/>
        <p:txBody>
          <a:bodyPr/>
          <a:lstStyle/>
          <a:p>
            <a:r>
              <a:rPr lang="en-US"/>
              <a:t>PHY 712  Spring 2024 -- Lecture 20</a:t>
            </a:r>
            <a:endParaRPr lang="en-US" dirty="0"/>
          </a:p>
        </p:txBody>
      </p:sp>
      <p:sp>
        <p:nvSpPr>
          <p:cNvPr id="4" name="Slide Number Placeholder 3">
            <a:extLst>
              <a:ext uri="{FF2B5EF4-FFF2-40B4-BE49-F238E27FC236}">
                <a16:creationId xmlns:a16="http://schemas.microsoft.com/office/drawing/2014/main" id="{4F898592-44B1-EDF7-C566-0AF995A0A32E}"/>
              </a:ext>
            </a:extLst>
          </p:cNvPr>
          <p:cNvSpPr>
            <a:spLocks noGrp="1"/>
          </p:cNvSpPr>
          <p:nvPr>
            <p:ph type="sldNum" sz="quarter" idx="12"/>
          </p:nvPr>
        </p:nvSpPr>
        <p:spPr/>
        <p:txBody>
          <a:bodyPr/>
          <a:lstStyle/>
          <a:p>
            <a:fld id="{CE368B07-CEBF-4C80-90AF-53B34FA04CF3}" type="slidenum">
              <a:rPr lang="en-US" smtClean="0"/>
              <a:t>3</a:t>
            </a:fld>
            <a:endParaRPr lang="en-US" dirty="0"/>
          </a:p>
        </p:txBody>
      </p:sp>
      <p:sp>
        <p:nvSpPr>
          <p:cNvPr id="5" name="TextBox 4">
            <a:extLst>
              <a:ext uri="{FF2B5EF4-FFF2-40B4-BE49-F238E27FC236}">
                <a16:creationId xmlns:a16="http://schemas.microsoft.com/office/drawing/2014/main" id="{3D3919BD-F13A-2470-B71B-01D2156432F8}"/>
              </a:ext>
            </a:extLst>
          </p:cNvPr>
          <p:cNvSpPr txBox="1"/>
          <p:nvPr/>
        </p:nvSpPr>
        <p:spPr>
          <a:xfrm>
            <a:off x="457200" y="381000"/>
            <a:ext cx="8382000" cy="4524315"/>
          </a:xfrm>
          <a:prstGeom prst="rect">
            <a:avLst/>
          </a:prstGeom>
          <a:noFill/>
        </p:spPr>
        <p:txBody>
          <a:bodyPr wrap="square" rtlCol="0">
            <a:spAutoFit/>
          </a:bodyPr>
          <a:lstStyle/>
          <a:p>
            <a:r>
              <a:rPr lang="en-US" sz="2400" dirty="0">
                <a:latin typeface="+mj-lt"/>
              </a:rPr>
              <a:t>Motivation for giving/taking mid-term exam</a:t>
            </a:r>
          </a:p>
          <a:p>
            <a:pPr marL="457200" indent="-457200">
              <a:buFont typeface="+mj-lt"/>
              <a:buAutoNum type="arabicPeriod"/>
            </a:pPr>
            <a:r>
              <a:rPr lang="en-US" sz="2400" dirty="0">
                <a:latin typeface="+mj-lt"/>
              </a:rPr>
              <a:t>Opportunity to review/solidify knowledge in the topic</a:t>
            </a:r>
          </a:p>
          <a:p>
            <a:pPr marL="457200" indent="-457200">
              <a:buFont typeface="+mj-lt"/>
              <a:buAutoNum type="arabicPeriod"/>
            </a:pPr>
            <a:r>
              <a:rPr lang="en-US" sz="2400" dirty="0">
                <a:latin typeface="+mj-lt"/>
              </a:rPr>
              <a:t>Opportunity to practice problem solving techniques appropriate to the topic</a:t>
            </a:r>
          </a:p>
          <a:p>
            <a:pPr marL="457200" indent="-457200">
              <a:buFont typeface="+mj-lt"/>
              <a:buAutoNum type="arabicPeriod"/>
            </a:pPr>
            <a:r>
              <a:rPr lang="en-US" sz="2400" dirty="0">
                <a:latin typeface="+mj-lt"/>
              </a:rPr>
              <a:t>Assessment of performance.    Accordingly, the work you turn in must be your own (of course).  </a:t>
            </a:r>
          </a:p>
          <a:p>
            <a:pPr marL="914400" lvl="1" indent="-457200">
              <a:buFont typeface="Arial" panose="020B0604020202020204" pitchFamily="34" charset="0"/>
              <a:buChar char="•"/>
            </a:pPr>
            <a:r>
              <a:rPr lang="en-US" sz="2400" dirty="0">
                <a:latin typeface="+mj-lt"/>
              </a:rPr>
              <a:t>You are encouraged to consult with your instructor (but no one else!) if any questions arise about the exam questions</a:t>
            </a:r>
          </a:p>
          <a:p>
            <a:pPr marL="914400" lvl="1" indent="-457200">
              <a:buFont typeface="Arial" panose="020B0604020202020204" pitchFamily="34" charset="0"/>
              <a:buChar char="•"/>
            </a:pPr>
            <a:r>
              <a:rPr lang="en-US" sz="2400" dirty="0">
                <a:latin typeface="+mj-lt"/>
              </a:rPr>
              <a:t>Extra credit awarded if you report errors/inconsistencies/ambiguities in the exam questions </a:t>
            </a:r>
          </a:p>
        </p:txBody>
      </p:sp>
    </p:spTree>
    <p:extLst>
      <p:ext uri="{BB962C8B-B14F-4D97-AF65-F5344CB8AC3E}">
        <p14:creationId xmlns:p14="http://schemas.microsoft.com/office/powerpoint/2010/main" val="160710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5AEE72-18F8-1B19-AC93-06421D3C6CF6}"/>
              </a:ext>
            </a:extLst>
          </p:cNvPr>
          <p:cNvSpPr>
            <a:spLocks noGrp="1"/>
          </p:cNvSpPr>
          <p:nvPr>
            <p:ph type="dt" sz="half" idx="10"/>
          </p:nvPr>
        </p:nvSpPr>
        <p:spPr/>
        <p:txBody>
          <a:bodyPr/>
          <a:lstStyle/>
          <a:p>
            <a:r>
              <a:rPr lang="en-US"/>
              <a:t>03/01/2024</a:t>
            </a:r>
            <a:endParaRPr lang="en-US" dirty="0"/>
          </a:p>
        </p:txBody>
      </p:sp>
      <p:sp>
        <p:nvSpPr>
          <p:cNvPr id="3" name="Footer Placeholder 2">
            <a:extLst>
              <a:ext uri="{FF2B5EF4-FFF2-40B4-BE49-F238E27FC236}">
                <a16:creationId xmlns:a16="http://schemas.microsoft.com/office/drawing/2014/main" id="{EA07A434-04C0-7CEB-5B06-9E6378424FDB}"/>
              </a:ext>
            </a:extLst>
          </p:cNvPr>
          <p:cNvSpPr>
            <a:spLocks noGrp="1"/>
          </p:cNvSpPr>
          <p:nvPr>
            <p:ph type="ftr" sz="quarter" idx="11"/>
          </p:nvPr>
        </p:nvSpPr>
        <p:spPr/>
        <p:txBody>
          <a:bodyPr/>
          <a:lstStyle/>
          <a:p>
            <a:r>
              <a:rPr lang="en-US"/>
              <a:t>PHY 712  Spring 2024 -- Lecture 20</a:t>
            </a:r>
            <a:endParaRPr lang="en-US" dirty="0"/>
          </a:p>
        </p:txBody>
      </p:sp>
      <p:sp>
        <p:nvSpPr>
          <p:cNvPr id="4" name="Slide Number Placeholder 3">
            <a:extLst>
              <a:ext uri="{FF2B5EF4-FFF2-40B4-BE49-F238E27FC236}">
                <a16:creationId xmlns:a16="http://schemas.microsoft.com/office/drawing/2014/main" id="{4C202185-CCEA-F845-942F-844C9A49DBCA}"/>
              </a:ext>
            </a:extLst>
          </p:cNvPr>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a:extLst>
              <a:ext uri="{FF2B5EF4-FFF2-40B4-BE49-F238E27FC236}">
                <a16:creationId xmlns:a16="http://schemas.microsoft.com/office/drawing/2014/main" id="{4D0657D8-B106-2E62-DD54-D469B811EE9E}"/>
              </a:ext>
            </a:extLst>
          </p:cNvPr>
          <p:cNvSpPr txBox="1"/>
          <p:nvPr/>
        </p:nvSpPr>
        <p:spPr>
          <a:xfrm>
            <a:off x="428959" y="140703"/>
            <a:ext cx="8077200" cy="830997"/>
          </a:xfrm>
          <a:prstGeom prst="rect">
            <a:avLst/>
          </a:prstGeom>
          <a:noFill/>
        </p:spPr>
        <p:txBody>
          <a:bodyPr wrap="square" rtlCol="0">
            <a:spAutoFit/>
          </a:bodyPr>
          <a:lstStyle/>
          <a:p>
            <a:r>
              <a:rPr lang="en-US" sz="2400" dirty="0">
                <a:latin typeface="+mj-lt"/>
              </a:rPr>
              <a:t>Orthogonal function expansions in 2 and 3 dimensions – for cartesian coordinates:</a:t>
            </a:r>
          </a:p>
        </p:txBody>
      </p:sp>
      <p:graphicFrame>
        <p:nvGraphicFramePr>
          <p:cNvPr id="6" name="Object 5">
            <a:extLst>
              <a:ext uri="{FF2B5EF4-FFF2-40B4-BE49-F238E27FC236}">
                <a16:creationId xmlns:a16="http://schemas.microsoft.com/office/drawing/2014/main" id="{F2E66CE7-62A5-8478-BB94-DEC6699A52DF}"/>
              </a:ext>
            </a:extLst>
          </p:cNvPr>
          <p:cNvGraphicFramePr>
            <a:graphicFrameLocks noChangeAspect="1"/>
          </p:cNvGraphicFramePr>
          <p:nvPr>
            <p:extLst>
              <p:ext uri="{D42A27DB-BD31-4B8C-83A1-F6EECF244321}">
                <p14:modId xmlns:p14="http://schemas.microsoft.com/office/powerpoint/2010/main" val="567878354"/>
              </p:ext>
            </p:extLst>
          </p:nvPr>
        </p:nvGraphicFramePr>
        <p:xfrm>
          <a:off x="762000" y="1136650"/>
          <a:ext cx="5933141" cy="838200"/>
        </p:xfrm>
        <a:graphic>
          <a:graphicData uri="http://schemas.openxmlformats.org/presentationml/2006/ole">
            <mc:AlternateContent xmlns:mc="http://schemas.openxmlformats.org/markup-compatibility/2006">
              <mc:Choice xmlns:v="urn:schemas-microsoft-com:vml" Requires="v">
                <p:oleObj name="Equation" r:id="rId2" imgW="4584600" imgH="647640" progId="Equation.DSMT4">
                  <p:embed/>
                </p:oleObj>
              </mc:Choice>
              <mc:Fallback>
                <p:oleObj name="Equation" r:id="rId2" imgW="4584600" imgH="647640" progId="Equation.DSMT4">
                  <p:embed/>
                  <p:pic>
                    <p:nvPicPr>
                      <p:cNvPr id="6" name="Object 5"/>
                      <p:cNvPicPr/>
                      <p:nvPr/>
                    </p:nvPicPr>
                    <p:blipFill>
                      <a:blip r:embed="rId3"/>
                      <a:stretch>
                        <a:fillRect/>
                      </a:stretch>
                    </p:blipFill>
                    <p:spPr>
                      <a:xfrm>
                        <a:off x="762000" y="1136650"/>
                        <a:ext cx="5933141" cy="8382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8B75053D-2F25-5088-7B62-D05DF69D9DE1}"/>
              </a:ext>
            </a:extLst>
          </p:cNvPr>
          <p:cNvGraphicFramePr>
            <a:graphicFrameLocks noChangeAspect="1"/>
          </p:cNvGraphicFramePr>
          <p:nvPr>
            <p:extLst>
              <p:ext uri="{D42A27DB-BD31-4B8C-83A1-F6EECF244321}">
                <p14:modId xmlns:p14="http://schemas.microsoft.com/office/powerpoint/2010/main" val="947500529"/>
              </p:ext>
            </p:extLst>
          </p:nvPr>
        </p:nvGraphicFramePr>
        <p:xfrm>
          <a:off x="396875" y="2203450"/>
          <a:ext cx="8370888" cy="3435350"/>
        </p:xfrm>
        <a:graphic>
          <a:graphicData uri="http://schemas.openxmlformats.org/presentationml/2006/ole">
            <mc:AlternateContent xmlns:mc="http://schemas.openxmlformats.org/markup-compatibility/2006">
              <mc:Choice xmlns:v="urn:schemas-microsoft-com:vml" Requires="v">
                <p:oleObj name="Equation" r:id="rId4" imgW="6654600" imgH="2730240" progId="Equation.DSMT4">
                  <p:embed/>
                </p:oleObj>
              </mc:Choice>
              <mc:Fallback>
                <p:oleObj name="Equation" r:id="rId4" imgW="6654600" imgH="2730240" progId="Equation.DSMT4">
                  <p:embed/>
                  <p:pic>
                    <p:nvPicPr>
                      <p:cNvPr id="7" name="Object 6"/>
                      <p:cNvPicPr/>
                      <p:nvPr/>
                    </p:nvPicPr>
                    <p:blipFill>
                      <a:blip r:embed="rId5"/>
                      <a:stretch>
                        <a:fillRect/>
                      </a:stretch>
                    </p:blipFill>
                    <p:spPr>
                      <a:xfrm>
                        <a:off x="396875" y="2203450"/>
                        <a:ext cx="8370888" cy="343535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2B04CC0-1845-1D35-CABC-F7D34F61DD38}"/>
              </a:ext>
            </a:extLst>
          </p:cNvPr>
          <p:cNvSpPr txBox="1"/>
          <p:nvPr/>
        </p:nvSpPr>
        <p:spPr>
          <a:xfrm>
            <a:off x="457200" y="5867400"/>
            <a:ext cx="8001000" cy="461665"/>
          </a:xfrm>
          <a:prstGeom prst="rect">
            <a:avLst/>
          </a:prstGeom>
          <a:noFill/>
        </p:spPr>
        <p:txBody>
          <a:bodyPr wrap="square" rtlCol="0">
            <a:spAutoFit/>
          </a:bodyPr>
          <a:lstStyle/>
          <a:p>
            <a:r>
              <a:rPr lang="en-US" sz="2400" dirty="0">
                <a:latin typeface="+mj-lt"/>
              </a:rPr>
              <a:t>(See Eq. 3.167 in Jackson for example.)</a:t>
            </a:r>
          </a:p>
        </p:txBody>
      </p:sp>
    </p:spTree>
    <p:extLst>
      <p:ext uri="{BB962C8B-B14F-4D97-AF65-F5344CB8AC3E}">
        <p14:creationId xmlns:p14="http://schemas.microsoft.com/office/powerpoint/2010/main" val="2542180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FD8E1A-48C4-5EFF-391E-6C262B38B29F}"/>
              </a:ext>
            </a:extLst>
          </p:cNvPr>
          <p:cNvSpPr>
            <a:spLocks noGrp="1"/>
          </p:cNvSpPr>
          <p:nvPr>
            <p:ph type="dt" sz="half" idx="10"/>
          </p:nvPr>
        </p:nvSpPr>
        <p:spPr/>
        <p:txBody>
          <a:bodyPr/>
          <a:lstStyle/>
          <a:p>
            <a:r>
              <a:rPr lang="en-US"/>
              <a:t>03/01/2024</a:t>
            </a:r>
            <a:endParaRPr lang="en-US" dirty="0"/>
          </a:p>
        </p:txBody>
      </p:sp>
      <p:sp>
        <p:nvSpPr>
          <p:cNvPr id="3" name="Footer Placeholder 2">
            <a:extLst>
              <a:ext uri="{FF2B5EF4-FFF2-40B4-BE49-F238E27FC236}">
                <a16:creationId xmlns:a16="http://schemas.microsoft.com/office/drawing/2014/main" id="{451F03DC-8BB3-BCA5-E857-03E806AE3D32}"/>
              </a:ext>
            </a:extLst>
          </p:cNvPr>
          <p:cNvSpPr>
            <a:spLocks noGrp="1"/>
          </p:cNvSpPr>
          <p:nvPr>
            <p:ph type="ftr" sz="quarter" idx="11"/>
          </p:nvPr>
        </p:nvSpPr>
        <p:spPr/>
        <p:txBody>
          <a:bodyPr/>
          <a:lstStyle/>
          <a:p>
            <a:r>
              <a:rPr lang="en-US"/>
              <a:t>PHY 712  Spring 2024 -- Lecture 20</a:t>
            </a:r>
            <a:endParaRPr lang="en-US" dirty="0"/>
          </a:p>
        </p:txBody>
      </p:sp>
      <p:sp>
        <p:nvSpPr>
          <p:cNvPr id="4" name="Slide Number Placeholder 3">
            <a:extLst>
              <a:ext uri="{FF2B5EF4-FFF2-40B4-BE49-F238E27FC236}">
                <a16:creationId xmlns:a16="http://schemas.microsoft.com/office/drawing/2014/main" id="{BAB242E7-2FB4-BDC2-88B1-119C1ABE1AD6}"/>
              </a:ext>
            </a:extLst>
          </p:cNvPr>
          <p:cNvSpPr>
            <a:spLocks noGrp="1"/>
          </p:cNvSpPr>
          <p:nvPr>
            <p:ph type="sldNum" sz="quarter" idx="12"/>
          </p:nvPr>
        </p:nvSpPr>
        <p:spPr/>
        <p:txBody>
          <a:bodyPr/>
          <a:lstStyle/>
          <a:p>
            <a:fld id="{CE368B07-CEBF-4C80-90AF-53B34FA04CF3}" type="slidenum">
              <a:rPr lang="en-US" smtClean="0"/>
              <a:t>31</a:t>
            </a:fld>
            <a:endParaRPr lang="en-US" dirty="0"/>
          </a:p>
        </p:txBody>
      </p:sp>
      <p:sp>
        <p:nvSpPr>
          <p:cNvPr id="5" name="TextBox 4">
            <a:extLst>
              <a:ext uri="{FF2B5EF4-FFF2-40B4-BE49-F238E27FC236}">
                <a16:creationId xmlns:a16="http://schemas.microsoft.com/office/drawing/2014/main" id="{A9E12360-837A-357A-75D3-37BCA6B30231}"/>
              </a:ext>
            </a:extLst>
          </p:cNvPr>
          <p:cNvSpPr txBox="1"/>
          <p:nvPr/>
        </p:nvSpPr>
        <p:spPr>
          <a:xfrm>
            <a:off x="190500" y="152400"/>
            <a:ext cx="8953500" cy="1200329"/>
          </a:xfrm>
          <a:prstGeom prst="rect">
            <a:avLst/>
          </a:prstGeom>
          <a:noFill/>
        </p:spPr>
        <p:txBody>
          <a:bodyPr wrap="square" rtlCol="0">
            <a:spAutoFit/>
          </a:bodyPr>
          <a:lstStyle/>
          <a:p>
            <a:pPr algn="ctr"/>
            <a:r>
              <a:rPr lang="en-US" sz="2400" b="1" dirty="0">
                <a:latin typeface="+mj-lt"/>
              </a:rPr>
              <a:t>Combined orthogonal function expansion and homogeneous solution construction of Green’s function</a:t>
            </a:r>
          </a:p>
          <a:p>
            <a:pPr algn="ctr"/>
            <a:r>
              <a:rPr lang="en-US" sz="2400" b="1" dirty="0">
                <a:latin typeface="+mj-lt"/>
              </a:rPr>
              <a:t>in 2 and 3 dimensions.</a:t>
            </a:r>
          </a:p>
        </p:txBody>
      </p:sp>
      <p:graphicFrame>
        <p:nvGraphicFramePr>
          <p:cNvPr id="6" name="Object 5">
            <a:extLst>
              <a:ext uri="{FF2B5EF4-FFF2-40B4-BE49-F238E27FC236}">
                <a16:creationId xmlns:a16="http://schemas.microsoft.com/office/drawing/2014/main" id="{1A30AF84-6927-7946-D683-22F69CC43840}"/>
              </a:ext>
            </a:extLst>
          </p:cNvPr>
          <p:cNvGraphicFramePr>
            <a:graphicFrameLocks noChangeAspect="1"/>
          </p:cNvGraphicFramePr>
          <p:nvPr>
            <p:extLst>
              <p:ext uri="{D42A27DB-BD31-4B8C-83A1-F6EECF244321}">
                <p14:modId xmlns:p14="http://schemas.microsoft.com/office/powerpoint/2010/main" val="1057944968"/>
              </p:ext>
            </p:extLst>
          </p:nvPr>
        </p:nvGraphicFramePr>
        <p:xfrm>
          <a:off x="238919" y="1505000"/>
          <a:ext cx="8856662" cy="2887662"/>
        </p:xfrm>
        <a:graphic>
          <a:graphicData uri="http://schemas.openxmlformats.org/presentationml/2006/ole">
            <mc:AlternateContent xmlns:mc="http://schemas.openxmlformats.org/markup-compatibility/2006">
              <mc:Choice xmlns:v="urn:schemas-microsoft-com:vml" Requires="v">
                <p:oleObj name="Equation" r:id="rId2" imgW="6781680" imgH="2209680" progId="Equation.DSMT4">
                  <p:embed/>
                </p:oleObj>
              </mc:Choice>
              <mc:Fallback>
                <p:oleObj name="Equation" r:id="rId2" imgW="6781680" imgH="2209680" progId="Equation.DSMT4">
                  <p:embed/>
                  <p:pic>
                    <p:nvPicPr>
                      <p:cNvPr id="6" name="Object 5"/>
                      <p:cNvPicPr/>
                      <p:nvPr/>
                    </p:nvPicPr>
                    <p:blipFill>
                      <a:blip r:embed="rId3"/>
                      <a:stretch>
                        <a:fillRect/>
                      </a:stretch>
                    </p:blipFill>
                    <p:spPr>
                      <a:xfrm>
                        <a:off x="238919" y="1505000"/>
                        <a:ext cx="8856662" cy="2887662"/>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1B9879B6-3A43-78A8-257F-0E2515ED0D38}"/>
              </a:ext>
            </a:extLst>
          </p:cNvPr>
          <p:cNvSpPr txBox="1"/>
          <p:nvPr/>
        </p:nvSpPr>
        <p:spPr>
          <a:xfrm>
            <a:off x="238919" y="4608069"/>
            <a:ext cx="8229600" cy="1569660"/>
          </a:xfrm>
          <a:prstGeom prst="rect">
            <a:avLst/>
          </a:prstGeom>
          <a:noFill/>
        </p:spPr>
        <p:txBody>
          <a:bodyPr wrap="square" rtlCol="0">
            <a:spAutoFit/>
          </a:bodyPr>
          <a:lstStyle/>
          <a:p>
            <a:r>
              <a:rPr lang="en-US" sz="2400" dirty="0"/>
              <a:t>For the two and three dimensional cases, we can use this technique in one of the dimensions in order to reduce the number of summation terms.  These ideas are discussed in Section 3.11 of Jackson.</a:t>
            </a:r>
          </a:p>
        </p:txBody>
      </p:sp>
    </p:spTree>
    <p:extLst>
      <p:ext uri="{BB962C8B-B14F-4D97-AF65-F5344CB8AC3E}">
        <p14:creationId xmlns:p14="http://schemas.microsoft.com/office/powerpoint/2010/main" val="2013237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8B0627-450A-C02E-532D-11529EC87751}"/>
              </a:ext>
            </a:extLst>
          </p:cNvPr>
          <p:cNvSpPr>
            <a:spLocks noGrp="1"/>
          </p:cNvSpPr>
          <p:nvPr>
            <p:ph type="dt" sz="half" idx="10"/>
          </p:nvPr>
        </p:nvSpPr>
        <p:spPr/>
        <p:txBody>
          <a:bodyPr/>
          <a:lstStyle/>
          <a:p>
            <a:r>
              <a:rPr lang="en-US"/>
              <a:t>03/01/2024</a:t>
            </a:r>
            <a:endParaRPr lang="en-US" dirty="0"/>
          </a:p>
        </p:txBody>
      </p:sp>
      <p:sp>
        <p:nvSpPr>
          <p:cNvPr id="3" name="Footer Placeholder 2">
            <a:extLst>
              <a:ext uri="{FF2B5EF4-FFF2-40B4-BE49-F238E27FC236}">
                <a16:creationId xmlns:a16="http://schemas.microsoft.com/office/drawing/2014/main" id="{9BB6D884-3289-80C8-28AA-F7BC3FDC2BD6}"/>
              </a:ext>
            </a:extLst>
          </p:cNvPr>
          <p:cNvSpPr>
            <a:spLocks noGrp="1"/>
          </p:cNvSpPr>
          <p:nvPr>
            <p:ph type="ftr" sz="quarter" idx="11"/>
          </p:nvPr>
        </p:nvSpPr>
        <p:spPr/>
        <p:txBody>
          <a:bodyPr/>
          <a:lstStyle/>
          <a:p>
            <a:r>
              <a:rPr lang="en-US"/>
              <a:t>PHY 712  Spring 2024 -- Lecture 20</a:t>
            </a:r>
            <a:endParaRPr lang="en-US" dirty="0"/>
          </a:p>
        </p:txBody>
      </p:sp>
      <p:sp>
        <p:nvSpPr>
          <p:cNvPr id="4" name="Slide Number Placeholder 3">
            <a:extLst>
              <a:ext uri="{FF2B5EF4-FFF2-40B4-BE49-F238E27FC236}">
                <a16:creationId xmlns:a16="http://schemas.microsoft.com/office/drawing/2014/main" id="{C332FF27-9745-3E62-F7C6-D4DEACEF3FA5}"/>
              </a:ext>
            </a:extLst>
          </p:cNvPr>
          <p:cNvSpPr>
            <a:spLocks noGrp="1"/>
          </p:cNvSpPr>
          <p:nvPr>
            <p:ph type="sldNum" sz="quarter" idx="12"/>
          </p:nvPr>
        </p:nvSpPr>
        <p:spPr/>
        <p:txBody>
          <a:bodyPr/>
          <a:lstStyle/>
          <a:p>
            <a:fld id="{CE368B07-CEBF-4C80-90AF-53B34FA04CF3}" type="slidenum">
              <a:rPr lang="en-US" smtClean="0"/>
              <a:t>32</a:t>
            </a:fld>
            <a:endParaRPr lang="en-US" dirty="0"/>
          </a:p>
        </p:txBody>
      </p:sp>
      <p:sp>
        <p:nvSpPr>
          <p:cNvPr id="5" name="TextBox 4">
            <a:extLst>
              <a:ext uri="{FF2B5EF4-FFF2-40B4-BE49-F238E27FC236}">
                <a16:creationId xmlns:a16="http://schemas.microsoft.com/office/drawing/2014/main" id="{97AAC508-3CD0-D1A7-EC11-E2D718DB8A2F}"/>
              </a:ext>
            </a:extLst>
          </p:cNvPr>
          <p:cNvSpPr txBox="1"/>
          <p:nvPr/>
        </p:nvSpPr>
        <p:spPr>
          <a:xfrm>
            <a:off x="990600" y="0"/>
            <a:ext cx="7162800" cy="461665"/>
          </a:xfrm>
          <a:prstGeom prst="rect">
            <a:avLst/>
          </a:prstGeom>
          <a:noFill/>
        </p:spPr>
        <p:txBody>
          <a:bodyPr wrap="square" rtlCol="0">
            <a:spAutoFit/>
          </a:bodyPr>
          <a:lstStyle/>
          <a:p>
            <a:r>
              <a:rPr lang="en-US" sz="2400" dirty="0">
                <a:latin typeface="+mj-lt"/>
              </a:rPr>
              <a:t>Green’s function construction -- continued</a:t>
            </a:r>
          </a:p>
        </p:txBody>
      </p:sp>
      <p:graphicFrame>
        <p:nvGraphicFramePr>
          <p:cNvPr id="6" name="Object 5">
            <a:extLst>
              <a:ext uri="{FF2B5EF4-FFF2-40B4-BE49-F238E27FC236}">
                <a16:creationId xmlns:a16="http://schemas.microsoft.com/office/drawing/2014/main" id="{C5F2B46E-2DDA-D5C3-A31D-338D15CE0942}"/>
              </a:ext>
            </a:extLst>
          </p:cNvPr>
          <p:cNvGraphicFramePr>
            <a:graphicFrameLocks noChangeAspect="1"/>
          </p:cNvGraphicFramePr>
          <p:nvPr>
            <p:extLst>
              <p:ext uri="{D42A27DB-BD31-4B8C-83A1-F6EECF244321}">
                <p14:modId xmlns:p14="http://schemas.microsoft.com/office/powerpoint/2010/main" val="1541746696"/>
              </p:ext>
            </p:extLst>
          </p:nvPr>
        </p:nvGraphicFramePr>
        <p:xfrm>
          <a:off x="255588" y="358775"/>
          <a:ext cx="8329612" cy="1622425"/>
        </p:xfrm>
        <a:graphic>
          <a:graphicData uri="http://schemas.openxmlformats.org/presentationml/2006/ole">
            <mc:AlternateContent xmlns:mc="http://schemas.openxmlformats.org/markup-compatibility/2006">
              <mc:Choice xmlns:v="urn:schemas-microsoft-com:vml" Requires="v">
                <p:oleObj name="Equation" r:id="rId2" imgW="6260760" imgH="1295280" progId="Equation.DSMT4">
                  <p:embed/>
                </p:oleObj>
              </mc:Choice>
              <mc:Fallback>
                <p:oleObj name="Equation" r:id="rId2" imgW="6260760" imgH="1295280" progId="Equation.DSMT4">
                  <p:embed/>
                  <p:pic>
                    <p:nvPicPr>
                      <p:cNvPr id="6" name="Object 5"/>
                      <p:cNvPicPr/>
                      <p:nvPr/>
                    </p:nvPicPr>
                    <p:blipFill>
                      <a:blip r:embed="rId3"/>
                      <a:stretch>
                        <a:fillRect/>
                      </a:stretch>
                    </p:blipFill>
                    <p:spPr>
                      <a:xfrm>
                        <a:off x="255588" y="358775"/>
                        <a:ext cx="8329612" cy="162242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168F5E02-6321-E6A2-5375-919ABF69BE63}"/>
              </a:ext>
            </a:extLst>
          </p:cNvPr>
          <p:cNvGraphicFramePr>
            <a:graphicFrameLocks noChangeAspect="1"/>
          </p:cNvGraphicFramePr>
          <p:nvPr>
            <p:extLst>
              <p:ext uri="{D42A27DB-BD31-4B8C-83A1-F6EECF244321}">
                <p14:modId xmlns:p14="http://schemas.microsoft.com/office/powerpoint/2010/main" val="410238190"/>
              </p:ext>
            </p:extLst>
          </p:nvPr>
        </p:nvGraphicFramePr>
        <p:xfrm>
          <a:off x="449263" y="2057400"/>
          <a:ext cx="7475537" cy="4062412"/>
        </p:xfrm>
        <a:graphic>
          <a:graphicData uri="http://schemas.openxmlformats.org/presentationml/2006/ole">
            <mc:AlternateContent xmlns:mc="http://schemas.openxmlformats.org/markup-compatibility/2006">
              <mc:Choice xmlns:v="urn:schemas-microsoft-com:vml" Requires="v">
                <p:oleObj name="Equation" r:id="rId4" imgW="5816520" imgH="3162240" progId="Equation.DSMT4">
                  <p:embed/>
                </p:oleObj>
              </mc:Choice>
              <mc:Fallback>
                <p:oleObj name="Equation" r:id="rId4" imgW="5816520" imgH="3162240" progId="Equation.DSMT4">
                  <p:embed/>
                  <p:pic>
                    <p:nvPicPr>
                      <p:cNvPr id="7" name="Object 6"/>
                      <p:cNvPicPr/>
                      <p:nvPr/>
                    </p:nvPicPr>
                    <p:blipFill>
                      <a:blip r:embed="rId5"/>
                      <a:stretch>
                        <a:fillRect/>
                      </a:stretch>
                    </p:blipFill>
                    <p:spPr>
                      <a:xfrm>
                        <a:off x="449263" y="2057400"/>
                        <a:ext cx="7475537" cy="4062412"/>
                      </a:xfrm>
                      <a:prstGeom prst="rect">
                        <a:avLst/>
                      </a:prstGeom>
                    </p:spPr>
                  </p:pic>
                </p:oleObj>
              </mc:Fallback>
            </mc:AlternateContent>
          </a:graphicData>
        </a:graphic>
      </p:graphicFrame>
    </p:spTree>
    <p:extLst>
      <p:ext uri="{BB962C8B-B14F-4D97-AF65-F5344CB8AC3E}">
        <p14:creationId xmlns:p14="http://schemas.microsoft.com/office/powerpoint/2010/main" val="864734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2FA1C4-561D-8939-A05D-B35AD7D976DE}"/>
              </a:ext>
            </a:extLst>
          </p:cNvPr>
          <p:cNvSpPr>
            <a:spLocks noGrp="1"/>
          </p:cNvSpPr>
          <p:nvPr>
            <p:ph type="dt" sz="half" idx="10"/>
          </p:nvPr>
        </p:nvSpPr>
        <p:spPr/>
        <p:txBody>
          <a:bodyPr/>
          <a:lstStyle/>
          <a:p>
            <a:r>
              <a:rPr lang="en-US"/>
              <a:t>03/01/2024</a:t>
            </a:r>
            <a:endParaRPr lang="en-US" dirty="0"/>
          </a:p>
        </p:txBody>
      </p:sp>
      <p:sp>
        <p:nvSpPr>
          <p:cNvPr id="3" name="Footer Placeholder 2">
            <a:extLst>
              <a:ext uri="{FF2B5EF4-FFF2-40B4-BE49-F238E27FC236}">
                <a16:creationId xmlns:a16="http://schemas.microsoft.com/office/drawing/2014/main" id="{DE445520-DF96-E160-0440-1C2FF86A888C}"/>
              </a:ext>
            </a:extLst>
          </p:cNvPr>
          <p:cNvSpPr>
            <a:spLocks noGrp="1"/>
          </p:cNvSpPr>
          <p:nvPr>
            <p:ph type="ftr" sz="quarter" idx="11"/>
          </p:nvPr>
        </p:nvSpPr>
        <p:spPr/>
        <p:txBody>
          <a:bodyPr/>
          <a:lstStyle/>
          <a:p>
            <a:r>
              <a:rPr lang="en-US"/>
              <a:t>PHY 712  Spring 2024 -- Lecture 20</a:t>
            </a:r>
            <a:endParaRPr lang="en-US" dirty="0"/>
          </a:p>
        </p:txBody>
      </p:sp>
      <p:sp>
        <p:nvSpPr>
          <p:cNvPr id="4" name="Slide Number Placeholder 3">
            <a:extLst>
              <a:ext uri="{FF2B5EF4-FFF2-40B4-BE49-F238E27FC236}">
                <a16:creationId xmlns:a16="http://schemas.microsoft.com/office/drawing/2014/main" id="{88787C58-06E1-F344-9EE7-CB6AE7BF1DA4}"/>
              </a:ext>
            </a:extLst>
          </p:cNvPr>
          <p:cNvSpPr>
            <a:spLocks noGrp="1"/>
          </p:cNvSpPr>
          <p:nvPr>
            <p:ph type="sldNum" sz="quarter" idx="12"/>
          </p:nvPr>
        </p:nvSpPr>
        <p:spPr/>
        <p:txBody>
          <a:bodyPr/>
          <a:lstStyle/>
          <a:p>
            <a:fld id="{CE368B07-CEBF-4C80-90AF-53B34FA04CF3}" type="slidenum">
              <a:rPr lang="en-US" smtClean="0"/>
              <a:t>33</a:t>
            </a:fld>
            <a:endParaRPr lang="en-US" dirty="0"/>
          </a:p>
        </p:txBody>
      </p:sp>
      <p:graphicFrame>
        <p:nvGraphicFramePr>
          <p:cNvPr id="5" name="Object 4">
            <a:extLst>
              <a:ext uri="{FF2B5EF4-FFF2-40B4-BE49-F238E27FC236}">
                <a16:creationId xmlns:a16="http://schemas.microsoft.com/office/drawing/2014/main" id="{D861A8E5-F838-E462-448E-D5924CF223E8}"/>
              </a:ext>
            </a:extLst>
          </p:cNvPr>
          <p:cNvGraphicFramePr>
            <a:graphicFrameLocks noChangeAspect="1"/>
          </p:cNvGraphicFramePr>
          <p:nvPr>
            <p:extLst>
              <p:ext uri="{D42A27DB-BD31-4B8C-83A1-F6EECF244321}">
                <p14:modId xmlns:p14="http://schemas.microsoft.com/office/powerpoint/2010/main" val="2239427273"/>
              </p:ext>
            </p:extLst>
          </p:nvPr>
        </p:nvGraphicFramePr>
        <p:xfrm>
          <a:off x="1143000" y="1447800"/>
          <a:ext cx="6858000" cy="3962400"/>
        </p:xfrm>
        <a:graphic>
          <a:graphicData uri="http://schemas.openxmlformats.org/presentationml/2006/ole">
            <mc:AlternateContent xmlns:mc="http://schemas.openxmlformats.org/markup-compatibility/2006">
              <mc:Choice xmlns:v="urn:schemas-microsoft-com:vml" Requires="v">
                <p:oleObj name="Equation" r:id="rId2" imgW="6858000" imgH="3962160" progId="Equation.DSMT4">
                  <p:embed/>
                </p:oleObj>
              </mc:Choice>
              <mc:Fallback>
                <p:oleObj name="Equation" r:id="rId2" imgW="6858000" imgH="3962160" progId="Equation.DSMT4">
                  <p:embed/>
                  <p:pic>
                    <p:nvPicPr>
                      <p:cNvPr id="0" name=""/>
                      <p:cNvPicPr/>
                      <p:nvPr/>
                    </p:nvPicPr>
                    <p:blipFill>
                      <a:blip r:embed="rId3"/>
                      <a:stretch>
                        <a:fillRect/>
                      </a:stretch>
                    </p:blipFill>
                    <p:spPr>
                      <a:xfrm>
                        <a:off x="1143000" y="1447800"/>
                        <a:ext cx="6858000" cy="3962400"/>
                      </a:xfrm>
                      <a:prstGeom prst="rect">
                        <a:avLst/>
                      </a:prstGeom>
                    </p:spPr>
                  </p:pic>
                </p:oleObj>
              </mc:Fallback>
            </mc:AlternateContent>
          </a:graphicData>
        </a:graphic>
      </p:graphicFrame>
    </p:spTree>
    <p:extLst>
      <p:ext uri="{BB962C8B-B14F-4D97-AF65-F5344CB8AC3E}">
        <p14:creationId xmlns:p14="http://schemas.microsoft.com/office/powerpoint/2010/main" val="16914874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3CFDC4-62E3-1898-23AD-D4D19C8C2684}"/>
              </a:ext>
            </a:extLst>
          </p:cNvPr>
          <p:cNvSpPr>
            <a:spLocks noGrp="1"/>
          </p:cNvSpPr>
          <p:nvPr>
            <p:ph type="dt" sz="half" idx="10"/>
          </p:nvPr>
        </p:nvSpPr>
        <p:spPr/>
        <p:txBody>
          <a:bodyPr/>
          <a:lstStyle/>
          <a:p>
            <a:r>
              <a:rPr lang="en-US"/>
              <a:t>03/01/2024</a:t>
            </a:r>
            <a:endParaRPr lang="en-US" dirty="0"/>
          </a:p>
        </p:txBody>
      </p:sp>
      <p:sp>
        <p:nvSpPr>
          <p:cNvPr id="3" name="Footer Placeholder 2">
            <a:extLst>
              <a:ext uri="{FF2B5EF4-FFF2-40B4-BE49-F238E27FC236}">
                <a16:creationId xmlns:a16="http://schemas.microsoft.com/office/drawing/2014/main" id="{8023D442-67A9-E3BB-BA3A-3D5827464861}"/>
              </a:ext>
            </a:extLst>
          </p:cNvPr>
          <p:cNvSpPr>
            <a:spLocks noGrp="1"/>
          </p:cNvSpPr>
          <p:nvPr>
            <p:ph type="ftr" sz="quarter" idx="11"/>
          </p:nvPr>
        </p:nvSpPr>
        <p:spPr/>
        <p:txBody>
          <a:bodyPr/>
          <a:lstStyle/>
          <a:p>
            <a:r>
              <a:rPr lang="en-US"/>
              <a:t>PHY 712  Spring 2024 -- Lecture 20</a:t>
            </a:r>
            <a:endParaRPr lang="en-US" dirty="0"/>
          </a:p>
        </p:txBody>
      </p:sp>
      <p:sp>
        <p:nvSpPr>
          <p:cNvPr id="4" name="Slide Number Placeholder 3">
            <a:extLst>
              <a:ext uri="{FF2B5EF4-FFF2-40B4-BE49-F238E27FC236}">
                <a16:creationId xmlns:a16="http://schemas.microsoft.com/office/drawing/2014/main" id="{4098EF84-9CA8-B744-90FE-BF50E1911F24}"/>
              </a:ext>
            </a:extLst>
          </p:cNvPr>
          <p:cNvSpPr>
            <a:spLocks noGrp="1"/>
          </p:cNvSpPr>
          <p:nvPr>
            <p:ph type="sldNum" sz="quarter" idx="12"/>
          </p:nvPr>
        </p:nvSpPr>
        <p:spPr/>
        <p:txBody>
          <a:bodyPr/>
          <a:lstStyle/>
          <a:p>
            <a:fld id="{CE368B07-CEBF-4C80-90AF-53B34FA04CF3}" type="slidenum">
              <a:rPr lang="en-US" smtClean="0"/>
              <a:t>34</a:t>
            </a:fld>
            <a:endParaRPr lang="en-US" dirty="0"/>
          </a:p>
        </p:txBody>
      </p:sp>
      <p:graphicFrame>
        <p:nvGraphicFramePr>
          <p:cNvPr id="5" name="Object 4">
            <a:extLst>
              <a:ext uri="{FF2B5EF4-FFF2-40B4-BE49-F238E27FC236}">
                <a16:creationId xmlns:a16="http://schemas.microsoft.com/office/drawing/2014/main" id="{C2EA9E55-A715-1927-BBF1-2D1984003E6F}"/>
              </a:ext>
            </a:extLst>
          </p:cNvPr>
          <p:cNvGraphicFramePr>
            <a:graphicFrameLocks noChangeAspect="1"/>
          </p:cNvGraphicFramePr>
          <p:nvPr>
            <p:extLst>
              <p:ext uri="{D42A27DB-BD31-4B8C-83A1-F6EECF244321}">
                <p14:modId xmlns:p14="http://schemas.microsoft.com/office/powerpoint/2010/main" val="1232231921"/>
              </p:ext>
            </p:extLst>
          </p:nvPr>
        </p:nvGraphicFramePr>
        <p:xfrm>
          <a:off x="609599" y="1066800"/>
          <a:ext cx="5375429" cy="1600200"/>
        </p:xfrm>
        <a:graphic>
          <a:graphicData uri="http://schemas.openxmlformats.org/presentationml/2006/ole">
            <mc:AlternateContent xmlns:mc="http://schemas.openxmlformats.org/markup-compatibility/2006">
              <mc:Choice xmlns:v="urn:schemas-microsoft-com:vml" Requires="v">
                <p:oleObj name="Equation" r:id="rId2" imgW="4394160" imgH="1307880" progId="Equation.DSMT4">
                  <p:embed/>
                </p:oleObj>
              </mc:Choice>
              <mc:Fallback>
                <p:oleObj name="Equation" r:id="rId2" imgW="4394160" imgH="1307880" progId="Equation.DSMT4">
                  <p:embed/>
                  <p:pic>
                    <p:nvPicPr>
                      <p:cNvPr id="0" name=""/>
                      <p:cNvPicPr/>
                      <p:nvPr/>
                    </p:nvPicPr>
                    <p:blipFill>
                      <a:blip r:embed="rId3"/>
                      <a:stretch>
                        <a:fillRect/>
                      </a:stretch>
                    </p:blipFill>
                    <p:spPr>
                      <a:xfrm>
                        <a:off x="609599" y="1066800"/>
                        <a:ext cx="5375429" cy="1600200"/>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FFBE1ED2-EC26-6CC2-9663-6A3F2342D926}"/>
              </a:ext>
            </a:extLst>
          </p:cNvPr>
          <p:cNvSpPr txBox="1"/>
          <p:nvPr/>
        </p:nvSpPr>
        <p:spPr>
          <a:xfrm>
            <a:off x="381000" y="381000"/>
            <a:ext cx="7772400" cy="461665"/>
          </a:xfrm>
          <a:prstGeom prst="rect">
            <a:avLst/>
          </a:prstGeom>
          <a:noFill/>
        </p:spPr>
        <p:txBody>
          <a:bodyPr wrap="square" rtlCol="0">
            <a:spAutoFit/>
          </a:bodyPr>
          <a:lstStyle/>
          <a:p>
            <a:r>
              <a:rPr lang="en-US" sz="2400" dirty="0">
                <a:latin typeface="+mj-lt"/>
              </a:rPr>
              <a:t>General form for a 2-dimensional example</a:t>
            </a:r>
          </a:p>
        </p:txBody>
      </p:sp>
      <p:sp>
        <p:nvSpPr>
          <p:cNvPr id="7" name="TextBox 6">
            <a:extLst>
              <a:ext uri="{FF2B5EF4-FFF2-40B4-BE49-F238E27FC236}">
                <a16:creationId xmlns:a16="http://schemas.microsoft.com/office/drawing/2014/main" id="{E9B99C88-D5D8-A8B0-176B-D0B397779334}"/>
              </a:ext>
            </a:extLst>
          </p:cNvPr>
          <p:cNvSpPr txBox="1"/>
          <p:nvPr/>
        </p:nvSpPr>
        <p:spPr>
          <a:xfrm>
            <a:off x="609600" y="3276600"/>
            <a:ext cx="7010400" cy="1200329"/>
          </a:xfrm>
          <a:prstGeom prst="rect">
            <a:avLst/>
          </a:prstGeom>
          <a:noFill/>
        </p:spPr>
        <p:txBody>
          <a:bodyPr wrap="square" rtlCol="0">
            <a:spAutoFit/>
          </a:bodyPr>
          <a:lstStyle/>
          <a:p>
            <a:r>
              <a:rPr lang="en-US" sz="2400" dirty="0">
                <a:latin typeface="+mj-lt"/>
              </a:rPr>
              <a:t>Note that the idea is very general, but the details are highly dependent on the form of the differential equation.</a:t>
            </a:r>
          </a:p>
        </p:txBody>
      </p:sp>
    </p:spTree>
    <p:extLst>
      <p:ext uri="{BB962C8B-B14F-4D97-AF65-F5344CB8AC3E}">
        <p14:creationId xmlns:p14="http://schemas.microsoft.com/office/powerpoint/2010/main" val="1194337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03/01/2024</a:t>
            </a:r>
            <a:endParaRPr lang="en-US" dirty="0"/>
          </a:p>
        </p:txBody>
      </p:sp>
      <p:sp>
        <p:nvSpPr>
          <p:cNvPr id="3" name="Footer Placeholder 2"/>
          <p:cNvSpPr>
            <a:spLocks noGrp="1"/>
          </p:cNvSpPr>
          <p:nvPr>
            <p:ph type="ftr" sz="quarter" idx="11"/>
          </p:nvPr>
        </p:nvSpPr>
        <p:spPr/>
        <p:txBody>
          <a:bodyPr/>
          <a:lstStyle/>
          <a:p>
            <a:r>
              <a:rPr lang="en-US"/>
              <a:t>PHY 712  Spring 2024 -- Lecture 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164914318"/>
              </p:ext>
            </p:extLst>
          </p:nvPr>
        </p:nvGraphicFramePr>
        <p:xfrm>
          <a:off x="250052" y="4301436"/>
          <a:ext cx="8785225" cy="1752600"/>
        </p:xfrm>
        <a:graphic>
          <a:graphicData uri="http://schemas.openxmlformats.org/presentationml/2006/ole">
            <mc:AlternateContent xmlns:mc="http://schemas.openxmlformats.org/markup-compatibility/2006">
              <mc:Choice xmlns:v="urn:schemas-microsoft-com:vml" Requires="v">
                <p:oleObj name="数式" r:id="rId2" imgW="2425680" imgH="482400" progId="Equation.3">
                  <p:embed/>
                </p:oleObj>
              </mc:Choice>
              <mc:Fallback>
                <p:oleObj name="数式" r:id="rId2" imgW="2425680" imgH="482400" progId="Equation.3">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52" y="4301436"/>
                        <a:ext cx="8785225" cy="1752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37386523"/>
              </p:ext>
            </p:extLst>
          </p:nvPr>
        </p:nvGraphicFramePr>
        <p:xfrm>
          <a:off x="247355" y="2642154"/>
          <a:ext cx="8624888" cy="1508125"/>
        </p:xfrm>
        <a:graphic>
          <a:graphicData uri="http://schemas.openxmlformats.org/presentationml/2006/ole">
            <mc:AlternateContent xmlns:mc="http://schemas.openxmlformats.org/markup-compatibility/2006">
              <mc:Choice xmlns:v="urn:schemas-microsoft-com:vml" Requires="v">
                <p:oleObj name="Equation" r:id="rId4" imgW="3784320" imgH="660240" progId="Equation.DSMT4">
                  <p:embed/>
                </p:oleObj>
              </mc:Choice>
              <mc:Fallback>
                <p:oleObj name="Equation" r:id="rId4" imgW="3784320" imgH="660240" progId="Equation.DSMT4">
                  <p:embed/>
                  <p:pic>
                    <p:nvPicPr>
                      <p:cNvPr id="6" name="Object 5"/>
                      <p:cNvPicPr>
                        <a:picLocks noChangeAspect="1" noChangeArrowheads="1"/>
                      </p:cNvPicPr>
                      <p:nvPr/>
                    </p:nvPicPr>
                    <p:blipFill>
                      <a:blip r:embed="rId5"/>
                      <a:srcRect/>
                      <a:stretch>
                        <a:fillRect/>
                      </a:stretch>
                    </p:blipFill>
                    <p:spPr bwMode="auto">
                      <a:xfrm>
                        <a:off x="247355" y="2642154"/>
                        <a:ext cx="8624888"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id="{FEF2EA18-C7AA-4CE2-E8D2-9D6ECED4CAEB}"/>
              </a:ext>
            </a:extLst>
          </p:cNvPr>
          <p:cNvSpPr txBox="1"/>
          <p:nvPr/>
        </p:nvSpPr>
        <p:spPr>
          <a:xfrm>
            <a:off x="152400" y="304800"/>
            <a:ext cx="8382000" cy="2062103"/>
          </a:xfrm>
          <a:prstGeom prst="rect">
            <a:avLst/>
          </a:prstGeom>
          <a:noFill/>
        </p:spPr>
        <p:txBody>
          <a:bodyPr wrap="square" rtlCol="0">
            <a:spAutoFit/>
          </a:bodyPr>
          <a:lstStyle/>
          <a:p>
            <a:r>
              <a:rPr lang="en-US" sz="2400" dirty="0">
                <a:latin typeface="+mj-lt"/>
              </a:rPr>
              <a:t>Example that is useful for spherical polar coordinates where the eigenfunction expansion is used for the angular variables and the homogeneous solution is used for the radial variable.   This form is designed to produce solutions that vanish for </a:t>
            </a:r>
            <a:r>
              <a:rPr lang="en-US" sz="2400" i="1" dirty="0">
                <a:latin typeface="+mj-lt"/>
              </a:rPr>
              <a:t>r </a:t>
            </a:r>
            <a:r>
              <a:rPr lang="en-US" sz="2400" i="1" dirty="0">
                <a:latin typeface="+mj-lt"/>
                <a:sym typeface="Wingdings" panose="05000000000000000000" pitchFamily="2" charset="2"/>
              </a:rPr>
              <a:t> </a:t>
            </a:r>
            <a:r>
              <a:rPr lang="en-US" sz="3200" dirty="0">
                <a:latin typeface="Symbol" panose="05050102010706020507" pitchFamily="18" charset="2"/>
              </a:rPr>
              <a:t>¥.</a:t>
            </a:r>
            <a:endParaRPr lang="en-US" sz="3200" i="1" dirty="0">
              <a:latin typeface="+mj-lt"/>
            </a:endParaRPr>
          </a:p>
        </p:txBody>
      </p:sp>
    </p:spTree>
    <p:extLst>
      <p:ext uri="{BB962C8B-B14F-4D97-AF65-F5344CB8AC3E}">
        <p14:creationId xmlns:p14="http://schemas.microsoft.com/office/powerpoint/2010/main" val="2204887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F333FE-A820-839E-572C-3E089414714C}"/>
              </a:ext>
            </a:extLst>
          </p:cNvPr>
          <p:cNvSpPr>
            <a:spLocks noGrp="1"/>
          </p:cNvSpPr>
          <p:nvPr>
            <p:ph type="dt" sz="half" idx="10"/>
          </p:nvPr>
        </p:nvSpPr>
        <p:spPr/>
        <p:txBody>
          <a:bodyPr/>
          <a:lstStyle/>
          <a:p>
            <a:r>
              <a:rPr lang="en-US"/>
              <a:t>03/01/2024</a:t>
            </a:r>
            <a:endParaRPr lang="en-US" dirty="0"/>
          </a:p>
        </p:txBody>
      </p:sp>
      <p:sp>
        <p:nvSpPr>
          <p:cNvPr id="3" name="Footer Placeholder 2">
            <a:extLst>
              <a:ext uri="{FF2B5EF4-FFF2-40B4-BE49-F238E27FC236}">
                <a16:creationId xmlns:a16="http://schemas.microsoft.com/office/drawing/2014/main" id="{10BAF5A9-E9B0-04E9-9BE6-3D3DEB53B3B0}"/>
              </a:ext>
            </a:extLst>
          </p:cNvPr>
          <p:cNvSpPr>
            <a:spLocks noGrp="1"/>
          </p:cNvSpPr>
          <p:nvPr>
            <p:ph type="ftr" sz="quarter" idx="11"/>
          </p:nvPr>
        </p:nvSpPr>
        <p:spPr/>
        <p:txBody>
          <a:bodyPr/>
          <a:lstStyle/>
          <a:p>
            <a:r>
              <a:rPr lang="en-US"/>
              <a:t>PHY 712  Spring 2024 -- Lecture 20</a:t>
            </a:r>
            <a:endParaRPr lang="en-US" dirty="0"/>
          </a:p>
        </p:txBody>
      </p:sp>
      <p:sp>
        <p:nvSpPr>
          <p:cNvPr id="4" name="Slide Number Placeholder 3">
            <a:extLst>
              <a:ext uri="{FF2B5EF4-FFF2-40B4-BE49-F238E27FC236}">
                <a16:creationId xmlns:a16="http://schemas.microsoft.com/office/drawing/2014/main" id="{AF9B8257-84DB-A13E-73DE-2521B488D6E9}"/>
              </a:ext>
            </a:extLst>
          </p:cNvPr>
          <p:cNvSpPr>
            <a:spLocks noGrp="1"/>
          </p:cNvSpPr>
          <p:nvPr>
            <p:ph type="sldNum" sz="quarter" idx="12"/>
          </p:nvPr>
        </p:nvSpPr>
        <p:spPr/>
        <p:txBody>
          <a:bodyPr/>
          <a:lstStyle/>
          <a:p>
            <a:fld id="{CE368B07-CEBF-4C80-90AF-53B34FA04CF3}" type="slidenum">
              <a:rPr lang="en-US" smtClean="0"/>
              <a:t>36</a:t>
            </a:fld>
            <a:endParaRPr lang="en-US" dirty="0"/>
          </a:p>
        </p:txBody>
      </p:sp>
      <p:grpSp>
        <p:nvGrpSpPr>
          <p:cNvPr id="14" name="Group 13">
            <a:extLst>
              <a:ext uri="{FF2B5EF4-FFF2-40B4-BE49-F238E27FC236}">
                <a16:creationId xmlns:a16="http://schemas.microsoft.com/office/drawing/2014/main" id="{10F641F5-3FD9-F3DC-B145-01360A14A86D}"/>
              </a:ext>
            </a:extLst>
          </p:cNvPr>
          <p:cNvGrpSpPr/>
          <p:nvPr/>
        </p:nvGrpSpPr>
        <p:grpSpPr>
          <a:xfrm>
            <a:off x="500062" y="457200"/>
            <a:ext cx="8262938" cy="4953000"/>
            <a:chOff x="-322929" y="137692"/>
            <a:chExt cx="10295233" cy="5459143"/>
          </a:xfrm>
        </p:grpSpPr>
        <p:graphicFrame>
          <p:nvGraphicFramePr>
            <p:cNvPr id="15" name="Object 14">
              <a:extLst>
                <a:ext uri="{FF2B5EF4-FFF2-40B4-BE49-F238E27FC236}">
                  <a16:creationId xmlns:a16="http://schemas.microsoft.com/office/drawing/2014/main" id="{ED5FA7AD-6FDA-2916-1F45-9D35F5983952}"/>
                </a:ext>
              </a:extLst>
            </p:cNvPr>
            <p:cNvGraphicFramePr>
              <a:graphicFrameLocks noChangeAspect="1"/>
            </p:cNvGraphicFramePr>
            <p:nvPr>
              <p:extLst>
                <p:ext uri="{D42A27DB-BD31-4B8C-83A1-F6EECF244321}">
                  <p14:modId xmlns:p14="http://schemas.microsoft.com/office/powerpoint/2010/main" val="228393426"/>
                </p:ext>
              </p:extLst>
            </p:nvPr>
          </p:nvGraphicFramePr>
          <p:xfrm>
            <a:off x="-322929" y="1608207"/>
            <a:ext cx="10295233" cy="3988628"/>
          </p:xfrm>
          <a:graphic>
            <a:graphicData uri="http://schemas.openxmlformats.org/presentationml/2006/ole">
              <mc:AlternateContent xmlns:mc="http://schemas.openxmlformats.org/markup-compatibility/2006">
                <mc:Choice xmlns:v="urn:schemas-microsoft-com:vml" Requires="v">
                  <p:oleObj name="Equation" r:id="rId2" imgW="3809880" imgH="1473120" progId="Equation.DSMT4">
                    <p:embed/>
                  </p:oleObj>
                </mc:Choice>
                <mc:Fallback>
                  <p:oleObj name="Equation" r:id="rId2" imgW="3809880" imgH="1473120" progId="Equation.DSMT4">
                    <p:embed/>
                    <p:pic>
                      <p:nvPicPr>
                        <p:cNvPr id="8" name="Object 7"/>
                        <p:cNvPicPr>
                          <a:picLocks noChangeAspect="1" noChangeArrowheads="1"/>
                        </p:cNvPicPr>
                        <p:nvPr/>
                      </p:nvPicPr>
                      <p:blipFill>
                        <a:blip r:embed="rId3"/>
                        <a:srcRect/>
                        <a:stretch>
                          <a:fillRect/>
                        </a:stretch>
                      </p:blipFill>
                      <p:spPr bwMode="auto">
                        <a:xfrm>
                          <a:off x="-322929" y="1608207"/>
                          <a:ext cx="10295233" cy="3988628"/>
                        </a:xfrm>
                        <a:prstGeom prst="rect">
                          <a:avLst/>
                        </a:prstGeom>
                        <a:noFill/>
                        <a:ln>
                          <a:noFill/>
                        </a:ln>
                      </p:spPr>
                    </p:pic>
                  </p:oleObj>
                </mc:Fallback>
              </mc:AlternateContent>
            </a:graphicData>
          </a:graphic>
        </p:graphicFrame>
        <p:sp>
          <p:nvSpPr>
            <p:cNvPr id="16" name="Rectangle 15">
              <a:extLst>
                <a:ext uri="{FF2B5EF4-FFF2-40B4-BE49-F238E27FC236}">
                  <a16:creationId xmlns:a16="http://schemas.microsoft.com/office/drawing/2014/main" id="{93F05484-297B-0497-A2B0-ED96A1A34912}"/>
                </a:ext>
              </a:extLst>
            </p:cNvPr>
            <p:cNvSpPr/>
            <p:nvPr/>
          </p:nvSpPr>
          <p:spPr>
            <a:xfrm>
              <a:off x="681086" y="137692"/>
              <a:ext cx="697492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Maxwell’s equations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extLst>
      <p:ext uri="{BB962C8B-B14F-4D97-AF65-F5344CB8AC3E}">
        <p14:creationId xmlns:p14="http://schemas.microsoft.com/office/powerpoint/2010/main" val="2510452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69284A-9F4C-DEFD-0CF0-973C07779ECA}"/>
              </a:ext>
            </a:extLst>
          </p:cNvPr>
          <p:cNvSpPr>
            <a:spLocks noGrp="1"/>
          </p:cNvSpPr>
          <p:nvPr>
            <p:ph type="dt" sz="half" idx="10"/>
          </p:nvPr>
        </p:nvSpPr>
        <p:spPr/>
        <p:txBody>
          <a:bodyPr/>
          <a:lstStyle/>
          <a:p>
            <a:r>
              <a:rPr lang="en-US"/>
              <a:t>03/01/2024</a:t>
            </a:r>
            <a:endParaRPr lang="en-US" dirty="0"/>
          </a:p>
        </p:txBody>
      </p:sp>
      <p:sp>
        <p:nvSpPr>
          <p:cNvPr id="3" name="Footer Placeholder 2">
            <a:extLst>
              <a:ext uri="{FF2B5EF4-FFF2-40B4-BE49-F238E27FC236}">
                <a16:creationId xmlns:a16="http://schemas.microsoft.com/office/drawing/2014/main" id="{4361CAC9-D94B-AC14-7A6A-DC98384CF87D}"/>
              </a:ext>
            </a:extLst>
          </p:cNvPr>
          <p:cNvSpPr>
            <a:spLocks noGrp="1"/>
          </p:cNvSpPr>
          <p:nvPr>
            <p:ph type="ftr" sz="quarter" idx="11"/>
          </p:nvPr>
        </p:nvSpPr>
        <p:spPr/>
        <p:txBody>
          <a:bodyPr/>
          <a:lstStyle/>
          <a:p>
            <a:r>
              <a:rPr lang="en-US"/>
              <a:t>PHY 712  Spring 2024 -- Lecture 20</a:t>
            </a:r>
            <a:endParaRPr lang="en-US" dirty="0"/>
          </a:p>
        </p:txBody>
      </p:sp>
      <p:sp>
        <p:nvSpPr>
          <p:cNvPr id="4" name="Slide Number Placeholder 3">
            <a:extLst>
              <a:ext uri="{FF2B5EF4-FFF2-40B4-BE49-F238E27FC236}">
                <a16:creationId xmlns:a16="http://schemas.microsoft.com/office/drawing/2014/main" id="{61906100-6A38-DB5F-4426-097975015854}"/>
              </a:ext>
            </a:extLst>
          </p:cNvPr>
          <p:cNvSpPr>
            <a:spLocks noGrp="1"/>
          </p:cNvSpPr>
          <p:nvPr>
            <p:ph type="sldNum" sz="quarter" idx="12"/>
          </p:nvPr>
        </p:nvSpPr>
        <p:spPr/>
        <p:txBody>
          <a:bodyPr/>
          <a:lstStyle/>
          <a:p>
            <a:fld id="{CE368B07-CEBF-4C80-90AF-53B34FA04CF3}" type="slidenum">
              <a:rPr lang="en-US" smtClean="0"/>
              <a:t>37</a:t>
            </a:fld>
            <a:endParaRPr lang="en-US" dirty="0"/>
          </a:p>
        </p:txBody>
      </p:sp>
      <p:graphicFrame>
        <p:nvGraphicFramePr>
          <p:cNvPr id="5" name="Object 4">
            <a:extLst>
              <a:ext uri="{FF2B5EF4-FFF2-40B4-BE49-F238E27FC236}">
                <a16:creationId xmlns:a16="http://schemas.microsoft.com/office/drawing/2014/main" id="{5EA574EC-9BEA-0277-1B80-D915977DE1A6}"/>
              </a:ext>
            </a:extLst>
          </p:cNvPr>
          <p:cNvGraphicFramePr>
            <a:graphicFrameLocks noChangeAspect="1"/>
          </p:cNvGraphicFramePr>
          <p:nvPr>
            <p:extLst>
              <p:ext uri="{D42A27DB-BD31-4B8C-83A1-F6EECF244321}">
                <p14:modId xmlns:p14="http://schemas.microsoft.com/office/powerpoint/2010/main" val="2001915602"/>
              </p:ext>
            </p:extLst>
          </p:nvPr>
        </p:nvGraphicFramePr>
        <p:xfrm>
          <a:off x="66191" y="62860"/>
          <a:ext cx="7392987" cy="3595687"/>
        </p:xfrm>
        <a:graphic>
          <a:graphicData uri="http://schemas.openxmlformats.org/presentationml/2006/ole">
            <mc:AlternateContent xmlns:mc="http://schemas.openxmlformats.org/markup-compatibility/2006">
              <mc:Choice xmlns:v="urn:schemas-microsoft-com:vml" Requires="v">
                <p:oleObj name="Equation" r:id="rId2" imgW="3492360" imgH="1676160" progId="Equation.DSMT4">
                  <p:embed/>
                </p:oleObj>
              </mc:Choice>
              <mc:Fallback>
                <p:oleObj name="Equation" r:id="rId2" imgW="3492360" imgH="1676160" progId="Equation.DSMT4">
                  <p:embed/>
                  <p:pic>
                    <p:nvPicPr>
                      <p:cNvPr id="5" name="Object 4"/>
                      <p:cNvPicPr>
                        <a:picLocks noChangeAspect="1" noChangeArrowheads="1"/>
                      </p:cNvPicPr>
                      <p:nvPr/>
                    </p:nvPicPr>
                    <p:blipFill>
                      <a:blip r:embed="rId3"/>
                      <a:srcRect/>
                      <a:stretch>
                        <a:fillRect/>
                      </a:stretch>
                    </p:blipFill>
                    <p:spPr bwMode="auto">
                      <a:xfrm>
                        <a:off x="66191" y="62860"/>
                        <a:ext cx="7392987" cy="3595687"/>
                      </a:xfrm>
                      <a:prstGeom prst="rect">
                        <a:avLst/>
                      </a:prstGeom>
                      <a:noFill/>
                      <a:ln>
                        <a:noFill/>
                      </a:ln>
                    </p:spPr>
                  </p:pic>
                </p:oleObj>
              </mc:Fallback>
            </mc:AlternateContent>
          </a:graphicData>
        </a:graphic>
      </p:graphicFrame>
      <p:cxnSp>
        <p:nvCxnSpPr>
          <p:cNvPr id="7" name="Straight Arrow Connector 6">
            <a:extLst>
              <a:ext uri="{FF2B5EF4-FFF2-40B4-BE49-F238E27FC236}">
                <a16:creationId xmlns:a16="http://schemas.microsoft.com/office/drawing/2014/main" id="{7D85F65A-639C-A91E-A409-A2CB66243393}"/>
              </a:ext>
            </a:extLst>
          </p:cNvPr>
          <p:cNvCxnSpPr/>
          <p:nvPr/>
        </p:nvCxnSpPr>
        <p:spPr>
          <a:xfrm flipV="1">
            <a:off x="7010400" y="4572000"/>
            <a:ext cx="0" cy="1143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2831E30-565D-9814-02C7-26A1B38383FE}"/>
              </a:ext>
            </a:extLst>
          </p:cNvPr>
          <p:cNvCxnSpPr/>
          <p:nvPr/>
        </p:nvCxnSpPr>
        <p:spPr>
          <a:xfrm flipH="1">
            <a:off x="6096000" y="5715000"/>
            <a:ext cx="9144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F0D6B15-27BE-4199-7125-9B2D4CE9B284}"/>
              </a:ext>
            </a:extLst>
          </p:cNvPr>
          <p:cNvCxnSpPr/>
          <p:nvPr/>
        </p:nvCxnSpPr>
        <p:spPr>
          <a:xfrm>
            <a:off x="7010400" y="5715000"/>
            <a:ext cx="13716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03FB6CD-04E8-5783-4358-EBD238D2D017}"/>
              </a:ext>
            </a:extLst>
          </p:cNvPr>
          <p:cNvSpPr txBox="1"/>
          <p:nvPr/>
        </p:nvSpPr>
        <p:spPr>
          <a:xfrm>
            <a:off x="7162800" y="4572000"/>
            <a:ext cx="533400" cy="461665"/>
          </a:xfrm>
          <a:prstGeom prst="rect">
            <a:avLst/>
          </a:prstGeom>
          <a:noFill/>
        </p:spPr>
        <p:txBody>
          <a:bodyPr wrap="square" rtlCol="0">
            <a:spAutoFit/>
          </a:bodyPr>
          <a:lstStyle/>
          <a:p>
            <a:r>
              <a:rPr lang="en-US" sz="2400" b="1" dirty="0">
                <a:latin typeface="+mj-lt"/>
              </a:rPr>
              <a:t>E</a:t>
            </a:r>
            <a:r>
              <a:rPr lang="en-US" sz="2400" b="1" baseline="-25000" dirty="0">
                <a:latin typeface="+mj-lt"/>
              </a:rPr>
              <a:t>0</a:t>
            </a:r>
            <a:endParaRPr lang="en-US" sz="2400" b="1" dirty="0">
              <a:latin typeface="+mj-lt"/>
            </a:endParaRPr>
          </a:p>
        </p:txBody>
      </p:sp>
      <p:sp>
        <p:nvSpPr>
          <p:cNvPr id="11" name="TextBox 10">
            <a:extLst>
              <a:ext uri="{FF2B5EF4-FFF2-40B4-BE49-F238E27FC236}">
                <a16:creationId xmlns:a16="http://schemas.microsoft.com/office/drawing/2014/main" id="{BBE93F07-3723-36B1-33AA-3D6F07BD98EC}"/>
              </a:ext>
            </a:extLst>
          </p:cNvPr>
          <p:cNvSpPr txBox="1"/>
          <p:nvPr/>
        </p:nvSpPr>
        <p:spPr>
          <a:xfrm>
            <a:off x="5943600" y="5562600"/>
            <a:ext cx="533400" cy="461665"/>
          </a:xfrm>
          <a:prstGeom prst="rect">
            <a:avLst/>
          </a:prstGeom>
          <a:noFill/>
        </p:spPr>
        <p:txBody>
          <a:bodyPr wrap="square" rtlCol="0">
            <a:spAutoFit/>
          </a:bodyPr>
          <a:lstStyle/>
          <a:p>
            <a:r>
              <a:rPr lang="en-US" sz="2400" b="1" dirty="0">
                <a:latin typeface="+mj-lt"/>
              </a:rPr>
              <a:t>B</a:t>
            </a:r>
            <a:r>
              <a:rPr lang="en-US" sz="2400" b="1" baseline="-25000" dirty="0">
                <a:latin typeface="+mj-lt"/>
              </a:rPr>
              <a:t>0</a:t>
            </a:r>
            <a:endParaRPr lang="en-US" sz="2400" b="1" dirty="0">
              <a:latin typeface="+mj-lt"/>
            </a:endParaRPr>
          </a:p>
        </p:txBody>
      </p:sp>
      <p:sp>
        <p:nvSpPr>
          <p:cNvPr id="12" name="TextBox 11">
            <a:extLst>
              <a:ext uri="{FF2B5EF4-FFF2-40B4-BE49-F238E27FC236}">
                <a16:creationId xmlns:a16="http://schemas.microsoft.com/office/drawing/2014/main" id="{10366647-B147-A676-B837-D1693551214A}"/>
              </a:ext>
            </a:extLst>
          </p:cNvPr>
          <p:cNvSpPr txBox="1"/>
          <p:nvPr/>
        </p:nvSpPr>
        <p:spPr>
          <a:xfrm>
            <a:off x="7620000" y="5939135"/>
            <a:ext cx="533400" cy="461665"/>
          </a:xfrm>
          <a:prstGeom prst="rect">
            <a:avLst/>
          </a:prstGeom>
          <a:noFill/>
        </p:spPr>
        <p:txBody>
          <a:bodyPr wrap="square" rtlCol="0">
            <a:spAutoFit/>
          </a:bodyPr>
          <a:lstStyle/>
          <a:p>
            <a:r>
              <a:rPr lang="en-US" sz="2400" b="1" dirty="0">
                <a:latin typeface="+mj-lt"/>
              </a:rPr>
              <a:t>k</a:t>
            </a:r>
          </a:p>
        </p:txBody>
      </p:sp>
      <p:graphicFrame>
        <p:nvGraphicFramePr>
          <p:cNvPr id="13" name="Object 12">
            <a:extLst>
              <a:ext uri="{FF2B5EF4-FFF2-40B4-BE49-F238E27FC236}">
                <a16:creationId xmlns:a16="http://schemas.microsoft.com/office/drawing/2014/main" id="{15A42566-A09D-BE38-E4DD-0A6951904230}"/>
              </a:ext>
            </a:extLst>
          </p:cNvPr>
          <p:cNvGraphicFramePr>
            <a:graphicFrameLocks noChangeAspect="1"/>
          </p:cNvGraphicFramePr>
          <p:nvPr>
            <p:extLst>
              <p:ext uri="{D42A27DB-BD31-4B8C-83A1-F6EECF244321}">
                <p14:modId xmlns:p14="http://schemas.microsoft.com/office/powerpoint/2010/main" val="2821241898"/>
              </p:ext>
            </p:extLst>
          </p:nvPr>
        </p:nvGraphicFramePr>
        <p:xfrm>
          <a:off x="304800" y="3836916"/>
          <a:ext cx="4160283" cy="965916"/>
        </p:xfrm>
        <a:graphic>
          <a:graphicData uri="http://schemas.openxmlformats.org/presentationml/2006/ole">
            <mc:AlternateContent xmlns:mc="http://schemas.openxmlformats.org/markup-compatibility/2006">
              <mc:Choice xmlns:v="urn:schemas-microsoft-com:vml" Requires="v">
                <p:oleObj name="Equation" r:id="rId4" imgW="1879560" imgH="431640" progId="Equation.DSMT4">
                  <p:embed/>
                </p:oleObj>
              </mc:Choice>
              <mc:Fallback>
                <p:oleObj name="Equation" r:id="rId4" imgW="1879560" imgH="431640" progId="Equation.DSMT4">
                  <p:embed/>
                  <p:pic>
                    <p:nvPicPr>
                      <p:cNvPr id="17" name="Object 16">
                        <a:extLst>
                          <a:ext uri="{FF2B5EF4-FFF2-40B4-BE49-F238E27FC236}">
                            <a16:creationId xmlns:a16="http://schemas.microsoft.com/office/drawing/2014/main" id="{9D066FD1-6578-4D8B-B30F-6051C388D5F5}"/>
                          </a:ext>
                        </a:extLst>
                      </p:cNvPr>
                      <p:cNvPicPr>
                        <a:picLocks noChangeAspect="1" noChangeArrowheads="1"/>
                      </p:cNvPicPr>
                      <p:nvPr/>
                    </p:nvPicPr>
                    <p:blipFill>
                      <a:blip r:embed="rId5"/>
                      <a:srcRect/>
                      <a:stretch>
                        <a:fillRect/>
                      </a:stretch>
                    </p:blipFill>
                    <p:spPr bwMode="auto">
                      <a:xfrm>
                        <a:off x="304800" y="3836916"/>
                        <a:ext cx="4160283" cy="96591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692450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60D2F3-A98A-7641-F4F8-A7AE01DE9931}"/>
              </a:ext>
            </a:extLst>
          </p:cNvPr>
          <p:cNvSpPr>
            <a:spLocks noGrp="1"/>
          </p:cNvSpPr>
          <p:nvPr>
            <p:ph type="dt" sz="half" idx="10"/>
          </p:nvPr>
        </p:nvSpPr>
        <p:spPr/>
        <p:txBody>
          <a:bodyPr/>
          <a:lstStyle/>
          <a:p>
            <a:r>
              <a:rPr lang="en-US"/>
              <a:t>03/01/2024</a:t>
            </a:r>
            <a:endParaRPr lang="en-US" dirty="0"/>
          </a:p>
        </p:txBody>
      </p:sp>
      <p:sp>
        <p:nvSpPr>
          <p:cNvPr id="3" name="Footer Placeholder 2">
            <a:extLst>
              <a:ext uri="{FF2B5EF4-FFF2-40B4-BE49-F238E27FC236}">
                <a16:creationId xmlns:a16="http://schemas.microsoft.com/office/drawing/2014/main" id="{F4744CF3-8658-45D1-679A-DBF6C942822D}"/>
              </a:ext>
            </a:extLst>
          </p:cNvPr>
          <p:cNvSpPr>
            <a:spLocks noGrp="1"/>
          </p:cNvSpPr>
          <p:nvPr>
            <p:ph type="ftr" sz="quarter" idx="11"/>
          </p:nvPr>
        </p:nvSpPr>
        <p:spPr/>
        <p:txBody>
          <a:bodyPr/>
          <a:lstStyle/>
          <a:p>
            <a:r>
              <a:rPr lang="en-US"/>
              <a:t>PHY 712  Spring 2024 -- Lecture 20</a:t>
            </a:r>
            <a:endParaRPr lang="en-US" dirty="0"/>
          </a:p>
        </p:txBody>
      </p:sp>
      <p:sp>
        <p:nvSpPr>
          <p:cNvPr id="4" name="Slide Number Placeholder 3">
            <a:extLst>
              <a:ext uri="{FF2B5EF4-FFF2-40B4-BE49-F238E27FC236}">
                <a16:creationId xmlns:a16="http://schemas.microsoft.com/office/drawing/2014/main" id="{0A8AD2B3-868D-F6FA-254B-B517631C2908}"/>
              </a:ext>
            </a:extLst>
          </p:cNvPr>
          <p:cNvSpPr>
            <a:spLocks noGrp="1"/>
          </p:cNvSpPr>
          <p:nvPr>
            <p:ph type="sldNum" sz="quarter" idx="12"/>
          </p:nvPr>
        </p:nvSpPr>
        <p:spPr/>
        <p:txBody>
          <a:bodyPr/>
          <a:lstStyle/>
          <a:p>
            <a:fld id="{CE368B07-CEBF-4C80-90AF-53B34FA04CF3}" type="slidenum">
              <a:rPr lang="en-US" smtClean="0"/>
              <a:t>38</a:t>
            </a:fld>
            <a:endParaRPr lang="en-US" dirty="0"/>
          </a:p>
        </p:txBody>
      </p:sp>
      <p:sp>
        <p:nvSpPr>
          <p:cNvPr id="5" name="TextBox 4">
            <a:extLst>
              <a:ext uri="{FF2B5EF4-FFF2-40B4-BE49-F238E27FC236}">
                <a16:creationId xmlns:a16="http://schemas.microsoft.com/office/drawing/2014/main" id="{469D2966-9BC6-42F5-F708-000B7CAD6706}"/>
              </a:ext>
            </a:extLst>
          </p:cNvPr>
          <p:cNvSpPr txBox="1"/>
          <p:nvPr/>
        </p:nvSpPr>
        <p:spPr>
          <a:xfrm>
            <a:off x="214964" y="136525"/>
            <a:ext cx="7391400" cy="461665"/>
          </a:xfrm>
          <a:prstGeom prst="rect">
            <a:avLst/>
          </a:prstGeom>
          <a:noFill/>
        </p:spPr>
        <p:txBody>
          <a:bodyPr wrap="square" rtlCol="0">
            <a:spAutoFit/>
          </a:bodyPr>
          <a:lstStyle/>
          <a:p>
            <a:r>
              <a:rPr lang="en-US" sz="2400" dirty="0">
                <a:latin typeface="+mj-lt"/>
              </a:rPr>
              <a:t>HW10</a:t>
            </a:r>
          </a:p>
        </p:txBody>
      </p:sp>
      <p:pic>
        <p:nvPicPr>
          <p:cNvPr id="6" name="Picture 5">
            <a:extLst>
              <a:ext uri="{FF2B5EF4-FFF2-40B4-BE49-F238E27FC236}">
                <a16:creationId xmlns:a16="http://schemas.microsoft.com/office/drawing/2014/main" id="{945B1D74-4A7B-35FC-E10C-D9C0A44F6D95}"/>
              </a:ext>
            </a:extLst>
          </p:cNvPr>
          <p:cNvPicPr>
            <a:picLocks noChangeAspect="1"/>
          </p:cNvPicPr>
          <p:nvPr/>
        </p:nvPicPr>
        <p:blipFill>
          <a:blip r:embed="rId2"/>
          <a:stretch>
            <a:fillRect/>
          </a:stretch>
        </p:blipFill>
        <p:spPr>
          <a:xfrm>
            <a:off x="587170" y="1352443"/>
            <a:ext cx="7969660" cy="4153113"/>
          </a:xfrm>
          <a:prstGeom prst="rect">
            <a:avLst/>
          </a:prstGeom>
        </p:spPr>
      </p:pic>
      <p:pic>
        <p:nvPicPr>
          <p:cNvPr id="7" name="Picture 6">
            <a:extLst>
              <a:ext uri="{FF2B5EF4-FFF2-40B4-BE49-F238E27FC236}">
                <a16:creationId xmlns:a16="http://schemas.microsoft.com/office/drawing/2014/main" id="{C1EBA3FF-72AE-F5EF-8BF8-24DD7BFF1E9F}"/>
              </a:ext>
            </a:extLst>
          </p:cNvPr>
          <p:cNvPicPr>
            <a:picLocks noChangeAspect="1"/>
          </p:cNvPicPr>
          <p:nvPr/>
        </p:nvPicPr>
        <p:blipFill>
          <a:blip r:embed="rId3"/>
          <a:stretch>
            <a:fillRect/>
          </a:stretch>
        </p:blipFill>
        <p:spPr>
          <a:xfrm>
            <a:off x="0" y="762000"/>
            <a:ext cx="9144000" cy="2464913"/>
          </a:xfrm>
          <a:prstGeom prst="rect">
            <a:avLst/>
          </a:prstGeom>
        </p:spPr>
      </p:pic>
    </p:spTree>
    <p:extLst>
      <p:ext uri="{BB962C8B-B14F-4D97-AF65-F5344CB8AC3E}">
        <p14:creationId xmlns:p14="http://schemas.microsoft.com/office/powerpoint/2010/main" val="23565883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CAA446-1CF7-2A38-76E8-CDF69348C073}"/>
              </a:ext>
            </a:extLst>
          </p:cNvPr>
          <p:cNvSpPr>
            <a:spLocks noGrp="1"/>
          </p:cNvSpPr>
          <p:nvPr>
            <p:ph type="dt" sz="half" idx="10"/>
          </p:nvPr>
        </p:nvSpPr>
        <p:spPr/>
        <p:txBody>
          <a:bodyPr/>
          <a:lstStyle/>
          <a:p>
            <a:r>
              <a:rPr lang="en-US"/>
              <a:t>03/01/2024</a:t>
            </a:r>
            <a:endParaRPr lang="en-US" dirty="0"/>
          </a:p>
        </p:txBody>
      </p:sp>
      <p:sp>
        <p:nvSpPr>
          <p:cNvPr id="3" name="Footer Placeholder 2">
            <a:extLst>
              <a:ext uri="{FF2B5EF4-FFF2-40B4-BE49-F238E27FC236}">
                <a16:creationId xmlns:a16="http://schemas.microsoft.com/office/drawing/2014/main" id="{D9053911-466B-528A-17DB-AFC27E7B5873}"/>
              </a:ext>
            </a:extLst>
          </p:cNvPr>
          <p:cNvSpPr>
            <a:spLocks noGrp="1"/>
          </p:cNvSpPr>
          <p:nvPr>
            <p:ph type="ftr" sz="quarter" idx="11"/>
          </p:nvPr>
        </p:nvSpPr>
        <p:spPr/>
        <p:txBody>
          <a:bodyPr/>
          <a:lstStyle/>
          <a:p>
            <a:r>
              <a:rPr lang="en-US"/>
              <a:t>PHY 712  Spring 2024 -- Lecture 20</a:t>
            </a:r>
            <a:endParaRPr lang="en-US" dirty="0"/>
          </a:p>
        </p:txBody>
      </p:sp>
      <p:sp>
        <p:nvSpPr>
          <p:cNvPr id="4" name="Slide Number Placeholder 3">
            <a:extLst>
              <a:ext uri="{FF2B5EF4-FFF2-40B4-BE49-F238E27FC236}">
                <a16:creationId xmlns:a16="http://schemas.microsoft.com/office/drawing/2014/main" id="{4EA97BB4-9ACE-8AAD-A565-638672A892C8}"/>
              </a:ext>
            </a:extLst>
          </p:cNvPr>
          <p:cNvSpPr>
            <a:spLocks noGrp="1"/>
          </p:cNvSpPr>
          <p:nvPr>
            <p:ph type="sldNum" sz="quarter" idx="12"/>
          </p:nvPr>
        </p:nvSpPr>
        <p:spPr/>
        <p:txBody>
          <a:bodyPr/>
          <a:lstStyle/>
          <a:p>
            <a:fld id="{CE368B07-CEBF-4C80-90AF-53B34FA04CF3}" type="slidenum">
              <a:rPr lang="en-US" smtClean="0"/>
              <a:t>39</a:t>
            </a:fld>
            <a:endParaRPr lang="en-US" dirty="0"/>
          </a:p>
        </p:txBody>
      </p:sp>
      <p:sp>
        <p:nvSpPr>
          <p:cNvPr id="5" name="TextBox 4">
            <a:extLst>
              <a:ext uri="{FF2B5EF4-FFF2-40B4-BE49-F238E27FC236}">
                <a16:creationId xmlns:a16="http://schemas.microsoft.com/office/drawing/2014/main" id="{A125C075-00BD-105C-6FF0-AEC008CDE4EC}"/>
              </a:ext>
            </a:extLst>
          </p:cNvPr>
          <p:cNvSpPr txBox="1"/>
          <p:nvPr/>
        </p:nvSpPr>
        <p:spPr>
          <a:xfrm>
            <a:off x="228600" y="304800"/>
            <a:ext cx="7772400" cy="1200329"/>
          </a:xfrm>
          <a:prstGeom prst="rect">
            <a:avLst/>
          </a:prstGeom>
          <a:noFill/>
        </p:spPr>
        <p:txBody>
          <a:bodyPr wrap="square" rtlCol="0">
            <a:spAutoFit/>
          </a:bodyPr>
          <a:lstStyle/>
          <a:p>
            <a:r>
              <a:rPr lang="en-US" sz="2400" dirty="0">
                <a:latin typeface="+mj-lt"/>
              </a:rPr>
              <a:t>There are several ways of approaching this problem.  One convenient way is to consider the effects of the dielectric sphere and point charge separately</a:t>
            </a:r>
          </a:p>
        </p:txBody>
      </p:sp>
      <p:pic>
        <p:nvPicPr>
          <p:cNvPr id="6" name="Picture 5">
            <a:extLst>
              <a:ext uri="{FF2B5EF4-FFF2-40B4-BE49-F238E27FC236}">
                <a16:creationId xmlns:a16="http://schemas.microsoft.com/office/drawing/2014/main" id="{4533D190-D374-3912-4810-00C7205CA682}"/>
              </a:ext>
            </a:extLst>
          </p:cNvPr>
          <p:cNvPicPr>
            <a:picLocks noChangeAspect="1"/>
          </p:cNvPicPr>
          <p:nvPr/>
        </p:nvPicPr>
        <p:blipFill rotWithShape="1">
          <a:blip r:embed="rId2"/>
          <a:srcRect t="50039" r="51912" b="1796"/>
          <a:stretch/>
        </p:blipFill>
        <p:spPr>
          <a:xfrm>
            <a:off x="282370" y="1676400"/>
            <a:ext cx="3832430" cy="2000356"/>
          </a:xfrm>
          <a:prstGeom prst="rect">
            <a:avLst/>
          </a:prstGeom>
        </p:spPr>
      </p:pic>
      <p:pic>
        <p:nvPicPr>
          <p:cNvPr id="7" name="Picture 6">
            <a:extLst>
              <a:ext uri="{FF2B5EF4-FFF2-40B4-BE49-F238E27FC236}">
                <a16:creationId xmlns:a16="http://schemas.microsoft.com/office/drawing/2014/main" id="{40365A42-61B4-5DCE-307D-54FF0FE611D2}"/>
              </a:ext>
            </a:extLst>
          </p:cNvPr>
          <p:cNvPicPr>
            <a:picLocks noChangeAspect="1"/>
          </p:cNvPicPr>
          <p:nvPr/>
        </p:nvPicPr>
        <p:blipFill>
          <a:blip r:embed="rId3"/>
          <a:stretch>
            <a:fillRect/>
          </a:stretch>
        </p:blipFill>
        <p:spPr>
          <a:xfrm>
            <a:off x="630318" y="3962400"/>
            <a:ext cx="3968954" cy="1778091"/>
          </a:xfrm>
          <a:prstGeom prst="rect">
            <a:avLst/>
          </a:prstGeom>
        </p:spPr>
      </p:pic>
      <p:pic>
        <p:nvPicPr>
          <p:cNvPr id="8" name="Picture 7">
            <a:extLst>
              <a:ext uri="{FF2B5EF4-FFF2-40B4-BE49-F238E27FC236}">
                <a16:creationId xmlns:a16="http://schemas.microsoft.com/office/drawing/2014/main" id="{4B119F80-E992-F7A2-E1BA-C0B47D00E8AB}"/>
              </a:ext>
            </a:extLst>
          </p:cNvPr>
          <p:cNvPicPr>
            <a:picLocks noChangeAspect="1"/>
          </p:cNvPicPr>
          <p:nvPr/>
        </p:nvPicPr>
        <p:blipFill>
          <a:blip r:embed="rId4"/>
          <a:stretch>
            <a:fillRect/>
          </a:stretch>
        </p:blipFill>
        <p:spPr>
          <a:xfrm>
            <a:off x="5217929" y="3810000"/>
            <a:ext cx="3302170" cy="1797142"/>
          </a:xfrm>
          <a:prstGeom prst="rect">
            <a:avLst/>
          </a:prstGeom>
        </p:spPr>
      </p:pic>
    </p:spTree>
    <p:extLst>
      <p:ext uri="{BB962C8B-B14F-4D97-AF65-F5344CB8AC3E}">
        <p14:creationId xmlns:p14="http://schemas.microsoft.com/office/powerpoint/2010/main" val="676498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0B9925-B4F2-0D84-8A07-4C4B0BAE7025}"/>
              </a:ext>
            </a:extLst>
          </p:cNvPr>
          <p:cNvSpPr>
            <a:spLocks noGrp="1"/>
          </p:cNvSpPr>
          <p:nvPr>
            <p:ph type="dt" sz="half" idx="10"/>
          </p:nvPr>
        </p:nvSpPr>
        <p:spPr/>
        <p:txBody>
          <a:bodyPr/>
          <a:lstStyle/>
          <a:p>
            <a:r>
              <a:rPr lang="en-US"/>
              <a:t>03/01/2024</a:t>
            </a:r>
            <a:endParaRPr lang="en-US" dirty="0"/>
          </a:p>
        </p:txBody>
      </p:sp>
      <p:sp>
        <p:nvSpPr>
          <p:cNvPr id="3" name="Footer Placeholder 2">
            <a:extLst>
              <a:ext uri="{FF2B5EF4-FFF2-40B4-BE49-F238E27FC236}">
                <a16:creationId xmlns:a16="http://schemas.microsoft.com/office/drawing/2014/main" id="{E738DC4B-A427-0CCE-06B9-99A592BC7280}"/>
              </a:ext>
            </a:extLst>
          </p:cNvPr>
          <p:cNvSpPr>
            <a:spLocks noGrp="1"/>
          </p:cNvSpPr>
          <p:nvPr>
            <p:ph type="ftr" sz="quarter" idx="11"/>
          </p:nvPr>
        </p:nvSpPr>
        <p:spPr/>
        <p:txBody>
          <a:bodyPr/>
          <a:lstStyle/>
          <a:p>
            <a:r>
              <a:rPr lang="en-US"/>
              <a:t>PHY 712  Spring 2024 -- Lecture 20</a:t>
            </a:r>
            <a:endParaRPr lang="en-US" dirty="0"/>
          </a:p>
        </p:txBody>
      </p:sp>
      <p:sp>
        <p:nvSpPr>
          <p:cNvPr id="4" name="Slide Number Placeholder 3">
            <a:extLst>
              <a:ext uri="{FF2B5EF4-FFF2-40B4-BE49-F238E27FC236}">
                <a16:creationId xmlns:a16="http://schemas.microsoft.com/office/drawing/2014/main" id="{C72A3958-B66C-E328-DA29-BE802C72D2A3}"/>
              </a:ext>
            </a:extLst>
          </p:cNvPr>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a:extLst>
              <a:ext uri="{FF2B5EF4-FFF2-40B4-BE49-F238E27FC236}">
                <a16:creationId xmlns:a16="http://schemas.microsoft.com/office/drawing/2014/main" id="{62BF1954-B7D1-BA29-3B67-509EE10C0B0A}"/>
              </a:ext>
            </a:extLst>
          </p:cNvPr>
          <p:cNvSpPr txBox="1"/>
          <p:nvPr/>
        </p:nvSpPr>
        <p:spPr>
          <a:xfrm>
            <a:off x="381000" y="304800"/>
            <a:ext cx="8458200" cy="5632311"/>
          </a:xfrm>
          <a:prstGeom prst="rect">
            <a:avLst/>
          </a:prstGeom>
          <a:noFill/>
        </p:spPr>
        <p:txBody>
          <a:bodyPr wrap="square" rtlCol="0">
            <a:spAutoFit/>
          </a:bodyPr>
          <a:lstStyle/>
          <a:p>
            <a:r>
              <a:rPr lang="en-US" sz="2400" b="1" dirty="0">
                <a:latin typeface="+mj-lt"/>
              </a:rPr>
              <a:t>Instructions on exam:</a:t>
            </a:r>
          </a:p>
          <a:p>
            <a:endParaRPr lang="en-US" sz="2400" dirty="0">
              <a:latin typeface="+mj-lt"/>
            </a:endParaRPr>
          </a:p>
          <a:p>
            <a:r>
              <a:rPr lang="en-US" sz="2400" dirty="0">
                <a:latin typeface="+mj-lt"/>
              </a:rPr>
              <a:t>Note:  This is a ``take-home'' exam  which can be turned in any time before 4 PM Friday, March 8, 2024.  In addition to each worked problem, please attach ALL Maple (or Mathematica,  </a:t>
            </a:r>
            <a:r>
              <a:rPr lang="en-US" sz="2400" dirty="0" err="1">
                <a:latin typeface="+mj-lt"/>
              </a:rPr>
              <a:t>Matlab</a:t>
            </a:r>
            <a:r>
              <a:rPr lang="en-US" sz="2400" dirty="0">
                <a:latin typeface="+mj-lt"/>
              </a:rPr>
              <a:t>, Wolfram, etc.), work sheets as well as a full list of resources used to complete these problems. It is assumed that all work on the exam is performed under the guidelines of the honor code.   In particular, if you have any questions about the material, you may consult with the instructor </a:t>
            </a:r>
            <a:r>
              <a:rPr lang="en-US" sz="2400" b="1" i="1" dirty="0">
                <a:latin typeface="+mj-lt"/>
              </a:rPr>
              <a:t>but no one else</a:t>
            </a:r>
            <a:r>
              <a:rPr lang="en-US" sz="2400" dirty="0">
                <a:latin typeface="+mj-lt"/>
              </a:rPr>
              <a:t>. For grading purposes, each question in multi-part problems are worth equal weight.  Credit will be assigned on the basis of both the logical steps of the solution and on the correct answer. </a:t>
            </a:r>
          </a:p>
          <a:p>
            <a:endParaRPr lang="en-US" sz="2400" dirty="0">
              <a:latin typeface="+mj-lt"/>
            </a:endParaRPr>
          </a:p>
        </p:txBody>
      </p:sp>
    </p:spTree>
    <p:extLst>
      <p:ext uri="{BB962C8B-B14F-4D97-AF65-F5344CB8AC3E}">
        <p14:creationId xmlns:p14="http://schemas.microsoft.com/office/powerpoint/2010/main" val="8782894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0256F2-E915-DCF4-28B5-29488C470A0B}"/>
              </a:ext>
            </a:extLst>
          </p:cNvPr>
          <p:cNvSpPr>
            <a:spLocks noGrp="1"/>
          </p:cNvSpPr>
          <p:nvPr>
            <p:ph type="dt" sz="half" idx="10"/>
          </p:nvPr>
        </p:nvSpPr>
        <p:spPr/>
        <p:txBody>
          <a:bodyPr/>
          <a:lstStyle/>
          <a:p>
            <a:r>
              <a:rPr lang="en-US"/>
              <a:t>03/01/2024</a:t>
            </a:r>
            <a:endParaRPr lang="en-US" dirty="0"/>
          </a:p>
        </p:txBody>
      </p:sp>
      <p:sp>
        <p:nvSpPr>
          <p:cNvPr id="3" name="Footer Placeholder 2">
            <a:extLst>
              <a:ext uri="{FF2B5EF4-FFF2-40B4-BE49-F238E27FC236}">
                <a16:creationId xmlns:a16="http://schemas.microsoft.com/office/drawing/2014/main" id="{C0C76457-8F2B-EDC2-85F5-D9418882ADEB}"/>
              </a:ext>
            </a:extLst>
          </p:cNvPr>
          <p:cNvSpPr>
            <a:spLocks noGrp="1"/>
          </p:cNvSpPr>
          <p:nvPr>
            <p:ph type="ftr" sz="quarter" idx="11"/>
          </p:nvPr>
        </p:nvSpPr>
        <p:spPr/>
        <p:txBody>
          <a:bodyPr/>
          <a:lstStyle/>
          <a:p>
            <a:r>
              <a:rPr lang="en-US"/>
              <a:t>PHY 712  Spring 2024 -- Lecture 20</a:t>
            </a:r>
            <a:endParaRPr lang="en-US" dirty="0"/>
          </a:p>
        </p:txBody>
      </p:sp>
      <p:sp>
        <p:nvSpPr>
          <p:cNvPr id="4" name="Slide Number Placeholder 3">
            <a:extLst>
              <a:ext uri="{FF2B5EF4-FFF2-40B4-BE49-F238E27FC236}">
                <a16:creationId xmlns:a16="http://schemas.microsoft.com/office/drawing/2014/main" id="{16A549F3-4ACA-9385-01FE-079CF459A108}"/>
              </a:ext>
            </a:extLst>
          </p:cNvPr>
          <p:cNvSpPr>
            <a:spLocks noGrp="1"/>
          </p:cNvSpPr>
          <p:nvPr>
            <p:ph type="sldNum" sz="quarter" idx="12"/>
          </p:nvPr>
        </p:nvSpPr>
        <p:spPr/>
        <p:txBody>
          <a:bodyPr/>
          <a:lstStyle/>
          <a:p>
            <a:fld id="{CE368B07-CEBF-4C80-90AF-53B34FA04CF3}" type="slidenum">
              <a:rPr lang="en-US" smtClean="0"/>
              <a:t>40</a:t>
            </a:fld>
            <a:endParaRPr lang="en-US" dirty="0"/>
          </a:p>
        </p:txBody>
      </p:sp>
      <p:pic>
        <p:nvPicPr>
          <p:cNvPr id="5" name="Picture 4">
            <a:extLst>
              <a:ext uri="{FF2B5EF4-FFF2-40B4-BE49-F238E27FC236}">
                <a16:creationId xmlns:a16="http://schemas.microsoft.com/office/drawing/2014/main" id="{2B88EA8A-76BF-8BB9-8192-80D831806C7D}"/>
              </a:ext>
            </a:extLst>
          </p:cNvPr>
          <p:cNvPicPr>
            <a:picLocks noChangeAspect="1"/>
          </p:cNvPicPr>
          <p:nvPr/>
        </p:nvPicPr>
        <p:blipFill>
          <a:blip r:embed="rId2"/>
          <a:stretch>
            <a:fillRect/>
          </a:stretch>
        </p:blipFill>
        <p:spPr>
          <a:xfrm>
            <a:off x="799832" y="685800"/>
            <a:ext cx="5219968" cy="4178515"/>
          </a:xfrm>
          <a:prstGeom prst="rect">
            <a:avLst/>
          </a:prstGeom>
        </p:spPr>
      </p:pic>
    </p:spTree>
    <p:extLst>
      <p:ext uri="{BB962C8B-B14F-4D97-AF65-F5344CB8AC3E}">
        <p14:creationId xmlns:p14="http://schemas.microsoft.com/office/powerpoint/2010/main" val="33081772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1E351D-7CA9-1EED-CAE2-E76D70544397}"/>
              </a:ext>
            </a:extLst>
          </p:cNvPr>
          <p:cNvSpPr>
            <a:spLocks noGrp="1"/>
          </p:cNvSpPr>
          <p:nvPr>
            <p:ph type="dt" sz="half" idx="10"/>
          </p:nvPr>
        </p:nvSpPr>
        <p:spPr/>
        <p:txBody>
          <a:bodyPr/>
          <a:lstStyle/>
          <a:p>
            <a:r>
              <a:rPr lang="en-US"/>
              <a:t>03/01/2024</a:t>
            </a:r>
            <a:endParaRPr lang="en-US" dirty="0"/>
          </a:p>
        </p:txBody>
      </p:sp>
      <p:sp>
        <p:nvSpPr>
          <p:cNvPr id="3" name="Footer Placeholder 2">
            <a:extLst>
              <a:ext uri="{FF2B5EF4-FFF2-40B4-BE49-F238E27FC236}">
                <a16:creationId xmlns:a16="http://schemas.microsoft.com/office/drawing/2014/main" id="{B68AC818-2F16-5C94-7DA1-74760807C990}"/>
              </a:ext>
            </a:extLst>
          </p:cNvPr>
          <p:cNvSpPr>
            <a:spLocks noGrp="1"/>
          </p:cNvSpPr>
          <p:nvPr>
            <p:ph type="ftr" sz="quarter" idx="11"/>
          </p:nvPr>
        </p:nvSpPr>
        <p:spPr/>
        <p:txBody>
          <a:bodyPr/>
          <a:lstStyle/>
          <a:p>
            <a:r>
              <a:rPr lang="en-US"/>
              <a:t>PHY 712  Spring 2024 -- Lecture 20</a:t>
            </a:r>
            <a:endParaRPr lang="en-US" dirty="0"/>
          </a:p>
        </p:txBody>
      </p:sp>
      <p:sp>
        <p:nvSpPr>
          <p:cNvPr id="4" name="Slide Number Placeholder 3">
            <a:extLst>
              <a:ext uri="{FF2B5EF4-FFF2-40B4-BE49-F238E27FC236}">
                <a16:creationId xmlns:a16="http://schemas.microsoft.com/office/drawing/2014/main" id="{922EFD73-EEC8-B21A-32BC-0C4C9ACF275B}"/>
              </a:ext>
            </a:extLst>
          </p:cNvPr>
          <p:cNvSpPr>
            <a:spLocks noGrp="1"/>
          </p:cNvSpPr>
          <p:nvPr>
            <p:ph type="sldNum" sz="quarter" idx="12"/>
          </p:nvPr>
        </p:nvSpPr>
        <p:spPr/>
        <p:txBody>
          <a:bodyPr/>
          <a:lstStyle/>
          <a:p>
            <a:fld id="{CE368B07-CEBF-4C80-90AF-53B34FA04CF3}" type="slidenum">
              <a:rPr lang="en-US" smtClean="0"/>
              <a:t>41</a:t>
            </a:fld>
            <a:endParaRPr lang="en-US" dirty="0"/>
          </a:p>
        </p:txBody>
      </p:sp>
      <p:pic>
        <p:nvPicPr>
          <p:cNvPr id="5" name="Picture 4">
            <a:extLst>
              <a:ext uri="{FF2B5EF4-FFF2-40B4-BE49-F238E27FC236}">
                <a16:creationId xmlns:a16="http://schemas.microsoft.com/office/drawing/2014/main" id="{1E8EE070-B5B6-FBA5-DB00-473E25FA591E}"/>
              </a:ext>
            </a:extLst>
          </p:cNvPr>
          <p:cNvPicPr>
            <a:picLocks noChangeAspect="1"/>
          </p:cNvPicPr>
          <p:nvPr/>
        </p:nvPicPr>
        <p:blipFill>
          <a:blip r:embed="rId2"/>
          <a:stretch>
            <a:fillRect/>
          </a:stretch>
        </p:blipFill>
        <p:spPr>
          <a:xfrm>
            <a:off x="33331" y="136525"/>
            <a:ext cx="8501069" cy="6166909"/>
          </a:xfrm>
          <a:prstGeom prst="rect">
            <a:avLst/>
          </a:prstGeom>
        </p:spPr>
      </p:pic>
      <p:sp>
        <p:nvSpPr>
          <p:cNvPr id="6" name="TextBox 5">
            <a:extLst>
              <a:ext uri="{FF2B5EF4-FFF2-40B4-BE49-F238E27FC236}">
                <a16:creationId xmlns:a16="http://schemas.microsoft.com/office/drawing/2014/main" id="{08C53884-1499-93EB-7C57-AF77A09301FD}"/>
              </a:ext>
            </a:extLst>
          </p:cNvPr>
          <p:cNvSpPr txBox="1"/>
          <p:nvPr/>
        </p:nvSpPr>
        <p:spPr>
          <a:xfrm>
            <a:off x="6019800" y="4876800"/>
            <a:ext cx="2895600" cy="830997"/>
          </a:xfrm>
          <a:prstGeom prst="rect">
            <a:avLst/>
          </a:prstGeom>
          <a:noFill/>
        </p:spPr>
        <p:txBody>
          <a:bodyPr wrap="square" rtlCol="0">
            <a:spAutoFit/>
          </a:bodyPr>
          <a:lstStyle/>
          <a:p>
            <a:r>
              <a:rPr lang="en-US" sz="2400" dirty="0">
                <a:latin typeface="+mj-lt"/>
              </a:rPr>
              <a:t>Is this answer unique?</a:t>
            </a:r>
          </a:p>
        </p:txBody>
      </p:sp>
      <p:pic>
        <p:nvPicPr>
          <p:cNvPr id="7" name="Picture 6">
            <a:extLst>
              <a:ext uri="{FF2B5EF4-FFF2-40B4-BE49-F238E27FC236}">
                <a16:creationId xmlns:a16="http://schemas.microsoft.com/office/drawing/2014/main" id="{C81DA1B9-4C50-E7A9-069B-00D516F954EC}"/>
              </a:ext>
            </a:extLst>
          </p:cNvPr>
          <p:cNvPicPr>
            <a:picLocks noChangeAspect="1"/>
          </p:cNvPicPr>
          <p:nvPr/>
        </p:nvPicPr>
        <p:blipFill>
          <a:blip r:embed="rId3"/>
          <a:stretch>
            <a:fillRect/>
          </a:stretch>
        </p:blipFill>
        <p:spPr>
          <a:xfrm>
            <a:off x="34005" y="77540"/>
            <a:ext cx="9144000" cy="2357164"/>
          </a:xfrm>
          <a:prstGeom prst="rect">
            <a:avLst/>
          </a:prstGeom>
        </p:spPr>
      </p:pic>
    </p:spTree>
    <p:extLst>
      <p:ext uri="{BB962C8B-B14F-4D97-AF65-F5344CB8AC3E}">
        <p14:creationId xmlns:p14="http://schemas.microsoft.com/office/powerpoint/2010/main" val="323514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03C472-BCEF-9A84-9248-19655FD264D2}"/>
              </a:ext>
            </a:extLst>
          </p:cNvPr>
          <p:cNvSpPr>
            <a:spLocks noGrp="1"/>
          </p:cNvSpPr>
          <p:nvPr>
            <p:ph type="dt" sz="half" idx="10"/>
          </p:nvPr>
        </p:nvSpPr>
        <p:spPr/>
        <p:txBody>
          <a:bodyPr/>
          <a:lstStyle/>
          <a:p>
            <a:r>
              <a:rPr lang="en-US"/>
              <a:t>03/01/2024</a:t>
            </a:r>
            <a:endParaRPr lang="en-US" dirty="0"/>
          </a:p>
        </p:txBody>
      </p:sp>
      <p:sp>
        <p:nvSpPr>
          <p:cNvPr id="3" name="Footer Placeholder 2">
            <a:extLst>
              <a:ext uri="{FF2B5EF4-FFF2-40B4-BE49-F238E27FC236}">
                <a16:creationId xmlns:a16="http://schemas.microsoft.com/office/drawing/2014/main" id="{168CA1AE-CED0-4491-AA48-344ED88999A4}"/>
              </a:ext>
            </a:extLst>
          </p:cNvPr>
          <p:cNvSpPr>
            <a:spLocks noGrp="1"/>
          </p:cNvSpPr>
          <p:nvPr>
            <p:ph type="ftr" sz="quarter" idx="11"/>
          </p:nvPr>
        </p:nvSpPr>
        <p:spPr/>
        <p:txBody>
          <a:bodyPr/>
          <a:lstStyle/>
          <a:p>
            <a:r>
              <a:rPr lang="en-US"/>
              <a:t>PHY 712  Spring 2024 -- Lecture 20</a:t>
            </a:r>
            <a:endParaRPr lang="en-US" dirty="0"/>
          </a:p>
        </p:txBody>
      </p:sp>
      <p:sp>
        <p:nvSpPr>
          <p:cNvPr id="4" name="Slide Number Placeholder 3">
            <a:extLst>
              <a:ext uri="{FF2B5EF4-FFF2-40B4-BE49-F238E27FC236}">
                <a16:creationId xmlns:a16="http://schemas.microsoft.com/office/drawing/2014/main" id="{060E36A4-241D-741B-B2E9-096F52EB9EB9}"/>
              </a:ext>
            </a:extLst>
          </p:cNvPr>
          <p:cNvSpPr>
            <a:spLocks noGrp="1"/>
          </p:cNvSpPr>
          <p:nvPr>
            <p:ph type="sldNum" sz="quarter" idx="12"/>
          </p:nvPr>
        </p:nvSpPr>
        <p:spPr/>
        <p:txBody>
          <a:bodyPr/>
          <a:lstStyle/>
          <a:p>
            <a:fld id="{CE368B07-CEBF-4C80-90AF-53B34FA04CF3}" type="slidenum">
              <a:rPr lang="en-US" smtClean="0"/>
              <a:t>5</a:t>
            </a:fld>
            <a:endParaRPr lang="en-US" dirty="0"/>
          </a:p>
        </p:txBody>
      </p:sp>
      <p:sp>
        <p:nvSpPr>
          <p:cNvPr id="6" name="TextBox 5">
            <a:extLst>
              <a:ext uri="{FF2B5EF4-FFF2-40B4-BE49-F238E27FC236}">
                <a16:creationId xmlns:a16="http://schemas.microsoft.com/office/drawing/2014/main" id="{29EA7D8B-A6F7-D25D-517F-50BC2BC13480}"/>
              </a:ext>
            </a:extLst>
          </p:cNvPr>
          <p:cNvSpPr txBox="1"/>
          <p:nvPr/>
        </p:nvSpPr>
        <p:spPr>
          <a:xfrm>
            <a:off x="304800" y="304800"/>
            <a:ext cx="8382000" cy="4893647"/>
          </a:xfrm>
          <a:prstGeom prst="rect">
            <a:avLst/>
          </a:prstGeom>
          <a:noFill/>
        </p:spPr>
        <p:txBody>
          <a:bodyPr wrap="square" rtlCol="0">
            <a:spAutoFit/>
          </a:bodyPr>
          <a:lstStyle/>
          <a:p>
            <a:r>
              <a:rPr lang="en-US" sz="2400" b="1" dirty="0">
                <a:latin typeface="+mj-lt"/>
              </a:rPr>
              <a:t>More advice about exam –</a:t>
            </a:r>
            <a:endParaRPr lang="en-US" sz="2400" dirty="0">
              <a:latin typeface="+mj-lt"/>
            </a:endParaRPr>
          </a:p>
          <a:p>
            <a:endParaRPr lang="en-US" sz="2400" b="1" dirty="0">
              <a:latin typeface="+mj-lt"/>
            </a:endParaRPr>
          </a:p>
          <a:p>
            <a:pPr marL="800100" lvl="1" indent="-342900">
              <a:buFont typeface="Arial" panose="020B0604020202020204" pitchFamily="34" charset="0"/>
              <a:buChar char="•"/>
            </a:pPr>
            <a:r>
              <a:rPr lang="en-US" sz="2400" dirty="0">
                <a:latin typeface="+mj-lt"/>
              </a:rPr>
              <a:t>It is important that the instructor is able to read your work and understand your reasoning.</a:t>
            </a:r>
          </a:p>
          <a:p>
            <a:pPr marL="800100" lvl="1" indent="-342900">
              <a:buFont typeface="Arial" panose="020B0604020202020204" pitchFamily="34" charset="0"/>
              <a:buChar char="•"/>
            </a:pPr>
            <a:endParaRPr lang="en-US" sz="2400" dirty="0">
              <a:latin typeface="+mj-lt"/>
            </a:endParaRPr>
          </a:p>
          <a:p>
            <a:pPr marL="800100" lvl="1" indent="-342900">
              <a:buFont typeface="Arial" panose="020B0604020202020204" pitchFamily="34" charset="0"/>
              <a:buChar char="•"/>
            </a:pPr>
            <a:r>
              <a:rPr lang="en-US" sz="2400" dirty="0">
                <a:latin typeface="+mj-lt"/>
              </a:rPr>
              <a:t>Since you will be using Maple or Mathematica or ?? to evaluate some of your results,   please include the software work (or snips of it) into your exam materials.    </a:t>
            </a:r>
          </a:p>
          <a:p>
            <a:pPr marL="800100" lvl="1" indent="-342900">
              <a:buFont typeface="Arial" panose="020B0604020202020204" pitchFamily="34" charset="0"/>
              <a:buChar char="•"/>
            </a:pPr>
            <a:endParaRPr lang="en-US" sz="2400" dirty="0">
              <a:latin typeface="+mj-lt"/>
            </a:endParaRPr>
          </a:p>
          <a:p>
            <a:pPr marL="800100" lvl="1" indent="-342900">
              <a:buFont typeface="Arial" panose="020B0604020202020204" pitchFamily="34" charset="0"/>
              <a:buChar char="•"/>
            </a:pPr>
            <a:r>
              <a:rPr lang="en-US" sz="2400" dirty="0">
                <a:latin typeface="+mj-lt"/>
              </a:rPr>
              <a:t>Your exam paper does not need to be a work of art, but it does need to be readable.    If you prefer to submit your exam paper electronically, that will be fine. (I may print it myself.)</a:t>
            </a:r>
          </a:p>
        </p:txBody>
      </p:sp>
    </p:spTree>
    <p:extLst>
      <p:ext uri="{BB962C8B-B14F-4D97-AF65-F5344CB8AC3E}">
        <p14:creationId xmlns:p14="http://schemas.microsoft.com/office/powerpoint/2010/main" val="601949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536246-DEC2-4A12-858F-454BA7A073EB}"/>
              </a:ext>
            </a:extLst>
          </p:cNvPr>
          <p:cNvSpPr>
            <a:spLocks noGrp="1"/>
          </p:cNvSpPr>
          <p:nvPr>
            <p:ph type="dt" sz="half" idx="10"/>
          </p:nvPr>
        </p:nvSpPr>
        <p:spPr/>
        <p:txBody>
          <a:bodyPr/>
          <a:lstStyle/>
          <a:p>
            <a:r>
              <a:rPr lang="en-US"/>
              <a:t>03/01/2024</a:t>
            </a:r>
            <a:endParaRPr lang="en-US" dirty="0"/>
          </a:p>
        </p:txBody>
      </p:sp>
      <p:sp>
        <p:nvSpPr>
          <p:cNvPr id="3" name="Footer Placeholder 2">
            <a:extLst>
              <a:ext uri="{FF2B5EF4-FFF2-40B4-BE49-F238E27FC236}">
                <a16:creationId xmlns:a16="http://schemas.microsoft.com/office/drawing/2014/main" id="{1A332FA6-B33F-4088-97E0-C75B6139024F}"/>
              </a:ext>
            </a:extLst>
          </p:cNvPr>
          <p:cNvSpPr>
            <a:spLocks noGrp="1"/>
          </p:cNvSpPr>
          <p:nvPr>
            <p:ph type="ftr" sz="quarter" idx="11"/>
          </p:nvPr>
        </p:nvSpPr>
        <p:spPr/>
        <p:txBody>
          <a:bodyPr/>
          <a:lstStyle/>
          <a:p>
            <a:r>
              <a:rPr lang="en-US"/>
              <a:t>PHY 712  Spring 2024 -- Lecture 20</a:t>
            </a:r>
            <a:endParaRPr lang="en-US" dirty="0"/>
          </a:p>
        </p:txBody>
      </p:sp>
      <p:sp>
        <p:nvSpPr>
          <p:cNvPr id="4" name="Slide Number Placeholder 3">
            <a:extLst>
              <a:ext uri="{FF2B5EF4-FFF2-40B4-BE49-F238E27FC236}">
                <a16:creationId xmlns:a16="http://schemas.microsoft.com/office/drawing/2014/main" id="{27887D7A-ECCA-469F-864D-737CFF0B886B}"/>
              </a:ext>
            </a:extLst>
          </p:cNvPr>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a:extLst>
              <a:ext uri="{FF2B5EF4-FFF2-40B4-BE49-F238E27FC236}">
                <a16:creationId xmlns:a16="http://schemas.microsoft.com/office/drawing/2014/main" id="{DF7F2CB8-6276-4190-AAED-048C6A6E83B3}"/>
              </a:ext>
            </a:extLst>
          </p:cNvPr>
          <p:cNvSpPr txBox="1"/>
          <p:nvPr/>
        </p:nvSpPr>
        <p:spPr>
          <a:xfrm>
            <a:off x="304800" y="388203"/>
            <a:ext cx="8382000" cy="830997"/>
          </a:xfrm>
          <a:prstGeom prst="rect">
            <a:avLst/>
          </a:prstGeom>
          <a:noFill/>
        </p:spPr>
        <p:txBody>
          <a:bodyPr wrap="square" rtlCol="0">
            <a:spAutoFit/>
          </a:bodyPr>
          <a:lstStyle/>
          <a:p>
            <a:r>
              <a:rPr lang="en-US" sz="2400" dirty="0">
                <a:latin typeface="+mj-lt"/>
              </a:rPr>
              <a:t>More advice – accumulate trusted equations/mathematical relationships and know how to use them </a:t>
            </a:r>
          </a:p>
        </p:txBody>
      </p:sp>
      <p:sp>
        <p:nvSpPr>
          <p:cNvPr id="7" name="TextBox 6">
            <a:extLst>
              <a:ext uri="{FF2B5EF4-FFF2-40B4-BE49-F238E27FC236}">
                <a16:creationId xmlns:a16="http://schemas.microsoft.com/office/drawing/2014/main" id="{A39F2939-99D5-4714-8545-71002C136824}"/>
              </a:ext>
            </a:extLst>
          </p:cNvPr>
          <p:cNvSpPr txBox="1"/>
          <p:nvPr/>
        </p:nvSpPr>
        <p:spPr>
          <a:xfrm>
            <a:off x="532414" y="1505129"/>
            <a:ext cx="1755967" cy="830997"/>
          </a:xfrm>
          <a:prstGeom prst="rect">
            <a:avLst/>
          </a:prstGeom>
          <a:noFill/>
        </p:spPr>
        <p:txBody>
          <a:bodyPr wrap="square" rtlCol="0">
            <a:spAutoFit/>
          </a:bodyPr>
          <a:lstStyle/>
          <a:p>
            <a:r>
              <a:rPr lang="en-US" sz="2400" dirty="0">
                <a:latin typeface="+mj-lt"/>
              </a:rPr>
              <a:t>Jackson</a:t>
            </a:r>
          </a:p>
          <a:p>
            <a:r>
              <a:rPr lang="en-US" sz="2400" dirty="0">
                <a:latin typeface="+mj-lt"/>
              </a:rPr>
              <a:t>   pg.    783</a:t>
            </a:r>
          </a:p>
        </p:txBody>
      </p:sp>
      <p:pic>
        <p:nvPicPr>
          <p:cNvPr id="8" name="Picture 7">
            <a:extLst>
              <a:ext uri="{FF2B5EF4-FFF2-40B4-BE49-F238E27FC236}">
                <a16:creationId xmlns:a16="http://schemas.microsoft.com/office/drawing/2014/main" id="{DB383092-9CC7-43A8-99EF-108E0C81164B}"/>
              </a:ext>
            </a:extLst>
          </p:cNvPr>
          <p:cNvPicPr>
            <a:picLocks noChangeAspect="1"/>
          </p:cNvPicPr>
          <p:nvPr/>
        </p:nvPicPr>
        <p:blipFill rotWithShape="1">
          <a:blip r:embed="rId2"/>
          <a:srcRect b="77069"/>
          <a:stretch/>
        </p:blipFill>
        <p:spPr>
          <a:xfrm>
            <a:off x="762000" y="2356004"/>
            <a:ext cx="7620000" cy="2794986"/>
          </a:xfrm>
          <a:prstGeom prst="rect">
            <a:avLst/>
          </a:prstGeom>
        </p:spPr>
      </p:pic>
    </p:spTree>
    <p:extLst>
      <p:ext uri="{BB962C8B-B14F-4D97-AF65-F5344CB8AC3E}">
        <p14:creationId xmlns:p14="http://schemas.microsoft.com/office/powerpoint/2010/main" val="612059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C8ED76-8692-43B2-99EF-C9F445C2F6A9}"/>
              </a:ext>
            </a:extLst>
          </p:cNvPr>
          <p:cNvSpPr>
            <a:spLocks noGrp="1"/>
          </p:cNvSpPr>
          <p:nvPr>
            <p:ph type="dt" sz="half" idx="10"/>
          </p:nvPr>
        </p:nvSpPr>
        <p:spPr/>
        <p:txBody>
          <a:bodyPr/>
          <a:lstStyle/>
          <a:p>
            <a:r>
              <a:rPr lang="en-US"/>
              <a:t>03/01/2024</a:t>
            </a:r>
            <a:endParaRPr lang="en-US" dirty="0"/>
          </a:p>
        </p:txBody>
      </p:sp>
      <p:sp>
        <p:nvSpPr>
          <p:cNvPr id="3" name="Footer Placeholder 2">
            <a:extLst>
              <a:ext uri="{FF2B5EF4-FFF2-40B4-BE49-F238E27FC236}">
                <a16:creationId xmlns:a16="http://schemas.microsoft.com/office/drawing/2014/main" id="{32397500-FA15-44BF-99A6-D3224D00576F}"/>
              </a:ext>
            </a:extLst>
          </p:cNvPr>
          <p:cNvSpPr>
            <a:spLocks noGrp="1"/>
          </p:cNvSpPr>
          <p:nvPr>
            <p:ph type="ftr" sz="quarter" idx="11"/>
          </p:nvPr>
        </p:nvSpPr>
        <p:spPr/>
        <p:txBody>
          <a:bodyPr/>
          <a:lstStyle/>
          <a:p>
            <a:r>
              <a:rPr lang="en-US"/>
              <a:t>PHY 712  Spring 2024 -- Lecture 20</a:t>
            </a:r>
            <a:endParaRPr lang="en-US" dirty="0"/>
          </a:p>
        </p:txBody>
      </p:sp>
      <p:sp>
        <p:nvSpPr>
          <p:cNvPr id="4" name="Slide Number Placeholder 3">
            <a:extLst>
              <a:ext uri="{FF2B5EF4-FFF2-40B4-BE49-F238E27FC236}">
                <a16:creationId xmlns:a16="http://schemas.microsoft.com/office/drawing/2014/main" id="{A7D3F347-E310-4258-A512-66BAA32A1147}"/>
              </a:ext>
            </a:extLst>
          </p:cNvPr>
          <p:cNvSpPr>
            <a:spLocks noGrp="1"/>
          </p:cNvSpPr>
          <p:nvPr>
            <p:ph type="sldNum" sz="quarter" idx="12"/>
          </p:nvPr>
        </p:nvSpPr>
        <p:spPr/>
        <p:txBody>
          <a:bodyPr/>
          <a:lstStyle/>
          <a:p>
            <a:fld id="{CE368B07-CEBF-4C80-90AF-53B34FA04CF3}" type="slidenum">
              <a:rPr lang="en-US" smtClean="0"/>
              <a:t>7</a:t>
            </a:fld>
            <a:endParaRPr lang="en-US" dirty="0"/>
          </a:p>
        </p:txBody>
      </p:sp>
      <p:pic>
        <p:nvPicPr>
          <p:cNvPr id="5" name="Picture 4">
            <a:extLst>
              <a:ext uri="{FF2B5EF4-FFF2-40B4-BE49-F238E27FC236}">
                <a16:creationId xmlns:a16="http://schemas.microsoft.com/office/drawing/2014/main" id="{D9E844B1-98BD-4223-BF91-72B27CF4A998}"/>
              </a:ext>
            </a:extLst>
          </p:cNvPr>
          <p:cNvPicPr>
            <a:picLocks noChangeAspect="1"/>
          </p:cNvPicPr>
          <p:nvPr/>
        </p:nvPicPr>
        <p:blipFill rotWithShape="1">
          <a:blip r:embed="rId2"/>
          <a:srcRect t="23090"/>
          <a:stretch/>
        </p:blipFill>
        <p:spPr>
          <a:xfrm>
            <a:off x="3714511" y="76200"/>
            <a:ext cx="5124689" cy="6304602"/>
          </a:xfrm>
          <a:prstGeom prst="rect">
            <a:avLst/>
          </a:prstGeom>
        </p:spPr>
      </p:pic>
      <p:sp>
        <p:nvSpPr>
          <p:cNvPr id="6" name="TextBox 5">
            <a:extLst>
              <a:ext uri="{FF2B5EF4-FFF2-40B4-BE49-F238E27FC236}">
                <a16:creationId xmlns:a16="http://schemas.microsoft.com/office/drawing/2014/main" id="{50AF7351-7C6F-467C-AC3C-950225D7BFAB}"/>
              </a:ext>
            </a:extLst>
          </p:cNvPr>
          <p:cNvSpPr txBox="1"/>
          <p:nvPr/>
        </p:nvSpPr>
        <p:spPr>
          <a:xfrm>
            <a:off x="228600" y="136525"/>
            <a:ext cx="3353786" cy="461665"/>
          </a:xfrm>
          <a:prstGeom prst="rect">
            <a:avLst/>
          </a:prstGeom>
          <a:noFill/>
        </p:spPr>
        <p:txBody>
          <a:bodyPr wrap="square" rtlCol="0">
            <a:spAutoFit/>
          </a:bodyPr>
          <a:lstStyle/>
          <a:p>
            <a:r>
              <a:rPr lang="en-US" sz="2400" dirty="0">
                <a:latin typeface="+mj-lt"/>
              </a:rPr>
              <a:t>Jackson    pg.    783</a:t>
            </a:r>
          </a:p>
        </p:txBody>
      </p:sp>
    </p:spTree>
    <p:extLst>
      <p:ext uri="{BB962C8B-B14F-4D97-AF65-F5344CB8AC3E}">
        <p14:creationId xmlns:p14="http://schemas.microsoft.com/office/powerpoint/2010/main" val="3521693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959E7B-6A0F-4255-B4D6-5826EA3F849E}"/>
              </a:ext>
            </a:extLst>
          </p:cNvPr>
          <p:cNvSpPr>
            <a:spLocks noGrp="1"/>
          </p:cNvSpPr>
          <p:nvPr>
            <p:ph type="dt" sz="half" idx="10"/>
          </p:nvPr>
        </p:nvSpPr>
        <p:spPr/>
        <p:txBody>
          <a:bodyPr/>
          <a:lstStyle/>
          <a:p>
            <a:r>
              <a:rPr lang="en-US"/>
              <a:t>03/01/2024</a:t>
            </a:r>
            <a:endParaRPr lang="en-US" dirty="0"/>
          </a:p>
        </p:txBody>
      </p:sp>
      <p:sp>
        <p:nvSpPr>
          <p:cNvPr id="3" name="Footer Placeholder 2">
            <a:extLst>
              <a:ext uri="{FF2B5EF4-FFF2-40B4-BE49-F238E27FC236}">
                <a16:creationId xmlns:a16="http://schemas.microsoft.com/office/drawing/2014/main" id="{C7ECE0FD-1DAF-4667-82D4-C1DECDEA47E3}"/>
              </a:ext>
            </a:extLst>
          </p:cNvPr>
          <p:cNvSpPr>
            <a:spLocks noGrp="1"/>
          </p:cNvSpPr>
          <p:nvPr>
            <p:ph type="ftr" sz="quarter" idx="11"/>
          </p:nvPr>
        </p:nvSpPr>
        <p:spPr/>
        <p:txBody>
          <a:bodyPr/>
          <a:lstStyle/>
          <a:p>
            <a:r>
              <a:rPr lang="en-US"/>
              <a:t>PHY 712  Spring 2024 -- Lecture 20</a:t>
            </a:r>
            <a:endParaRPr lang="en-US" dirty="0"/>
          </a:p>
        </p:txBody>
      </p:sp>
      <p:sp>
        <p:nvSpPr>
          <p:cNvPr id="4" name="Slide Number Placeholder 3">
            <a:extLst>
              <a:ext uri="{FF2B5EF4-FFF2-40B4-BE49-F238E27FC236}">
                <a16:creationId xmlns:a16="http://schemas.microsoft.com/office/drawing/2014/main" id="{C6B136A4-0680-4B8C-BC61-46930C0D26FD}"/>
              </a:ext>
            </a:extLst>
          </p:cNvPr>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a:extLst>
              <a:ext uri="{FF2B5EF4-FFF2-40B4-BE49-F238E27FC236}">
                <a16:creationId xmlns:a16="http://schemas.microsoft.com/office/drawing/2014/main" id="{9DA793CD-D84F-4A91-9633-78CF4B7E1A08}"/>
              </a:ext>
            </a:extLst>
          </p:cNvPr>
          <p:cNvSpPr txBox="1"/>
          <p:nvPr/>
        </p:nvSpPr>
        <p:spPr>
          <a:xfrm>
            <a:off x="6626" y="-8231"/>
            <a:ext cx="8382000" cy="830997"/>
          </a:xfrm>
          <a:prstGeom prst="rect">
            <a:avLst/>
          </a:prstGeom>
          <a:noFill/>
        </p:spPr>
        <p:txBody>
          <a:bodyPr wrap="square" rtlCol="0">
            <a:spAutoFit/>
          </a:bodyPr>
          <a:lstStyle/>
          <a:p>
            <a:r>
              <a:rPr lang="en-US" sz="2400" dirty="0">
                <a:latin typeface="+mj-lt"/>
              </a:rPr>
              <a:t>Source for standard measurements –</a:t>
            </a:r>
          </a:p>
          <a:p>
            <a:r>
              <a:rPr lang="en-US" sz="2400" dirty="0">
                <a:latin typeface="+mj-lt"/>
                <a:hlinkClick r:id="rId2"/>
              </a:rPr>
              <a:t>https://physics.nist.gov/cuu/Constants/index.html </a:t>
            </a:r>
            <a:endParaRPr lang="en-US" sz="2400" dirty="0">
              <a:latin typeface="+mj-lt"/>
            </a:endParaRPr>
          </a:p>
        </p:txBody>
      </p:sp>
      <p:pic>
        <p:nvPicPr>
          <p:cNvPr id="6" name="Picture 5">
            <a:extLst>
              <a:ext uri="{FF2B5EF4-FFF2-40B4-BE49-F238E27FC236}">
                <a16:creationId xmlns:a16="http://schemas.microsoft.com/office/drawing/2014/main" id="{C16B5450-C019-4F53-91CA-BEEC7E015B0B}"/>
              </a:ext>
            </a:extLst>
          </p:cNvPr>
          <p:cNvPicPr>
            <a:picLocks noChangeAspect="1"/>
          </p:cNvPicPr>
          <p:nvPr/>
        </p:nvPicPr>
        <p:blipFill>
          <a:blip r:embed="rId3"/>
          <a:stretch>
            <a:fillRect/>
          </a:stretch>
        </p:blipFill>
        <p:spPr>
          <a:xfrm>
            <a:off x="1170214" y="818559"/>
            <a:ext cx="6803572" cy="5537791"/>
          </a:xfrm>
          <a:prstGeom prst="rect">
            <a:avLst/>
          </a:prstGeom>
        </p:spPr>
      </p:pic>
    </p:spTree>
    <p:extLst>
      <p:ext uri="{BB962C8B-B14F-4D97-AF65-F5344CB8AC3E}">
        <p14:creationId xmlns:p14="http://schemas.microsoft.com/office/powerpoint/2010/main" val="2183964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797E99-F0DC-4F62-8645-3B451C7AA2A1}"/>
              </a:ext>
            </a:extLst>
          </p:cNvPr>
          <p:cNvSpPr>
            <a:spLocks noGrp="1"/>
          </p:cNvSpPr>
          <p:nvPr>
            <p:ph type="dt" sz="half" idx="10"/>
          </p:nvPr>
        </p:nvSpPr>
        <p:spPr/>
        <p:txBody>
          <a:bodyPr/>
          <a:lstStyle/>
          <a:p>
            <a:r>
              <a:rPr lang="en-US"/>
              <a:t>03/01/2024</a:t>
            </a:r>
            <a:endParaRPr lang="en-US" dirty="0"/>
          </a:p>
        </p:txBody>
      </p:sp>
      <p:sp>
        <p:nvSpPr>
          <p:cNvPr id="3" name="Footer Placeholder 2">
            <a:extLst>
              <a:ext uri="{FF2B5EF4-FFF2-40B4-BE49-F238E27FC236}">
                <a16:creationId xmlns:a16="http://schemas.microsoft.com/office/drawing/2014/main" id="{78739518-4248-43E8-BC6A-2BEA558B65C2}"/>
              </a:ext>
            </a:extLst>
          </p:cNvPr>
          <p:cNvSpPr>
            <a:spLocks noGrp="1"/>
          </p:cNvSpPr>
          <p:nvPr>
            <p:ph type="ftr" sz="quarter" idx="11"/>
          </p:nvPr>
        </p:nvSpPr>
        <p:spPr/>
        <p:txBody>
          <a:bodyPr/>
          <a:lstStyle/>
          <a:p>
            <a:r>
              <a:rPr lang="en-US"/>
              <a:t>PHY 712  Spring 2024 -- Lecture 20</a:t>
            </a:r>
            <a:endParaRPr lang="en-US" dirty="0"/>
          </a:p>
        </p:txBody>
      </p:sp>
      <p:sp>
        <p:nvSpPr>
          <p:cNvPr id="4" name="Slide Number Placeholder 3">
            <a:extLst>
              <a:ext uri="{FF2B5EF4-FFF2-40B4-BE49-F238E27FC236}">
                <a16:creationId xmlns:a16="http://schemas.microsoft.com/office/drawing/2014/main" id="{EBAA3719-1722-4F0A-BEB7-C56DEA74B0EE}"/>
              </a:ext>
            </a:extLst>
          </p:cNvPr>
          <p:cNvSpPr>
            <a:spLocks noGrp="1"/>
          </p:cNvSpPr>
          <p:nvPr>
            <p:ph type="sldNum" sz="quarter" idx="12"/>
          </p:nvPr>
        </p:nvSpPr>
        <p:spPr/>
        <p:txBody>
          <a:bodyPr/>
          <a:lstStyle/>
          <a:p>
            <a:fld id="{CE368B07-CEBF-4C80-90AF-53B34FA04CF3}" type="slidenum">
              <a:rPr lang="en-US" smtClean="0"/>
              <a:t>9</a:t>
            </a:fld>
            <a:endParaRPr lang="en-US" dirty="0"/>
          </a:p>
        </p:txBody>
      </p:sp>
      <p:pic>
        <p:nvPicPr>
          <p:cNvPr id="5" name="Picture 4">
            <a:extLst>
              <a:ext uri="{FF2B5EF4-FFF2-40B4-BE49-F238E27FC236}">
                <a16:creationId xmlns:a16="http://schemas.microsoft.com/office/drawing/2014/main" id="{09A2ED00-A899-49ED-B98D-C0C50E1F7227}"/>
              </a:ext>
            </a:extLst>
          </p:cNvPr>
          <p:cNvPicPr>
            <a:picLocks noChangeAspect="1"/>
          </p:cNvPicPr>
          <p:nvPr/>
        </p:nvPicPr>
        <p:blipFill>
          <a:blip r:embed="rId2"/>
          <a:stretch>
            <a:fillRect/>
          </a:stretch>
        </p:blipFill>
        <p:spPr>
          <a:xfrm>
            <a:off x="2057400" y="298795"/>
            <a:ext cx="6858000" cy="6210300"/>
          </a:xfrm>
          <a:prstGeom prst="rect">
            <a:avLst/>
          </a:prstGeom>
        </p:spPr>
      </p:pic>
      <p:sp>
        <p:nvSpPr>
          <p:cNvPr id="6" name="TextBox 5">
            <a:extLst>
              <a:ext uri="{FF2B5EF4-FFF2-40B4-BE49-F238E27FC236}">
                <a16:creationId xmlns:a16="http://schemas.microsoft.com/office/drawing/2014/main" id="{2BC29F9E-9F41-4B1B-9763-8372F6B1F148}"/>
              </a:ext>
            </a:extLst>
          </p:cNvPr>
          <p:cNvSpPr txBox="1"/>
          <p:nvPr/>
        </p:nvSpPr>
        <p:spPr>
          <a:xfrm>
            <a:off x="152400" y="381000"/>
            <a:ext cx="1676400" cy="830997"/>
          </a:xfrm>
          <a:prstGeom prst="rect">
            <a:avLst/>
          </a:prstGeom>
          <a:noFill/>
        </p:spPr>
        <p:txBody>
          <a:bodyPr wrap="square" rtlCol="0">
            <a:spAutoFit/>
          </a:bodyPr>
          <a:lstStyle/>
          <a:p>
            <a:r>
              <a:rPr lang="en-US" sz="2400" dirty="0">
                <a:latin typeface="+mj-lt"/>
              </a:rPr>
              <a:t>Vector relations</a:t>
            </a:r>
          </a:p>
        </p:txBody>
      </p:sp>
    </p:spTree>
    <p:extLst>
      <p:ext uri="{BB962C8B-B14F-4D97-AF65-F5344CB8AC3E}">
        <p14:creationId xmlns:p14="http://schemas.microsoft.com/office/powerpoint/2010/main" val="2186391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16254</TotalTime>
  <Words>1236</Words>
  <Application>Microsoft Office PowerPoint</Application>
  <PresentationFormat>On-screen Show (4:3)</PresentationFormat>
  <Paragraphs>203</Paragraphs>
  <Slides>41</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41</vt:i4>
      </vt:variant>
    </vt:vector>
  </HeadingPairs>
  <TitlesOfParts>
    <vt:vector size="48" baseType="lpstr">
      <vt:lpstr>Arial</vt:lpstr>
      <vt:lpstr>Calibri</vt:lpstr>
      <vt:lpstr>Symbol</vt:lpstr>
      <vt:lpstr>Wingdings</vt:lpstr>
      <vt:lpstr>Office Theme</vt:lpstr>
      <vt:lpstr>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964</cp:revision>
  <cp:lastPrinted>2020-02-24T17:49:02Z</cp:lastPrinted>
  <dcterms:created xsi:type="dcterms:W3CDTF">2012-01-10T18:32:24Z</dcterms:created>
  <dcterms:modified xsi:type="dcterms:W3CDTF">2024-02-29T19:11:50Z</dcterms:modified>
</cp:coreProperties>
</file>