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96" r:id="rId3"/>
    <p:sldId id="362" r:id="rId4"/>
    <p:sldId id="363" r:id="rId5"/>
    <p:sldId id="364" r:id="rId6"/>
    <p:sldId id="365" r:id="rId7"/>
    <p:sldId id="366" r:id="rId8"/>
    <p:sldId id="367" r:id="rId9"/>
    <p:sldId id="374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7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1.png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5.wmf"/><Relationship Id="rId4" Type="http://schemas.openxmlformats.org/officeDocument/2006/relationships/image" Target="../media/image42.png"/><Relationship Id="rId9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89916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 (Sec. 8.1-8.4 in JDJ)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Guides (shortened lecture)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TEM, TE, and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Justification for boundary conditions; behavior of waves 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356403"/>
              </p:ext>
            </p:extLst>
          </p:nvPr>
        </p:nvGraphicFramePr>
        <p:xfrm>
          <a:off x="201613" y="1166813"/>
          <a:ext cx="809942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70400" imgH="2908080" progId="Equation.DSMT4">
                  <p:embed/>
                </p:oleObj>
              </mc:Choice>
              <mc:Fallback>
                <p:oleObj name="Equation" r:id="rId2" imgW="5270400" imgH="290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166813"/>
                        <a:ext cx="809942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514600" imgH="2006280" progId="Equation.3">
                  <p:embed/>
                </p:oleObj>
              </mc:Choice>
              <mc:Fallback>
                <p:oleObj name="数式" r:id="rId2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761760" progId="Equation.DSMT4">
                  <p:embed/>
                </p:oleObj>
              </mc:Choice>
              <mc:Fallback>
                <p:oleObj name="Equation" r:id="rId4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5A4BD436-A89C-44EF-A33D-4C7C76B64672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57F67-AB97-4872-BC36-227BC8E03435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634680" progId="Equation.DSMT4">
                  <p:embed/>
                </p:oleObj>
              </mc:Choice>
              <mc:Fallback>
                <p:oleObj name="Equation" r:id="rId2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054E43-39C5-4962-A192-973622F4C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71663"/>
              </p:ext>
            </p:extLst>
          </p:nvPr>
        </p:nvGraphicFramePr>
        <p:xfrm>
          <a:off x="5865519" y="1981200"/>
          <a:ext cx="2821281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609480" progId="Equation.DSMT4">
                  <p:embed/>
                </p:oleObj>
              </mc:Choice>
              <mc:Fallback>
                <p:oleObj name="Equation" r:id="rId4" imgW="1790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5519" y="1981200"/>
                        <a:ext cx="2821281" cy="96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19560" imgH="4254480" progId="Equation.DSMT4">
                  <p:embed/>
                </p:oleObj>
              </mc:Choice>
              <mc:Fallback>
                <p:oleObj name="Equation" r:id="rId2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AC73FC-B334-4624-A28F-37A69542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255857"/>
              </p:ext>
            </p:extLst>
          </p:nvPr>
        </p:nvGraphicFramePr>
        <p:xfrm>
          <a:off x="1258888" y="2743200"/>
          <a:ext cx="193833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419040" progId="Equation.DSMT4">
                  <p:embed/>
                </p:oleObj>
              </mc:Choice>
              <mc:Fallback>
                <p:oleObj name="Equation" r:id="rId4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8888" y="2743200"/>
                        <a:ext cx="1938337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87440" imgH="939600" progId="Equation.3">
                  <p:embed/>
                </p:oleObj>
              </mc:Choice>
              <mc:Fallback>
                <p:oleObj name="数式" r:id="rId2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761760" progId="Equation.DSMT4">
                  <p:embed/>
                </p:oleObj>
              </mc:Choice>
              <mc:Fallback>
                <p:oleObj name="Equation" r:id="rId4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761760" progId="Equation.DSMT4">
                  <p:embed/>
                </p:oleObj>
              </mc:Choice>
              <mc:Fallback>
                <p:oleObj name="Equation" r:id="rId2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62107"/>
              </p:ext>
            </p:extLst>
          </p:nvPr>
        </p:nvGraphicFramePr>
        <p:xfrm>
          <a:off x="793131" y="3844089"/>
          <a:ext cx="677862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1168200" progId="Equation.DSMT4">
                  <p:embed/>
                </p:oleObj>
              </mc:Choice>
              <mc:Fallback>
                <p:oleObj name="Equation" r:id="rId4" imgW="3136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31" y="3844089"/>
                        <a:ext cx="6778625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98600" imgH="558720" progId="Equation.DSMT4">
                  <p:embed/>
                </p:oleObj>
              </mc:Choice>
              <mc:Fallback>
                <p:oleObj name="Equation" r:id="rId8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67D6D4-0461-3C12-4DA4-D5D7D4121988}"/>
              </a:ext>
            </a:extLst>
          </p:cNvPr>
          <p:cNvCxnSpPr/>
          <p:nvPr/>
        </p:nvCxnSpPr>
        <p:spPr>
          <a:xfrm flipH="1">
            <a:off x="7117492" y="58674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64E44B-46DB-AEDF-337C-DBD3CDCD709D}"/>
              </a:ext>
            </a:extLst>
          </p:cNvPr>
          <p:cNvSpPr txBox="1"/>
          <p:nvPr/>
        </p:nvSpPr>
        <p:spPr>
          <a:xfrm>
            <a:off x="7239000" y="53526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5439"/>
              </p:ext>
            </p:extLst>
          </p:nvPr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24280" imgH="1231560" progId="Equation.DSMT4">
                  <p:embed/>
                </p:oleObj>
              </mc:Choice>
              <mc:Fallback>
                <p:oleObj name="Equation" r:id="rId4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AD9C65-D597-85CB-1854-A79FDE8D5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214"/>
            <a:ext cx="9144000" cy="338778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18726-8876-1E37-C21C-ED9721BB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4F75C-D556-7922-B185-BB41D032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93919-C0FD-8C14-A145-12EC822B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212CE0-1CBE-6E93-1D9C-5C9788900BA0}"/>
              </a:ext>
            </a:extLst>
          </p:cNvPr>
          <p:cNvSpPr/>
          <p:nvPr/>
        </p:nvSpPr>
        <p:spPr>
          <a:xfrm>
            <a:off x="152400" y="1506507"/>
            <a:ext cx="8991600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F6EFA9-C4CB-81BF-2D26-A6591D741C63}"/>
              </a:ext>
            </a:extLst>
          </p:cNvPr>
          <p:cNvSpPr txBox="1"/>
          <p:nvPr/>
        </p:nvSpPr>
        <p:spPr>
          <a:xfrm>
            <a:off x="228600" y="3505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+mj-lt"/>
            </a:endParaRPr>
          </a:p>
          <a:p>
            <a:r>
              <a:rPr lang="en-US" sz="2400">
                <a:latin typeface="+mj-lt"/>
              </a:rPr>
              <a:t>For 3/04/2024-3/08/2024:</a:t>
            </a:r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Individual work on take home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Shortened class lectures on Chapter 8 of </a:t>
            </a:r>
            <a:r>
              <a:rPr lang="en-US" sz="2400" b="1" dirty="0">
                <a:latin typeface="+mj-lt"/>
              </a:rPr>
              <a:t>Jackson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399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42003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1485720" progId="Equation.3">
                  <p:embed/>
                </p:oleObj>
              </mc:Choice>
              <mc:Fallback>
                <p:oleObj name="数式" r:id="rId5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20560" imgH="215640" progId="Equation.3">
                  <p:embed/>
                </p:oleObj>
              </mc:Choice>
              <mc:Fallback>
                <p:oleObj name="数式" r:id="rId7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558720" imgH="228600" progId="Equation.3">
                  <p:embed/>
                </p:oleObj>
              </mc:Choice>
              <mc:Fallback>
                <p:oleObj name="数式" r:id="rId9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558720" imgH="241200" progId="Equation.3">
                  <p:embed/>
                </p:oleObj>
              </mc:Choice>
              <mc:Fallback>
                <p:oleObj name="数式" r:id="rId11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35332-6EEE-774F-5F58-D7E6417C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9532C-CC6E-0547-8715-71C7C5A6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37C70-8F7F-693F-1D49-CC813DD0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EEFCC-DC31-3C5D-188E-F6E7DF0F1D26}"/>
              </a:ext>
            </a:extLst>
          </p:cNvPr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  -- more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6180FCA-5EFE-266A-E0E7-102FABECA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405106"/>
              </p:ext>
            </p:extLst>
          </p:nvPr>
        </p:nvGraphicFramePr>
        <p:xfrm>
          <a:off x="469232" y="673099"/>
          <a:ext cx="712470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2600" imgH="1600200" progId="Equation.DSMT4">
                  <p:embed/>
                </p:oleObj>
              </mc:Choice>
              <mc:Fallback>
                <p:oleObj name="Equation" r:id="rId2" imgW="4152600" imgH="1600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32" y="673099"/>
                        <a:ext cx="7124700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4C1D9D4-46AD-7EDB-74D7-6C7893D1D7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8105"/>
              </p:ext>
            </p:extLst>
          </p:nvPr>
        </p:nvGraphicFramePr>
        <p:xfrm>
          <a:off x="485274" y="3804854"/>
          <a:ext cx="4706938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81000" imgH="1384200" progId="Equation.DSMT4">
                  <p:embed/>
                </p:oleObj>
              </mc:Choice>
              <mc:Fallback>
                <p:oleObj name="Equation" r:id="rId4" imgW="27810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274" y="3804854"/>
                        <a:ext cx="4706938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7C936A7-AB7C-37B7-36CA-6111F02B577E}"/>
              </a:ext>
            </a:extLst>
          </p:cNvPr>
          <p:cNvSpPr txBox="1"/>
          <p:nvPr/>
        </p:nvSpPr>
        <p:spPr>
          <a:xfrm>
            <a:off x="5410200" y="5524551"/>
            <a:ext cx="3570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(direction along the wave guide)</a:t>
            </a:r>
          </a:p>
        </p:txBody>
      </p:sp>
    </p:spTree>
    <p:extLst>
      <p:ext uri="{BB962C8B-B14F-4D97-AF65-F5344CB8AC3E}">
        <p14:creationId xmlns:p14="http://schemas.microsoft.com/office/powerpoint/2010/main" val="262160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809880" imgH="1473120" progId="Equation.DSMT4">
                    <p:embed/>
                  </p:oleObj>
                </mc:Choice>
                <mc:Fallback>
                  <p:oleObj name="Equation" r:id="rId2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28720" imgH="863280" progId="Equation.3">
                  <p:embed/>
                </p:oleObj>
              </mc:Choice>
              <mc:Fallback>
                <p:oleObj name="数式" r:id="rId2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93960" imgH="1244520" progId="Equation.3">
                  <p:embed/>
                </p:oleObj>
              </mc:Choice>
              <mc:Fallback>
                <p:oleObj name="数式" r:id="rId4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400120" imgH="863280" progId="Equation.3">
                  <p:embed/>
                </p:oleObj>
              </mc:Choice>
              <mc:Fallback>
                <p:oleObj name="数式" r:id="rId6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38000" imgH="1307880" progId="Equation.3">
                  <p:embed/>
                </p:oleObj>
              </mc:Choice>
              <mc:Fallback>
                <p:oleObj name="数式" r:id="rId2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952200" progId="Equation.3">
                  <p:embed/>
                </p:oleObj>
              </mc:Choice>
              <mc:Fallback>
                <p:oleObj name="数式" r:id="rId2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39800" imgH="1346040" progId="Equation.3">
                  <p:embed/>
                </p:oleObj>
              </mc:Choice>
              <mc:Fallback>
                <p:oleObj name="数式" r:id="rId4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1117440" progId="Equation.DSMT4">
                  <p:embed/>
                </p:oleObj>
              </mc:Choice>
              <mc:Fallback>
                <p:oleObj name="Equation" r:id="rId4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70400" imgH="1485720" progId="Equation.DSMT4">
                  <p:embed/>
                </p:oleObj>
              </mc:Choice>
              <mc:Fallback>
                <p:oleObj name="Equation" r:id="rId2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01811"/>
              </p:ext>
            </p:extLst>
          </p:nvPr>
        </p:nvGraphicFramePr>
        <p:xfrm>
          <a:off x="196850" y="838200"/>
          <a:ext cx="8015288" cy="561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280" imgH="2565360" progId="Equation.DSMT4">
                  <p:embed/>
                </p:oleObj>
              </mc:Choice>
              <mc:Fallback>
                <p:oleObj name="Equation" r:id="rId2" imgW="3581280" imgH="256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838200"/>
                        <a:ext cx="8015288" cy="561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16852</TotalTime>
  <Words>738</Words>
  <Application>Microsoft Office PowerPoint</Application>
  <PresentationFormat>On-screen Show (4:3)</PresentationFormat>
  <Paragraphs>189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935</cp:revision>
  <cp:lastPrinted>2020-02-25T14:30:20Z</cp:lastPrinted>
  <dcterms:created xsi:type="dcterms:W3CDTF">2012-01-10T18:32:24Z</dcterms:created>
  <dcterms:modified xsi:type="dcterms:W3CDTF">2024-03-04T15:05:49Z</dcterms:modified>
</cp:coreProperties>
</file>