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</p:sldMasterIdLst>
  <p:notesMasterIdLst>
    <p:notesMasterId r:id="rId27"/>
  </p:notesMasterIdLst>
  <p:handoutMasterIdLst>
    <p:handoutMasterId r:id="rId28"/>
  </p:handoutMasterIdLst>
  <p:sldIdLst>
    <p:sldId id="296" r:id="rId5"/>
    <p:sldId id="396" r:id="rId6"/>
    <p:sldId id="406" r:id="rId7"/>
    <p:sldId id="415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01" r:id="rId17"/>
    <p:sldId id="405" r:id="rId18"/>
    <p:sldId id="404" r:id="rId19"/>
    <p:sldId id="402" r:id="rId20"/>
    <p:sldId id="416" r:id="rId21"/>
    <p:sldId id="417" r:id="rId22"/>
    <p:sldId id="397" r:id="rId23"/>
    <p:sldId id="398" r:id="rId24"/>
    <p:sldId id="399" r:id="rId25"/>
    <p:sldId id="400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22:</a:t>
            </a: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Wave Guides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(Sec. 8.2++) in Jackson –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Cylindrical 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Coaxial cables</a:t>
            </a:r>
          </a:p>
          <a:p>
            <a:pPr marL="914400" lvl="3">
              <a:spcBef>
                <a:spcPct val="500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pPr marL="914400" lvl="3">
              <a:spcBef>
                <a:spcPct val="500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/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Up Arrow 10">
            <a:extLst>
              <a:ext uri="{FF2B5EF4-FFF2-40B4-BE49-F238E27FC236}">
                <a16:creationId xmlns:a16="http://schemas.microsoft.com/office/drawing/2014/main" id="{2373845C-22BC-4A88-FDA5-135EBAE09DF7}"/>
              </a:ext>
            </a:extLst>
          </p:cNvPr>
          <p:cNvSpPr/>
          <p:nvPr/>
        </p:nvSpPr>
        <p:spPr>
          <a:xfrm rot="2245334">
            <a:off x="7887741" y="5682794"/>
            <a:ext cx="381135" cy="501400"/>
          </a:xfrm>
          <a:prstGeom prst="upArrow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0" y="272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rectangular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45822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725028"/>
              </p:ext>
            </p:extLst>
          </p:nvPr>
        </p:nvGraphicFramePr>
        <p:xfrm>
          <a:off x="754063" y="4730750"/>
          <a:ext cx="6846887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2880" imgH="1231560" progId="Equation.DSMT4">
                  <p:embed/>
                </p:oleObj>
              </mc:Choice>
              <mc:Fallback>
                <p:oleObj name="Equation" r:id="rId4" imgW="4952880" imgH="1231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730750"/>
                        <a:ext cx="6846887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17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152400" y="10400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593102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2660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0415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8382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7038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152400" y="24115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cylindrical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567664"/>
              </p:ext>
            </p:extLst>
          </p:nvPr>
        </p:nvGraphicFramePr>
        <p:xfrm>
          <a:off x="304800" y="2873249"/>
          <a:ext cx="6053138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609480" progId="Equation.DSMT4">
                  <p:embed/>
                </p:oleObj>
              </mc:Choice>
              <mc:Fallback>
                <p:oleObj name="Equation" r:id="rId2" imgW="229860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73249"/>
                        <a:ext cx="6053138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700713"/>
              </p:ext>
            </p:extLst>
          </p:nvPr>
        </p:nvGraphicFramePr>
        <p:xfrm>
          <a:off x="288925" y="5065727"/>
          <a:ext cx="76358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24200" imgH="901440" progId="Equation.DSMT4">
                  <p:embed/>
                </p:oleObj>
              </mc:Choice>
              <mc:Fallback>
                <p:oleObj name="Equation" r:id="rId4" imgW="5524200" imgH="9014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3C1E9B49-D56C-EAAA-0017-C3CC9326B6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5065727"/>
                        <a:ext cx="763587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BB221EC6-0B09-E2E9-F3BE-98422A883701}"/>
              </a:ext>
            </a:extLst>
          </p:cNvPr>
          <p:cNvSpPr/>
          <p:nvPr/>
        </p:nvSpPr>
        <p:spPr>
          <a:xfrm rot="16200000" flipH="1" flipV="1">
            <a:off x="6950582" y="1112570"/>
            <a:ext cx="293636" cy="465871"/>
          </a:xfrm>
          <a:prstGeom prst="arc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612A786-E3F0-73B4-C608-EA520EAB6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04821"/>
              </p:ext>
            </p:extLst>
          </p:nvPr>
        </p:nvGraphicFramePr>
        <p:xfrm>
          <a:off x="7086600" y="1446068"/>
          <a:ext cx="323850" cy="38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86600" y="1446068"/>
                        <a:ext cx="323850" cy="38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769DB56-11B1-CC4A-11ED-222995E43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169602"/>
              </p:ext>
            </p:extLst>
          </p:nvPr>
        </p:nvGraphicFramePr>
        <p:xfrm>
          <a:off x="999331" y="4458486"/>
          <a:ext cx="31829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560" imgH="241200" progId="Equation.DSMT4">
                  <p:embed/>
                </p:oleObj>
              </mc:Choice>
              <mc:Fallback>
                <p:oleObj name="Equation" r:id="rId8" imgW="1663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9331" y="4458486"/>
                        <a:ext cx="3182938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8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EEFA89E-2A9F-8870-7CB1-4748D0F4C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338435"/>
              </p:ext>
            </p:extLst>
          </p:nvPr>
        </p:nvGraphicFramePr>
        <p:xfrm>
          <a:off x="862013" y="4188507"/>
          <a:ext cx="6491287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244520" progId="Equation.DSMT4">
                  <p:embed/>
                </p:oleObj>
              </mc:Choice>
              <mc:Fallback>
                <p:oleObj name="Equation" r:id="rId2" imgW="3936960" imgH="12445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42AD216-9170-D3C4-0FF7-A4D01104F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4188507"/>
                        <a:ext cx="6491287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822F045-9AD5-4373-B68B-E208200A7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05043"/>
              </p:ext>
            </p:extLst>
          </p:nvPr>
        </p:nvGraphicFramePr>
        <p:xfrm>
          <a:off x="838200" y="2672514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609480" progId="Equation.DSMT4">
                  <p:embed/>
                </p:oleObj>
              </mc:Choice>
              <mc:Fallback>
                <p:oleObj name="Equation" r:id="rId4" imgW="210816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72514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887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D7B1097-C21B-FD48-AE30-9CB515BF24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569295"/>
              </p:ext>
            </p:extLst>
          </p:nvPr>
        </p:nvGraphicFramePr>
        <p:xfrm>
          <a:off x="369888" y="738188"/>
          <a:ext cx="8691562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09800" imgH="3047760" progId="Equation.DSMT4">
                  <p:embed/>
                </p:oleObj>
              </mc:Choice>
              <mc:Fallback>
                <p:oleObj name="Equation" r:id="rId2" imgW="460980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9888" y="738188"/>
                        <a:ext cx="8691562" cy="574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926493C-58EE-94DE-89F7-AF5B8ED065D4}"/>
              </a:ext>
            </a:extLst>
          </p:cNvPr>
          <p:cNvSpPr txBox="1"/>
          <p:nvPr/>
        </p:nvSpPr>
        <p:spPr>
          <a:xfrm>
            <a:off x="191703" y="128848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FAABE-F57E-017D-AE4A-B5BAAE78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78E44-DDE7-B533-FF65-EAC4FDCA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0549-0039-2122-02B3-D88B2452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827A59-9C73-64D9-BC82-1B8DA7BAF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80028"/>
              </p:ext>
            </p:extLst>
          </p:nvPr>
        </p:nvGraphicFramePr>
        <p:xfrm>
          <a:off x="-76200" y="327797"/>
          <a:ext cx="89789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2440" imgH="647640" progId="Equation.DSMT4">
                  <p:embed/>
                </p:oleObj>
              </mc:Choice>
              <mc:Fallback>
                <p:oleObj name="Equation" r:id="rId2" imgW="4762440" imgH="647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D7B1097-C21B-FD48-AE30-9CB515BF24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76200" y="327797"/>
                        <a:ext cx="89789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ylinder 5">
            <a:extLst>
              <a:ext uri="{FF2B5EF4-FFF2-40B4-BE49-F238E27FC236}">
                <a16:creationId xmlns:a16="http://schemas.microsoft.com/office/drawing/2014/main" id="{4ADA8D0E-3F23-351B-F61E-93F46D050B80}"/>
              </a:ext>
            </a:extLst>
          </p:cNvPr>
          <p:cNvSpPr/>
          <p:nvPr/>
        </p:nvSpPr>
        <p:spPr>
          <a:xfrm rot="5400000">
            <a:off x="3961101" y="-275418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3D4D71F-3AEF-D51D-8C2D-488DA01878C8}"/>
              </a:ext>
            </a:extLst>
          </p:cNvPr>
          <p:cNvCxnSpPr/>
          <p:nvPr/>
        </p:nvCxnSpPr>
        <p:spPr>
          <a:xfrm>
            <a:off x="2895600" y="3687656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8F3AEA5-82EF-9D90-7C2B-474BE5B87CBD}"/>
              </a:ext>
            </a:extLst>
          </p:cNvPr>
          <p:cNvSpPr txBox="1"/>
          <p:nvPr/>
        </p:nvSpPr>
        <p:spPr>
          <a:xfrm>
            <a:off x="5266623" y="346318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3447B6-7A84-A777-2216-043B772374BD}"/>
              </a:ext>
            </a:extLst>
          </p:cNvPr>
          <p:cNvCxnSpPr/>
          <p:nvPr/>
        </p:nvCxnSpPr>
        <p:spPr>
          <a:xfrm flipV="1">
            <a:off x="7162800" y="2259849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4784D1-DEA8-46C3-5E40-09992A957318}"/>
              </a:ext>
            </a:extLst>
          </p:cNvPr>
          <p:cNvSpPr txBox="1"/>
          <p:nvPr/>
        </p:nvSpPr>
        <p:spPr>
          <a:xfrm>
            <a:off x="7027645" y="212554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E716F8F-4F32-5229-A82A-A6DEC4D6D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454678"/>
              </p:ext>
            </p:extLst>
          </p:nvPr>
        </p:nvGraphicFramePr>
        <p:xfrm>
          <a:off x="838200" y="3789363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609480" progId="Equation.DSMT4">
                  <p:embed/>
                </p:oleObj>
              </mc:Choice>
              <mc:Fallback>
                <p:oleObj name="Equation" r:id="rId4" imgW="2108160" imgH="609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822F045-9AD5-4373-B68B-E208200A70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89363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83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9DA9E-A65C-7225-6D7D-B0C2E618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98BB6-CFA5-A1CA-6ACF-95492504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52FD8-2CA1-AB0B-B95F-7118EC8D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8B6739-6C09-1D5C-32D8-8EB5B1D3696E}"/>
              </a:ext>
            </a:extLst>
          </p:cNvPr>
          <p:cNvSpPr txBox="1"/>
          <p:nvPr/>
        </p:nvSpPr>
        <p:spPr>
          <a:xfrm>
            <a:off x="457200" y="5334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the examples with the “simple” waveguide, having a single outer metallic boundary,  TE or TM modes can be produced.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a more complicated design, it is possible to have TEM modes --</a:t>
            </a:r>
          </a:p>
        </p:txBody>
      </p:sp>
    </p:spTree>
    <p:extLst>
      <p:ext uri="{BB962C8B-B14F-4D97-AF65-F5344CB8AC3E}">
        <p14:creationId xmlns:p14="http://schemas.microsoft.com/office/powerpoint/2010/main" val="1313664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05DDCE-5474-88DA-C135-B4E6FB1DC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5" y="416794"/>
            <a:ext cx="9032735" cy="392660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E046D-4237-E121-38BF-FDF57D47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E6F6C-F984-0074-4979-D6072D89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9C93C-BC94-7B99-2A87-82C383A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80B90-A453-F8E0-665F-0915FDE4CFEA}"/>
              </a:ext>
            </a:extLst>
          </p:cNvPr>
          <p:cNvSpPr/>
          <p:nvPr/>
        </p:nvSpPr>
        <p:spPr>
          <a:xfrm>
            <a:off x="108568" y="2590800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53CB2-3246-B001-3927-B224393DE331}"/>
              </a:ext>
            </a:extLst>
          </p:cNvPr>
          <p:cNvSpPr txBox="1"/>
          <p:nvPr/>
        </p:nvSpPr>
        <p:spPr>
          <a:xfrm>
            <a:off x="76200" y="4147286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3/03/2024-3/08/2024: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work on take home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Shortened class lectures on Chapter 8 of </a:t>
            </a:r>
            <a:r>
              <a:rPr lang="en-US" sz="2400" b="1" dirty="0">
                <a:latin typeface="+mj-lt"/>
              </a:rPr>
              <a:t>Jackson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398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98520" imgH="660240" progId="Equation.3">
                  <p:embed/>
                </p:oleObj>
              </mc:Choice>
              <mc:Fallback>
                <p:oleObj name="数式" r:id="rId2" imgW="3098520" imgH="66024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0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04760" imgH="1803240" progId="Equation.3">
                  <p:embed/>
                </p:oleObj>
              </mc:Choice>
              <mc:Fallback>
                <p:oleObj name="数式" r:id="rId2" imgW="1904760" imgH="18032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73320" imgH="736560" progId="Equation.3">
                  <p:embed/>
                </p:oleObj>
              </mc:Choice>
              <mc:Fallback>
                <p:oleObj name="数式" r:id="rId4" imgW="3073320" imgH="7365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927000" progId="Equation.3">
                  <p:embed/>
                </p:oleObj>
              </mc:Choice>
              <mc:Fallback>
                <p:oleObj name="数式" r:id="rId6" imgW="685800" imgH="9270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736560" progId="Equation.3">
                  <p:embed/>
                </p:oleObj>
              </mc:Choice>
              <mc:Fallback>
                <p:oleObj name="数式" r:id="rId2" imgW="2425680" imgH="73656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2E3BC-62AE-BB68-D72C-49C015F3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98D3B-973F-BEDB-A908-ED622AB4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FCFA0-8D21-3F59-ED14-D4018885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25A437-D975-3018-BB39-23E1E7AB9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37" y="253096"/>
            <a:ext cx="6903554" cy="61120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C8892F-25DC-2295-DBF4-D5DAE038E5C1}"/>
              </a:ext>
            </a:extLst>
          </p:cNvPr>
          <p:cNvSpPr txBox="1"/>
          <p:nvPr/>
        </p:nvSpPr>
        <p:spPr>
          <a:xfrm>
            <a:off x="5105400" y="990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4 PM Olin 101</a:t>
            </a:r>
          </a:p>
        </p:txBody>
      </p:sp>
    </p:spTree>
    <p:extLst>
      <p:ext uri="{BB962C8B-B14F-4D97-AF65-F5344CB8AC3E}">
        <p14:creationId xmlns:p14="http://schemas.microsoft.com/office/powerpoint/2010/main" val="150696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7B805-FBB9-81C5-43EB-1404D0A7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BCBD1-7BC8-4FDD-5D8D-C959E5EB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B8392-5CD2-0B09-D7A2-0BF04175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1E3A4E-61A6-706D-6E70-49BA54840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8404182" cy="448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7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756"/>
            <a:ext cx="945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of EM fields near the surface </a:t>
            </a:r>
          </a:p>
          <a:p>
            <a:r>
              <a:rPr lang="en-US" sz="2400" dirty="0">
                <a:latin typeface="+mj-lt"/>
              </a:rPr>
              <a:t>           of an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7963" y="1074628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54006"/>
              </p:ext>
            </p:extLst>
          </p:nvPr>
        </p:nvGraphicFramePr>
        <p:xfrm>
          <a:off x="381000" y="1192041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92041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558720" progId="Equation.DSMT4">
                  <p:embed/>
                </p:oleObj>
              </mc:Choice>
              <mc:Fallback>
                <p:oleObj name="Equation" r:id="rId8" imgW="2298600" imgH="55872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67D6D4-0461-3C12-4DA4-D5D7D4121988}"/>
              </a:ext>
            </a:extLst>
          </p:cNvPr>
          <p:cNvCxnSpPr/>
          <p:nvPr/>
        </p:nvCxnSpPr>
        <p:spPr>
          <a:xfrm flipH="1">
            <a:off x="7117492" y="58674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64E44B-46DB-AEDF-337C-DBD3CDCD709D}"/>
              </a:ext>
            </a:extLst>
          </p:cNvPr>
          <p:cNvSpPr txBox="1"/>
          <p:nvPr/>
        </p:nvSpPr>
        <p:spPr>
          <a:xfrm>
            <a:off x="7239000" y="53526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12A262-B866-49A4-145D-7C84624546A2}"/>
              </a:ext>
            </a:extLst>
          </p:cNvPr>
          <p:cNvSpPr txBox="1"/>
          <p:nvPr/>
        </p:nvSpPr>
        <p:spPr>
          <a:xfrm>
            <a:off x="457200" y="5181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Use these properties to manipulate the form of EM waves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C7613C52-3A84-4964-B42A-80C1A1CAE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03/06/2024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33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17046</TotalTime>
  <Words>682</Words>
  <Application>Microsoft Office PowerPoint</Application>
  <PresentationFormat>On-screen Show (4:3)</PresentationFormat>
  <Paragraphs>171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Office Theme</vt:lpstr>
      <vt:lpstr>Office Theme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954</cp:revision>
  <cp:lastPrinted>2020-02-25T14:30:20Z</cp:lastPrinted>
  <dcterms:created xsi:type="dcterms:W3CDTF">2012-01-10T18:32:24Z</dcterms:created>
  <dcterms:modified xsi:type="dcterms:W3CDTF">2024-03-06T12:56:51Z</dcterms:modified>
</cp:coreProperties>
</file>