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96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5" r:id="rId13"/>
    <p:sldId id="394" r:id="rId14"/>
    <p:sldId id="398" r:id="rId15"/>
    <p:sldId id="39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foa.org/tech/wavelength.htm" TargetMode="External"/><Relationship Id="rId3" Type="http://schemas.openxmlformats.org/officeDocument/2006/relationships/image" Target="../media/image30.wmf"/><Relationship Id="rId7" Type="http://schemas.openxmlformats.org/officeDocument/2006/relationships/hyperlink" Target="https://impi.org/wp-content/uploads/2019/09/History-MW-ovens.pdf" TargetMode="External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fu.ca/phys/346/121/resources/physics_of_microwave_ovens.pdf" TargetMode="Externa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</a:t>
            </a:r>
            <a:r>
              <a:rPr lang="en-US" sz="3200" b="1"/>
              <a:t>in Olin 103</a:t>
            </a:r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23: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(Sec. 8.7) in Jackson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Review of wave guide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Rectangular resonant cavity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1485720" progId="Equation.3">
                  <p:embed/>
                </p:oleObj>
              </mc:Choice>
              <mc:Fallback>
                <p:oleObj name="数式" r:id="rId5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20560" imgH="215640" progId="Equation.3">
                  <p:embed/>
                </p:oleObj>
              </mc:Choice>
              <mc:Fallback>
                <p:oleObj name="数式" r:id="rId7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558720" imgH="228600" progId="Equation.3">
                  <p:embed/>
                </p:oleObj>
              </mc:Choice>
              <mc:Fallback>
                <p:oleObj name="数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558720" imgH="241200" progId="Equation.3">
                  <p:embed/>
                </p:oleObj>
              </mc:Choice>
              <mc:Fallback>
                <p:oleObj name="数式" r:id="rId11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95F522-229E-73B1-54A6-1DF16A581E37}"/>
              </a:ext>
            </a:extLst>
          </p:cNvPr>
          <p:cNvSpPr txBox="1"/>
          <p:nvPr/>
        </p:nvSpPr>
        <p:spPr>
          <a:xfrm>
            <a:off x="1143000" y="4495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Propagating wave form becomes a standing wave along </a:t>
            </a:r>
            <a:r>
              <a:rPr lang="en-US" sz="2400" i="1" dirty="0">
                <a:latin typeface="+mj-lt"/>
              </a:rPr>
              <a:t>z.</a:t>
            </a:r>
          </a:p>
        </p:txBody>
      </p:sp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55720" imgH="1396800" progId="Equation.3">
                  <p:embed/>
                </p:oleObj>
              </mc:Choice>
              <mc:Fallback>
                <p:oleObj name="数式" r:id="rId2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583920" imgH="634680" progId="Equation.3">
                  <p:embed/>
                </p:oleObj>
              </mc:Choice>
              <mc:Fallback>
                <p:oleObj name="数式" r:id="rId4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4045" y="4190999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01640" imgH="1015920" progId="Equation.3">
                  <p:embed/>
                </p:oleObj>
              </mc:Choice>
              <mc:Fallback>
                <p:oleObj name="数式" r:id="rId4" imgW="2501640" imgH="101592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5" y="4190999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</p:spTree>
    <p:extLst>
      <p:ext uri="{BB962C8B-B14F-4D97-AF65-F5344CB8AC3E}">
        <p14:creationId xmlns:p14="http://schemas.microsoft.com/office/powerpoint/2010/main" val="424868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DA0C9-9E30-A76F-1469-33C44A9F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A176D-90B5-545F-3643-6D689995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A881-E095-D175-1CDB-81FBDD66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B3AC88-1643-5C57-C168-A8944AF19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01181"/>
              </p:ext>
            </p:extLst>
          </p:nvPr>
        </p:nvGraphicFramePr>
        <p:xfrm>
          <a:off x="782738" y="1112397"/>
          <a:ext cx="52466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431640" progId="Equation.DSMT4">
                  <p:embed/>
                </p:oleObj>
              </mc:Choice>
              <mc:Fallback>
                <p:oleObj name="Equation" r:id="rId2" imgW="300960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38" y="1112397"/>
                        <a:ext cx="52466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91D2A9-7993-4038-B7B0-434D23D83D6C}"/>
              </a:ext>
            </a:extLst>
          </p:cNvPr>
          <p:cNvSpPr txBox="1"/>
          <p:nvPr/>
        </p:nvSpPr>
        <p:spPr>
          <a:xfrm>
            <a:off x="7620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example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B86FE3-9FC1-4C18-181D-F0B25FDD8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897675"/>
              </p:ext>
            </p:extLst>
          </p:nvPr>
        </p:nvGraphicFramePr>
        <p:xfrm>
          <a:off x="914400" y="2227836"/>
          <a:ext cx="58150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89040" imgH="533160" progId="Equation.DSMT4">
                  <p:embed/>
                </p:oleObj>
              </mc:Choice>
              <mc:Fallback>
                <p:oleObj name="Equation" r:id="rId4" imgW="2489040" imgH="5331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27836"/>
                        <a:ext cx="58150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893095-FBD8-3AFB-6345-56670C3554B0}"/>
              </a:ext>
            </a:extLst>
          </p:cNvPr>
          <p:cNvSpPr txBox="1"/>
          <p:nvPr/>
        </p:nvSpPr>
        <p:spPr>
          <a:xfrm>
            <a:off x="571500" y="3429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Typically, microwave oven use frequencies of 2.45 GHz and the wavelength is ~12 cm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Resources online: </a:t>
            </a:r>
            <a:r>
              <a:rPr lang="en-US" sz="1600" dirty="0">
                <a:latin typeface="+mj-lt"/>
                <a:hlinkClick r:id="rId6"/>
              </a:rPr>
              <a:t>https://www.sfu.ca/phys/346/121/resources/physics_of_microwave_ovens.pdf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  <a:hlinkClick r:id="rId7"/>
              </a:rPr>
              <a:t>https://impi.org/wp-content/uploads/2019/09/History-MW-ovens.pdf</a:t>
            </a:r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Other info on waveguides for fiber optics –</a:t>
            </a:r>
          </a:p>
          <a:p>
            <a:r>
              <a:rPr lang="en-US" sz="1600" dirty="0">
                <a:latin typeface="+mj-lt"/>
                <a:hlinkClick r:id="rId8"/>
              </a:rPr>
              <a:t>https://www.thefoa.org/tech/wavelength.htm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120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06F9AA-14DC-3209-517F-573FE7E92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3" y="304800"/>
            <a:ext cx="8951754" cy="32004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E046D-4237-E121-38BF-FDF57D47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E6F6C-F984-0074-4979-D6072D89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9C93C-BC94-7B99-2A87-82C383A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80B90-A453-F8E0-665F-0915FDE4CFEA}"/>
              </a:ext>
            </a:extLst>
          </p:cNvPr>
          <p:cNvSpPr/>
          <p:nvPr/>
        </p:nvSpPr>
        <p:spPr>
          <a:xfrm>
            <a:off x="146331" y="1981200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53CB2-3246-B001-3927-B224393DE331}"/>
              </a:ext>
            </a:extLst>
          </p:cNvPr>
          <p:cNvSpPr txBox="1"/>
          <p:nvPr/>
        </p:nvSpPr>
        <p:spPr>
          <a:xfrm>
            <a:off x="228600" y="35052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Note:    Exam is due &lt;= 4 PM today.  Please include work done with Maple,  Mathematica, etc. either in print or electronically, as well as a list of references that you used.</a:t>
            </a:r>
          </a:p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Have a great spring break!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3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98686"/>
              </p:ext>
            </p:extLst>
          </p:nvPr>
        </p:nvGraphicFramePr>
        <p:xfrm>
          <a:off x="1200150" y="3498850"/>
          <a:ext cx="5159375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87520" imgH="774360" progId="Equation.DSMT4">
                  <p:embed/>
                </p:oleObj>
              </mc:Choice>
              <mc:Fallback>
                <p:oleObj name="Equation" r:id="rId8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498850"/>
                        <a:ext cx="5159375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BF22D4-BE4D-BD1E-C60F-22A53E4A90EA}"/>
              </a:ext>
            </a:extLst>
          </p:cNvPr>
          <p:cNvCxnSpPr/>
          <p:nvPr/>
        </p:nvCxnSpPr>
        <p:spPr>
          <a:xfrm flipH="1">
            <a:off x="7117492" y="38862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5D812D8-0444-87E9-5144-8F7640FA53BD}"/>
              </a:ext>
            </a:extLst>
          </p:cNvPr>
          <p:cNvSpPr txBox="1"/>
          <p:nvPr/>
        </p:nvSpPr>
        <p:spPr>
          <a:xfrm>
            <a:off x="7195527" y="33509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66B11-B864-388C-9216-F16B4F4E8EAC}"/>
              </a:ext>
            </a:extLst>
          </p:cNvPr>
          <p:cNvSpPr txBox="1"/>
          <p:nvPr/>
        </p:nvSpPr>
        <p:spPr>
          <a:xfrm>
            <a:off x="5638800" y="47221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e m</a:t>
            </a:r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267" y="840398"/>
            <a:ext cx="7410768" cy="3921610"/>
            <a:chOff x="220168" y="-1029613"/>
            <a:chExt cx="9229321" cy="5947425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2428572"/>
                </p:ext>
              </p:extLst>
            </p:nvPr>
          </p:nvGraphicFramePr>
          <p:xfrm>
            <a:off x="5935182" y="-1029613"/>
            <a:ext cx="3514307" cy="288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935182" y="-1029613"/>
                          <a:ext cx="3514307" cy="28890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20168" y="2376878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538387" y="4157400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443153" y="902581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Up Arrow 10">
            <a:extLst>
              <a:ext uri="{FF2B5EF4-FFF2-40B4-BE49-F238E27FC236}">
                <a16:creationId xmlns:a16="http://schemas.microsoft.com/office/drawing/2014/main" id="{1EB7DF73-D21F-DB29-349C-02BF39356791}"/>
              </a:ext>
            </a:extLst>
          </p:cNvPr>
          <p:cNvSpPr/>
          <p:nvPr/>
        </p:nvSpPr>
        <p:spPr>
          <a:xfrm rot="2245334">
            <a:off x="7885524" y="5639444"/>
            <a:ext cx="381135" cy="501400"/>
          </a:xfrm>
          <a:prstGeom prst="upArrow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16990</TotalTime>
  <Words>536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941</cp:revision>
  <cp:lastPrinted>2020-02-25T14:30:20Z</cp:lastPrinted>
  <dcterms:created xsi:type="dcterms:W3CDTF">2012-01-10T18:32:24Z</dcterms:created>
  <dcterms:modified xsi:type="dcterms:W3CDTF">2024-03-08T06:01:01Z</dcterms:modified>
</cp:coreProperties>
</file>