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96" r:id="rId2"/>
    <p:sldId id="354" r:id="rId3"/>
    <p:sldId id="385" r:id="rId4"/>
    <p:sldId id="382" r:id="rId5"/>
    <p:sldId id="383" r:id="rId6"/>
    <p:sldId id="384" r:id="rId7"/>
    <p:sldId id="355" r:id="rId8"/>
    <p:sldId id="356" r:id="rId9"/>
    <p:sldId id="379"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 id="369" r:id="rId23"/>
    <p:sldId id="380" r:id="rId24"/>
    <p:sldId id="370" r:id="rId25"/>
    <p:sldId id="371" r:id="rId26"/>
    <p:sldId id="372" r:id="rId27"/>
    <p:sldId id="373" r:id="rId28"/>
    <p:sldId id="374" r:id="rId29"/>
    <p:sldId id="375" r:id="rId30"/>
    <p:sldId id="381"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p:cViewPr varScale="1">
        <p:scale>
          <a:sx n="72" d="100"/>
          <a:sy n="72" d="100"/>
        </p:scale>
        <p:origin x="336"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3" d="100"/>
        <a:sy n="43"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3/14/2024</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3/14/2024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Section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continued.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each have to solve an inhomogeneous differential equation of the same form.</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inhomogeneous equation as represented by the last term.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70503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03/18/2024</a:t>
            </a:r>
            <a:endParaRPr lang="en-US" dirty="0"/>
          </a:p>
        </p:txBody>
      </p:sp>
      <p:sp>
        <p:nvSpPr>
          <p:cNvPr id="5" name="Footer Placeholder 4"/>
          <p:cNvSpPr>
            <a:spLocks noGrp="1"/>
          </p:cNvSpPr>
          <p:nvPr>
            <p:ph type="ftr" sz="quarter" idx="11"/>
          </p:nvPr>
        </p:nvSpPr>
        <p:spPr/>
        <p:txBody>
          <a:bodyPr/>
          <a:lstStyle/>
          <a:p>
            <a:r>
              <a:rPr lang="en-US"/>
              <a:t>PHY 712  Spring 2024 --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03/18/2024</a:t>
            </a:r>
            <a:endParaRPr lang="en-US" dirty="0"/>
          </a:p>
        </p:txBody>
      </p:sp>
      <p:sp>
        <p:nvSpPr>
          <p:cNvPr id="5" name="Footer Placeholder 4"/>
          <p:cNvSpPr>
            <a:spLocks noGrp="1"/>
          </p:cNvSpPr>
          <p:nvPr>
            <p:ph type="ftr" sz="quarter" idx="11"/>
          </p:nvPr>
        </p:nvSpPr>
        <p:spPr/>
        <p:txBody>
          <a:bodyPr/>
          <a:lstStyle/>
          <a:p>
            <a:r>
              <a:rPr lang="en-US"/>
              <a:t>PHY 712  Spring 2024 --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03/18/2024</a:t>
            </a:r>
            <a:endParaRPr lang="en-US" dirty="0"/>
          </a:p>
        </p:txBody>
      </p:sp>
      <p:sp>
        <p:nvSpPr>
          <p:cNvPr id="5" name="Footer Placeholder 4"/>
          <p:cNvSpPr>
            <a:spLocks noGrp="1"/>
          </p:cNvSpPr>
          <p:nvPr>
            <p:ph type="ftr" sz="quarter" idx="11"/>
          </p:nvPr>
        </p:nvSpPr>
        <p:spPr/>
        <p:txBody>
          <a:bodyPr/>
          <a:lstStyle/>
          <a:p>
            <a:r>
              <a:rPr lang="en-US"/>
              <a:t>PHY 712  Spring 2024 --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03/18/2024</a:t>
            </a:r>
            <a:endParaRPr lang="en-US" dirty="0"/>
          </a:p>
        </p:txBody>
      </p:sp>
      <p:sp>
        <p:nvSpPr>
          <p:cNvPr id="5" name="Footer Placeholder 4"/>
          <p:cNvSpPr>
            <a:spLocks noGrp="1"/>
          </p:cNvSpPr>
          <p:nvPr>
            <p:ph type="ftr" sz="quarter" idx="11"/>
          </p:nvPr>
        </p:nvSpPr>
        <p:spPr/>
        <p:txBody>
          <a:bodyPr/>
          <a:lstStyle/>
          <a:p>
            <a:r>
              <a:rPr lang="en-US"/>
              <a:t>PHY 712  Spring 2024 --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03/18/2024</a:t>
            </a:r>
            <a:endParaRPr lang="en-US" dirty="0"/>
          </a:p>
        </p:txBody>
      </p:sp>
      <p:sp>
        <p:nvSpPr>
          <p:cNvPr id="5" name="Footer Placeholder 4"/>
          <p:cNvSpPr>
            <a:spLocks noGrp="1"/>
          </p:cNvSpPr>
          <p:nvPr>
            <p:ph type="ftr" sz="quarter" idx="11"/>
          </p:nvPr>
        </p:nvSpPr>
        <p:spPr/>
        <p:txBody>
          <a:bodyPr/>
          <a:lstStyle/>
          <a:p>
            <a:r>
              <a:rPr lang="en-US"/>
              <a:t>PHY 712  Spring 2024 -- Lecture 24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03/18/2024</a:t>
            </a:r>
            <a:endParaRPr lang="en-US" dirty="0"/>
          </a:p>
        </p:txBody>
      </p:sp>
      <p:sp>
        <p:nvSpPr>
          <p:cNvPr id="6" name="Footer Placeholder 5"/>
          <p:cNvSpPr>
            <a:spLocks noGrp="1"/>
          </p:cNvSpPr>
          <p:nvPr>
            <p:ph type="ftr" sz="quarter" idx="11"/>
          </p:nvPr>
        </p:nvSpPr>
        <p:spPr/>
        <p:txBody>
          <a:bodyPr/>
          <a:lstStyle/>
          <a:p>
            <a:r>
              <a:rPr lang="en-US"/>
              <a:t>PHY 712  Spring 2024 --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03/18/2024</a:t>
            </a:r>
            <a:endParaRPr lang="en-US" dirty="0"/>
          </a:p>
        </p:txBody>
      </p:sp>
      <p:sp>
        <p:nvSpPr>
          <p:cNvPr id="8" name="Footer Placeholder 7"/>
          <p:cNvSpPr>
            <a:spLocks noGrp="1"/>
          </p:cNvSpPr>
          <p:nvPr>
            <p:ph type="ftr" sz="quarter" idx="11"/>
          </p:nvPr>
        </p:nvSpPr>
        <p:spPr/>
        <p:txBody>
          <a:bodyPr/>
          <a:lstStyle/>
          <a:p>
            <a:r>
              <a:rPr lang="en-US"/>
              <a:t>PHY 712  Spring 2024 -- Lecture 24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03/18/2024</a:t>
            </a:r>
            <a:endParaRPr lang="en-US" dirty="0"/>
          </a:p>
        </p:txBody>
      </p:sp>
      <p:sp>
        <p:nvSpPr>
          <p:cNvPr id="4" name="Footer Placeholder 3"/>
          <p:cNvSpPr>
            <a:spLocks noGrp="1"/>
          </p:cNvSpPr>
          <p:nvPr>
            <p:ph type="ftr" sz="quarter" idx="11"/>
          </p:nvPr>
        </p:nvSpPr>
        <p:spPr/>
        <p:txBody>
          <a:bodyPr/>
          <a:lstStyle/>
          <a:p>
            <a:r>
              <a:rPr lang="en-US"/>
              <a:t>PHY 712  Spring 2024 -- Lecture 24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03/18/2024</a:t>
            </a:r>
            <a:endParaRPr lang="en-US" dirty="0"/>
          </a:p>
        </p:txBody>
      </p:sp>
      <p:sp>
        <p:nvSpPr>
          <p:cNvPr id="6" name="Footer Placeholder 5"/>
          <p:cNvSpPr>
            <a:spLocks noGrp="1"/>
          </p:cNvSpPr>
          <p:nvPr>
            <p:ph type="ftr" sz="quarter" idx="11"/>
          </p:nvPr>
        </p:nvSpPr>
        <p:spPr/>
        <p:txBody>
          <a:bodyPr/>
          <a:lstStyle/>
          <a:p>
            <a:r>
              <a:rPr lang="en-US"/>
              <a:t>PHY 712  Spring 2024 --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03/18/2024</a:t>
            </a:r>
            <a:endParaRPr lang="en-US" dirty="0"/>
          </a:p>
        </p:txBody>
      </p:sp>
      <p:sp>
        <p:nvSpPr>
          <p:cNvPr id="6" name="Footer Placeholder 5"/>
          <p:cNvSpPr>
            <a:spLocks noGrp="1"/>
          </p:cNvSpPr>
          <p:nvPr>
            <p:ph type="ftr" sz="quarter" idx="11"/>
          </p:nvPr>
        </p:nvSpPr>
        <p:spPr/>
        <p:txBody>
          <a:bodyPr/>
          <a:lstStyle/>
          <a:p>
            <a:r>
              <a:rPr lang="en-US"/>
              <a:t>PHY 712  Spring 2024 -- Lecture 24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03/18/2024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2024 -- Lecture 24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9.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3.bin"/><Relationship Id="rId4"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5.bin"/><Relationship Id="rId4" Type="http://schemas.openxmlformats.org/officeDocument/2006/relationships/image" Target="../media/image2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8.bin"/><Relationship Id="rId4" Type="http://schemas.openxmlformats.org/officeDocument/2006/relationships/image" Target="../media/image29.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21.xml.rels><?xml version="1.0" encoding="UTF-8" standalone="yes"?>
<Relationships xmlns="http://schemas.openxmlformats.org/package/2006/relationships"><Relationship Id="rId8" Type="http://schemas.openxmlformats.org/officeDocument/2006/relationships/image" Target="../media/image35.wmf"/><Relationship Id="rId13"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4.bin"/><Relationship Id="rId12" Type="http://schemas.openxmlformats.org/officeDocument/2006/relationships/image" Target="../media/image37.wmf"/><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34.wmf"/><Relationship Id="rId11" Type="http://schemas.openxmlformats.org/officeDocument/2006/relationships/oleObject" Target="../embeddings/oleObject36.bin"/><Relationship Id="rId5" Type="http://schemas.openxmlformats.org/officeDocument/2006/relationships/oleObject" Target="../embeddings/oleObject33.bin"/><Relationship Id="rId10" Type="http://schemas.openxmlformats.org/officeDocument/2006/relationships/image" Target="../media/image36.wmf"/><Relationship Id="rId4" Type="http://schemas.openxmlformats.org/officeDocument/2006/relationships/image" Target="../media/image33.wmf"/><Relationship Id="rId9" Type="http://schemas.openxmlformats.org/officeDocument/2006/relationships/oleObject" Target="../embeddings/oleObject35.bin"/><Relationship Id="rId14" Type="http://schemas.openxmlformats.org/officeDocument/2006/relationships/image" Target="../media/image3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39.bin"/><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2.bin"/><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4.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45.wmf"/></Relationships>
</file>

<file path=ppt/slides/_rels/slide2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50.wmf"/><Relationship Id="rId5" Type="http://schemas.openxmlformats.org/officeDocument/2006/relationships/oleObject" Target="../embeddings/oleObject49.bin"/><Relationship Id="rId4" Type="http://schemas.openxmlformats.org/officeDocument/2006/relationships/image" Target="../media/image49.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oleObject" Target="../embeddings/oleObject50.bin"/><Relationship Id="rId1" Type="http://schemas.openxmlformats.org/officeDocument/2006/relationships/slideLayout" Target="../slideLayouts/slideLayout7.xml"/><Relationship Id="rId5" Type="http://schemas.openxmlformats.org/officeDocument/2006/relationships/image" Target="../media/image52.wmf"/><Relationship Id="rId4" Type="http://schemas.openxmlformats.org/officeDocument/2006/relationships/oleObject" Target="../embeddings/oleObject51.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athshistory.st-andrews.ac.uk/Biographies/Frobeniu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emf"/><Relationship Id="rId2" Type="http://schemas.openxmlformats.org/officeDocument/2006/relationships/oleObject" Target="../embeddings/oleObject4.bin"/><Relationship Id="rId1" Type="http://schemas.openxmlformats.org/officeDocument/2006/relationships/slideLayout" Target="../slideLayouts/slideLayout7.x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228600" y="156500"/>
            <a:ext cx="8229600" cy="5778505"/>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Olin 103</a:t>
            </a:r>
          </a:p>
          <a:p>
            <a:pPr algn="ctr"/>
            <a:endParaRPr lang="en-US" sz="3200" b="1" dirty="0"/>
          </a:p>
          <a:p>
            <a:pPr algn="ctr"/>
            <a:r>
              <a:rPr lang="en-US" sz="3200" b="1" dirty="0"/>
              <a:t>Notes on Lecture 24:</a:t>
            </a:r>
            <a:endParaRPr lang="en-US" sz="3200" b="1" dirty="0">
              <a:solidFill>
                <a:schemeClr val="folHlink"/>
              </a:solidFill>
            </a:endParaRPr>
          </a:p>
          <a:p>
            <a:pPr marL="457200" lvl="2" algn="ctr">
              <a:spcBef>
                <a:spcPct val="50000"/>
              </a:spcBef>
            </a:pPr>
            <a:r>
              <a:rPr lang="en-US" sz="2400" b="1" dirty="0">
                <a:solidFill>
                  <a:schemeClr val="folHlink"/>
                </a:solidFill>
              </a:rPr>
              <a:t>Digression on some Mathematical Methods and</a:t>
            </a:r>
          </a:p>
          <a:p>
            <a:pPr marL="457200" lvl="2" algn="ctr">
              <a:spcBef>
                <a:spcPct val="50000"/>
              </a:spcBef>
            </a:pPr>
            <a:r>
              <a:rPr lang="en-US" sz="2400" b="1" dirty="0">
                <a:solidFill>
                  <a:schemeClr val="folHlink"/>
                </a:solidFill>
              </a:rPr>
              <a:t>Sources of radiation Chap. 9 (Sec. 9.1-9.3)</a:t>
            </a:r>
          </a:p>
          <a:p>
            <a:pPr marL="457200" lvl="2" algn="ctr">
              <a:spcBef>
                <a:spcPct val="50000"/>
              </a:spcBef>
            </a:pPr>
            <a:endParaRPr lang="en-US" sz="900" b="1" dirty="0">
              <a:solidFill>
                <a:schemeClr val="folHlink"/>
              </a:solidFill>
            </a:endParaRPr>
          </a:p>
          <a:p>
            <a:pPr marL="1428750" lvl="3" indent="-514350">
              <a:spcBef>
                <a:spcPct val="50000"/>
              </a:spcBef>
              <a:buFont typeface="+mj-lt"/>
              <a:buAutoNum type="alphaUcPeriod"/>
            </a:pPr>
            <a:r>
              <a:rPr lang="en-US" sz="2400" b="1" dirty="0">
                <a:solidFill>
                  <a:schemeClr val="folHlink"/>
                </a:solidFill>
              </a:rPr>
              <a:t>Digression on tools for solving ordinary differential equations – Method of </a:t>
            </a:r>
            <a:r>
              <a:rPr lang="en-US" sz="2400" b="1" dirty="0" err="1">
                <a:solidFill>
                  <a:schemeClr val="folHlink"/>
                </a:solidFill>
              </a:rPr>
              <a:t>Frobenius</a:t>
            </a:r>
            <a:endParaRPr lang="en-US" sz="2400" b="1" dirty="0">
              <a:solidFill>
                <a:schemeClr val="folHlink"/>
              </a:solidFill>
            </a:endParaRPr>
          </a:p>
          <a:p>
            <a:pPr marL="1428750" lvl="3" indent="-514350">
              <a:spcBef>
                <a:spcPct val="50000"/>
              </a:spcBef>
              <a:buFont typeface="+mj-lt"/>
              <a:buAutoNum type="alphaUcPeriod"/>
            </a:pPr>
            <a:r>
              <a:rPr lang="en-US" sz="2400" b="1" dirty="0">
                <a:solidFill>
                  <a:schemeClr val="folHlink"/>
                </a:solidFill>
              </a:rPr>
              <a:t>Electromagnetic waves due to specific sources</a:t>
            </a:r>
          </a:p>
          <a:p>
            <a:pPr marL="1428750" lvl="3" indent="-514350">
              <a:spcBef>
                <a:spcPct val="50000"/>
              </a:spcBef>
              <a:buFont typeface="+mj-lt"/>
              <a:buAutoNum type="alphaUcPeriod"/>
            </a:pPr>
            <a:r>
              <a:rPr lang="en-US" sz="24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5657422"/>
              </p:ext>
            </p:extLst>
          </p:nvPr>
        </p:nvGraphicFramePr>
        <p:xfrm>
          <a:off x="228601" y="609600"/>
          <a:ext cx="6858000" cy="4233113"/>
        </p:xfrm>
        <a:graphic>
          <a:graphicData uri="http://schemas.openxmlformats.org/presentationml/2006/ole">
            <mc:AlternateContent xmlns:mc="http://schemas.openxmlformats.org/markup-compatibility/2006">
              <mc:Choice xmlns:v="urn:schemas-microsoft-com:vml" Requires="v">
                <p:oleObj name="数式" r:id="rId3" imgW="3213000" imgH="1981080" progId="Equation.3">
                  <p:embed/>
                </p:oleObj>
              </mc:Choice>
              <mc:Fallback>
                <p:oleObj name="数式" r:id="rId3" imgW="3213000" imgH="1981080" progId="Equation.3">
                  <p:embed/>
                  <p:pic>
                    <p:nvPicPr>
                      <p:cNvPr id="6" name="Object 5"/>
                      <p:cNvPicPr>
                        <a:picLocks noChangeAspect="1" noChangeArrowheads="1"/>
                      </p:cNvPicPr>
                      <p:nvPr/>
                    </p:nvPicPr>
                    <p:blipFill>
                      <a:blip r:embed="rId4"/>
                      <a:srcRect/>
                      <a:stretch>
                        <a:fillRect/>
                      </a:stretch>
                    </p:blipFill>
                    <p:spPr bwMode="auto">
                      <a:xfrm>
                        <a:off x="228601" y="609600"/>
                        <a:ext cx="6858000" cy="42331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name="Equation" r:id="rId5" imgW="2412720" imgH="1358640" progId="Equation.DSMT4">
                  <p:embed/>
                </p:oleObj>
              </mc:Choice>
              <mc:Fallback>
                <p:oleObj name="Equation" r:id="rId5" imgW="2412720" imgH="1358640" progId="Equation.DSMT4">
                  <p:embed/>
                  <p:pic>
                    <p:nvPicPr>
                      <p:cNvPr id="7" name="Object 6"/>
                      <p:cNvPicPr/>
                      <p:nvPr/>
                    </p:nvPicPr>
                    <p:blipFill>
                      <a:blip r:embed="rId6"/>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name="Equation" r:id="rId7" imgW="1650960" imgH="1358640" progId="Equation.DSMT4">
                  <p:embed/>
                </p:oleObj>
              </mc:Choice>
              <mc:Fallback>
                <p:oleObj name="Equation" r:id="rId7" imgW="1650960" imgH="1358640" progId="Equation.DSMT4">
                  <p:embed/>
                  <p:pic>
                    <p:nvPicPr>
                      <p:cNvPr id="8" name="Object 7"/>
                      <p:cNvPicPr/>
                      <p:nvPr/>
                    </p:nvPicPr>
                    <p:blipFill>
                      <a:blip r:embed="rId8"/>
                      <a:stretch>
                        <a:fillRect/>
                      </a:stretch>
                    </p:blipFill>
                    <p:spPr>
                      <a:xfrm>
                        <a:off x="2438400" y="4490560"/>
                        <a:ext cx="2222500" cy="1828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E990E25-F431-4D56-A2B0-9A42F6F08153}"/>
              </a:ext>
            </a:extLst>
          </p:cNvPr>
          <p:cNvSpPr txBox="1"/>
          <p:nvPr/>
        </p:nvSpPr>
        <p:spPr>
          <a:xfrm>
            <a:off x="4453594" y="1745063"/>
            <a:ext cx="4571999" cy="1200329"/>
          </a:xfrm>
          <a:prstGeom prst="rect">
            <a:avLst/>
          </a:prstGeom>
          <a:noFill/>
        </p:spPr>
        <p:txBody>
          <a:bodyPr wrap="square" rtlCol="0">
            <a:spAutoFit/>
          </a:bodyPr>
          <a:lstStyle/>
          <a:p>
            <a:r>
              <a:rPr lang="en-US" sz="2400" dirty="0">
                <a:latin typeface="+mj-lt"/>
              </a:rPr>
              <a:t>This choice decouples the equations for the scalar and vector potentials.</a:t>
            </a:r>
          </a:p>
        </p:txBody>
      </p:sp>
    </p:spTree>
    <p:extLst>
      <p:ext uri="{BB962C8B-B14F-4D97-AF65-F5344CB8AC3E}">
        <p14:creationId xmlns:p14="http://schemas.microsoft.com/office/powerpoint/2010/main" val="2802528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name="数式" r:id="rId3" imgW="2349360" imgH="444240" progId="Equation.3">
                  <p:embed/>
                </p:oleObj>
              </mc:Choice>
              <mc:Fallback>
                <p:oleObj name="数式" r:id="rId3" imgW="2349360" imgH="444240" progId="Equation.3">
                  <p:embed/>
                  <p:pic>
                    <p:nvPicPr>
                      <p:cNvPr id="6" name="Object 5"/>
                      <p:cNvPicPr>
                        <a:picLocks noChangeAspect="1" noChangeArrowheads="1"/>
                      </p:cNvPicPr>
                      <p:nvPr/>
                    </p:nvPicPr>
                    <p:blipFill>
                      <a:blip r:embed="rId4"/>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name="数式" r:id="rId5" imgW="3429000" imgH="1143000" progId="Equation.3">
                  <p:embed/>
                </p:oleObj>
              </mc:Choice>
              <mc:Fallback>
                <p:oleObj name="数式" r:id="rId5" imgW="3429000" imgH="1143000" progId="Equation.3">
                  <p:embed/>
                  <p:pic>
                    <p:nvPicPr>
                      <p:cNvPr id="7" name="Object 6"/>
                      <p:cNvPicPr>
                        <a:picLocks noChangeAspect="1" noChangeArrowheads="1"/>
                      </p:cNvPicPr>
                      <p:nvPr/>
                    </p:nvPicPr>
                    <p:blipFill>
                      <a:blip r:embed="rId6"/>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580501245"/>
              </p:ext>
            </p:extLst>
          </p:nvPr>
        </p:nvGraphicFramePr>
        <p:xfrm>
          <a:off x="501650" y="404813"/>
          <a:ext cx="8248650" cy="2843212"/>
        </p:xfrm>
        <a:graphic>
          <a:graphicData uri="http://schemas.openxmlformats.org/presentationml/2006/ole">
            <mc:AlternateContent xmlns:mc="http://schemas.openxmlformats.org/markup-compatibility/2006">
              <mc:Choice xmlns:v="urn:schemas-microsoft-com:vml" Requires="v">
                <p:oleObj name="Equation" r:id="rId3" imgW="3619440" imgH="1244520" progId="Equation.DSMT4">
                  <p:embed/>
                </p:oleObj>
              </mc:Choice>
              <mc:Fallback>
                <p:oleObj name="Equation" r:id="rId3" imgW="3619440" imgH="1244520" progId="Equation.DSMT4">
                  <p:embed/>
                  <p:pic>
                    <p:nvPicPr>
                      <p:cNvPr id="6" name="Object 5"/>
                      <p:cNvPicPr>
                        <a:picLocks noChangeAspect="1" noChangeArrowheads="1"/>
                      </p:cNvPicPr>
                      <p:nvPr/>
                    </p:nvPicPr>
                    <p:blipFill>
                      <a:blip r:embed="rId4"/>
                      <a:srcRect/>
                      <a:stretch>
                        <a:fillRect/>
                      </a:stretch>
                    </p:blipFill>
                    <p:spPr bwMode="auto">
                      <a:xfrm>
                        <a:off x="501650" y="404813"/>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7802340"/>
              </p:ext>
            </p:extLst>
          </p:nvPr>
        </p:nvGraphicFramePr>
        <p:xfrm>
          <a:off x="1487487" y="3338512"/>
          <a:ext cx="5903913" cy="2528888"/>
        </p:xfrm>
        <a:graphic>
          <a:graphicData uri="http://schemas.openxmlformats.org/presentationml/2006/ole">
            <mc:AlternateContent xmlns:mc="http://schemas.openxmlformats.org/markup-compatibility/2006">
              <mc:Choice xmlns:v="urn:schemas-microsoft-com:vml" Requires="v">
                <p:oleObj name="数式" r:id="rId5" imgW="2590560" imgH="1104840" progId="Equation.3">
                  <p:embed/>
                </p:oleObj>
              </mc:Choice>
              <mc:Fallback>
                <p:oleObj name="数式" r:id="rId5" imgW="2590560" imgH="1104840" progId="Equation.3">
                  <p:embed/>
                  <p:pic>
                    <p:nvPicPr>
                      <p:cNvPr id="8" name="Object 7"/>
                      <p:cNvPicPr>
                        <a:picLocks noChangeAspect="1" noChangeArrowheads="1"/>
                      </p:cNvPicPr>
                      <p:nvPr/>
                    </p:nvPicPr>
                    <p:blipFill>
                      <a:blip r:embed="rId6"/>
                      <a:srcRect/>
                      <a:stretch>
                        <a:fillRect/>
                      </a:stretch>
                    </p:blipFill>
                    <p:spPr bwMode="auto">
                      <a:xfrm>
                        <a:off x="1487487" y="3338512"/>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76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name="数式" r:id="rId3" imgW="3441600" imgH="2184120" progId="Equation.3">
                  <p:embed/>
                </p:oleObj>
              </mc:Choice>
              <mc:Fallback>
                <p:oleObj name="数式" r:id="rId3" imgW="3441600" imgH="2184120" progId="Equation.3">
                  <p:embed/>
                  <p:pic>
                    <p:nvPicPr>
                      <p:cNvPr id="5" name="Object 4"/>
                      <p:cNvPicPr>
                        <a:picLocks noChangeAspect="1" noChangeArrowheads="1"/>
                      </p:cNvPicPr>
                      <p:nvPr/>
                    </p:nvPicPr>
                    <p:blipFill>
                      <a:blip r:embed="rId4"/>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Tree>
    <p:extLst>
      <p:ext uri="{BB962C8B-B14F-4D97-AF65-F5344CB8AC3E}">
        <p14:creationId xmlns:p14="http://schemas.microsoft.com/office/powerpoint/2010/main" val="272753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39325129"/>
              </p:ext>
            </p:extLst>
          </p:nvPr>
        </p:nvGraphicFramePr>
        <p:xfrm>
          <a:off x="1981200" y="478799"/>
          <a:ext cx="6612340" cy="3475038"/>
        </p:xfrm>
        <a:graphic>
          <a:graphicData uri="http://schemas.openxmlformats.org/presentationml/2006/ole">
            <mc:AlternateContent xmlns:mc="http://schemas.openxmlformats.org/markup-compatibility/2006">
              <mc:Choice xmlns:v="urn:schemas-microsoft-com:vml" Requires="v">
                <p:oleObj name="Equation" r:id="rId3" imgW="4431960" imgH="2323800" progId="Equation.DSMT4">
                  <p:embed/>
                </p:oleObj>
              </mc:Choice>
              <mc:Fallback>
                <p:oleObj name="Equation" r:id="rId3" imgW="4431960" imgH="2323800" progId="Equation.DSMT4">
                  <p:embed/>
                  <p:pic>
                    <p:nvPicPr>
                      <p:cNvPr id="6" name="Object 5"/>
                      <p:cNvPicPr>
                        <a:picLocks noChangeAspect="1" noChangeArrowheads="1"/>
                      </p:cNvPicPr>
                      <p:nvPr/>
                    </p:nvPicPr>
                    <p:blipFill>
                      <a:blip r:embed="rId4"/>
                      <a:srcRect/>
                      <a:stretch>
                        <a:fillRect/>
                      </a:stretch>
                    </p:blipFill>
                    <p:spPr bwMode="auto">
                      <a:xfrm>
                        <a:off x="1981200" y="478799"/>
                        <a:ext cx="6612340" cy="3475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2403061"/>
              </p:ext>
            </p:extLst>
          </p:nvPr>
        </p:nvGraphicFramePr>
        <p:xfrm>
          <a:off x="1967883" y="3505200"/>
          <a:ext cx="6246812" cy="3440840"/>
        </p:xfrm>
        <a:graphic>
          <a:graphicData uri="http://schemas.openxmlformats.org/presentationml/2006/ole">
            <mc:AlternateContent xmlns:mc="http://schemas.openxmlformats.org/markup-compatibility/2006">
              <mc:Choice xmlns:v="urn:schemas-microsoft-com:vml" Requires="v">
                <p:oleObj name="Equation" r:id="rId5" imgW="4228920" imgH="2323800" progId="Equation.DSMT4">
                  <p:embed/>
                </p:oleObj>
              </mc:Choice>
              <mc:Fallback>
                <p:oleObj name="Equation" r:id="rId5" imgW="4228920" imgH="2323800" progId="Equation.DSMT4">
                  <p:embed/>
                  <p:pic>
                    <p:nvPicPr>
                      <p:cNvPr id="7" name="Object 6"/>
                      <p:cNvPicPr>
                        <a:picLocks noChangeAspect="1" noChangeArrowheads="1"/>
                      </p:cNvPicPr>
                      <p:nvPr/>
                    </p:nvPicPr>
                    <p:blipFill>
                      <a:blip r:embed="rId6"/>
                      <a:srcRect/>
                      <a:stretch>
                        <a:fillRect/>
                      </a:stretch>
                    </p:blipFill>
                    <p:spPr bwMode="auto">
                      <a:xfrm>
                        <a:off x="1967883" y="3505200"/>
                        <a:ext cx="6246812" cy="34408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47538775"/>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name="数式" r:id="rId3" imgW="3530520" imgH="1358640" progId="Equation.3">
                  <p:embed/>
                </p:oleObj>
              </mc:Choice>
              <mc:Fallback>
                <p:oleObj name="数式" r:id="rId3" imgW="3530520" imgH="1358640" progId="Equation.3">
                  <p:embed/>
                  <p:pic>
                    <p:nvPicPr>
                      <p:cNvPr id="6" name="Object 5"/>
                      <p:cNvPicPr>
                        <a:picLocks noChangeAspect="1" noChangeArrowheads="1"/>
                      </p:cNvPicPr>
                      <p:nvPr/>
                    </p:nvPicPr>
                    <p:blipFill>
                      <a:blip r:embed="rId4"/>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name="数式" r:id="rId5" imgW="2908080" imgH="990360" progId="Equation.3">
                  <p:embed/>
                </p:oleObj>
              </mc:Choice>
              <mc:Fallback>
                <p:oleObj name="数式" r:id="rId5" imgW="2908080" imgH="990360" progId="Equation.3">
                  <p:embed/>
                  <p:pic>
                    <p:nvPicPr>
                      <p:cNvPr id="7" name="Object 6"/>
                      <p:cNvPicPr>
                        <a:picLocks noChangeAspect="1" noChangeArrowheads="1"/>
                      </p:cNvPicPr>
                      <p:nvPr/>
                    </p:nvPicPr>
                    <p:blipFill>
                      <a:blip r:embed="rId6"/>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3408289"/>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name="数式" r:id="rId3" imgW="3530520" imgH="1358640" progId="Equation.3">
                  <p:embed/>
                </p:oleObj>
              </mc:Choice>
              <mc:Fallback>
                <p:oleObj name="数式" r:id="rId3" imgW="3530520" imgH="1358640" progId="Equation.3">
                  <p:embed/>
                  <p:pic>
                    <p:nvPicPr>
                      <p:cNvPr id="6" name="Object 5"/>
                      <p:cNvPicPr>
                        <a:picLocks noChangeAspect="1" noChangeArrowheads="1"/>
                      </p:cNvPicPr>
                      <p:nvPr/>
                    </p:nvPicPr>
                    <p:blipFill>
                      <a:blip r:embed="rId4"/>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7" name="Object 6"/>
                      <p:cNvPicPr>
                        <a:picLocks noChangeAspect="1" noChangeArrowheads="1"/>
                      </p:cNvPicPr>
                      <p:nvPr/>
                    </p:nvPicPr>
                    <p:blipFill>
                      <a:blip r:embed="rId6"/>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name="数式" r:id="rId3" imgW="3797280" imgH="1333440" progId="Equation.3">
                  <p:embed/>
                </p:oleObj>
              </mc:Choice>
              <mc:Fallback>
                <p:oleObj name="数式" r:id="rId3" imgW="3797280" imgH="1333440" progId="Equation.3">
                  <p:embed/>
                  <p:pic>
                    <p:nvPicPr>
                      <p:cNvPr id="6" name="Object 5"/>
                      <p:cNvPicPr>
                        <a:picLocks noChangeAspect="1" noChangeArrowheads="1"/>
                      </p:cNvPicPr>
                      <p:nvPr/>
                    </p:nvPicPr>
                    <p:blipFill>
                      <a:blip r:embed="rId4"/>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name="Equation" r:id="rId5" imgW="2882880" imgH="1701720" progId="Equation.DSMT4">
                  <p:embed/>
                </p:oleObj>
              </mc:Choice>
              <mc:Fallback>
                <p:oleObj name="Equation" r:id="rId5" imgW="2882880" imgH="1701720" progId="Equation.DSMT4">
                  <p:embed/>
                  <p:pic>
                    <p:nvPicPr>
                      <p:cNvPr id="7" name="Object 6"/>
                      <p:cNvPicPr>
                        <a:picLocks noChangeAspect="1" noChangeArrowheads="1"/>
                      </p:cNvPicPr>
                      <p:nvPr/>
                    </p:nvPicPr>
                    <p:blipFill>
                      <a:blip r:embed="rId6"/>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4502311"/>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name="Equation" r:id="rId3" imgW="3962160" imgH="2616120" progId="Equation.DSMT4">
                  <p:embed/>
                </p:oleObj>
              </mc:Choice>
              <mc:Fallback>
                <p:oleObj name="Equation" r:id="rId3" imgW="3962160" imgH="2616120" progId="Equation.DSMT4">
                  <p:embed/>
                  <p:pic>
                    <p:nvPicPr>
                      <p:cNvPr id="5" name="Object 4"/>
                      <p:cNvPicPr/>
                      <p:nvPr/>
                    </p:nvPicPr>
                    <p:blipFill>
                      <a:blip r:embed="rId4"/>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name="数式" r:id="rId3" imgW="2908080" imgH="812520" progId="Equation.3">
                  <p:embed/>
                </p:oleObj>
              </mc:Choice>
              <mc:Fallback>
                <p:oleObj name="数式" r:id="rId3" imgW="2908080" imgH="812520" progId="Equation.3">
                  <p:embed/>
                  <p:pic>
                    <p:nvPicPr>
                      <p:cNvPr id="7" name="Object 6"/>
                      <p:cNvPicPr>
                        <a:picLocks noChangeAspect="1" noChangeArrowheads="1"/>
                      </p:cNvPicPr>
                      <p:nvPr/>
                    </p:nvPicPr>
                    <p:blipFill>
                      <a:blip r:embed="rId4"/>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name="数式" r:id="rId5" imgW="2984400" imgH="850680" progId="Equation.3">
                  <p:embed/>
                </p:oleObj>
              </mc:Choice>
              <mc:Fallback>
                <p:oleObj name="数式" r:id="rId5" imgW="2984400" imgH="850680" progId="Equation.3">
                  <p:embed/>
                  <p:pic>
                    <p:nvPicPr>
                      <p:cNvPr id="8" name="Object 7"/>
                      <p:cNvPicPr>
                        <a:picLocks noChangeAspect="1" noChangeArrowheads="1"/>
                      </p:cNvPicPr>
                      <p:nvPr/>
                    </p:nvPicPr>
                    <p:blipFill>
                      <a:blip r:embed="rId6"/>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name="数式" r:id="rId7" imgW="2908080" imgH="952200" progId="Equation.3">
                  <p:embed/>
                </p:oleObj>
              </mc:Choice>
              <mc:Fallback>
                <p:oleObj name="数式" r:id="rId7" imgW="2908080" imgH="952200" progId="Equation.3">
                  <p:embed/>
                  <p:pic>
                    <p:nvPicPr>
                      <p:cNvPr id="9" name="Object 8"/>
                      <p:cNvPicPr>
                        <a:picLocks noChangeAspect="1" noChangeArrowheads="1"/>
                      </p:cNvPicPr>
                      <p:nvPr/>
                    </p:nvPicPr>
                    <p:blipFill>
                      <a:blip r:embed="rId8"/>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6F4C35-B701-2C3C-789B-490734B98EF7}"/>
              </a:ext>
            </a:extLst>
          </p:cNvPr>
          <p:cNvPicPr>
            <a:picLocks noChangeAspect="1"/>
          </p:cNvPicPr>
          <p:nvPr/>
        </p:nvPicPr>
        <p:blipFill>
          <a:blip r:embed="rId3"/>
          <a:stretch>
            <a:fillRect/>
          </a:stretch>
        </p:blipFill>
        <p:spPr>
          <a:xfrm>
            <a:off x="766387" y="609600"/>
            <a:ext cx="7912507" cy="5845306"/>
          </a:xfrm>
          <a:prstGeom prst="rect">
            <a:avLst/>
          </a:prstGeom>
        </p:spPr>
      </p:pic>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758481" y="990600"/>
            <a:ext cx="7852120" cy="461665"/>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0FA0FE7C-B0C5-A272-AEDB-C57C9E7E1D54}"/>
              </a:ext>
            </a:extLst>
          </p:cNvPr>
          <p:cNvSpPr txBox="1"/>
          <p:nvPr/>
        </p:nvSpPr>
        <p:spPr>
          <a:xfrm>
            <a:off x="398016" y="125428"/>
            <a:ext cx="8305800" cy="461665"/>
          </a:xfrm>
          <a:prstGeom prst="rect">
            <a:avLst/>
          </a:prstGeom>
          <a:noFill/>
        </p:spPr>
        <p:txBody>
          <a:bodyPr wrap="square" rtlCol="0">
            <a:spAutoFit/>
          </a:bodyPr>
          <a:lstStyle/>
          <a:p>
            <a:r>
              <a:rPr lang="en-US" sz="2400" dirty="0">
                <a:latin typeface="+mj-lt"/>
              </a:rPr>
              <a:t>Tentative schedule for the remaining semester --</a:t>
            </a:r>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name="Equation" r:id="rId3" imgW="4978080" imgH="1307880" progId="Equation.DSMT4">
                  <p:embed/>
                </p:oleObj>
              </mc:Choice>
              <mc:Fallback>
                <p:oleObj name="Equation" r:id="rId3" imgW="4978080" imgH="1307880" progId="Equation.DSMT4">
                  <p:embed/>
                  <p:pic>
                    <p:nvPicPr>
                      <p:cNvPr id="7" name="Object 6"/>
                      <p:cNvPicPr>
                        <a:picLocks noChangeAspect="1" noChangeArrowheads="1"/>
                      </p:cNvPicPr>
                      <p:nvPr/>
                    </p:nvPicPr>
                    <p:blipFill>
                      <a:blip r:embed="rId4"/>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name="数式" r:id="rId5" imgW="2908080" imgH="952200" progId="Equation.3">
                  <p:embed/>
                </p:oleObj>
              </mc:Choice>
              <mc:Fallback>
                <p:oleObj name="数式" r:id="rId5" imgW="2908080" imgH="952200" progId="Equation.3">
                  <p:embed/>
                  <p:pic>
                    <p:nvPicPr>
                      <p:cNvPr id="9" name="Object 8"/>
                      <p:cNvPicPr>
                        <a:picLocks noChangeAspect="1" noChangeArrowheads="1"/>
                      </p:cNvPicPr>
                      <p:nvPr/>
                    </p:nvPicPr>
                    <p:blipFill>
                      <a:blip r:embed="rId6"/>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03871294"/>
              </p:ext>
            </p:extLst>
          </p:nvPr>
        </p:nvGraphicFramePr>
        <p:xfrm>
          <a:off x="557213" y="1143000"/>
          <a:ext cx="8031162" cy="3343275"/>
        </p:xfrm>
        <a:graphic>
          <a:graphicData uri="http://schemas.openxmlformats.org/presentationml/2006/ole">
            <mc:AlternateContent xmlns:mc="http://schemas.openxmlformats.org/markup-compatibility/2006">
              <mc:Choice xmlns:v="urn:schemas-microsoft-com:vml" Requires="v">
                <p:oleObj name="Equation" r:id="rId3" imgW="7035480" imgH="2920680" progId="Equation.DSMT4">
                  <p:embed/>
                </p:oleObj>
              </mc:Choice>
              <mc:Fallback>
                <p:oleObj name="Equation" r:id="rId3" imgW="7035480" imgH="2920680" progId="Equation.DSMT4">
                  <p:embed/>
                  <p:pic>
                    <p:nvPicPr>
                      <p:cNvPr id="7" name="Object 6"/>
                      <p:cNvPicPr>
                        <a:picLocks noChangeAspect="1" noChangeArrowheads="1"/>
                      </p:cNvPicPr>
                      <p:nvPr/>
                    </p:nvPicPr>
                    <p:blipFill>
                      <a:blip r:embed="rId4"/>
                      <a:srcRect/>
                      <a:stretch>
                        <a:fillRect/>
                      </a:stretch>
                    </p:blipFill>
                    <p:spPr bwMode="auto">
                      <a:xfrm>
                        <a:off x="557213" y="1143000"/>
                        <a:ext cx="8031162"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name="Equation" r:id="rId5" imgW="3276360" imgH="977760" progId="Equation.DSMT4">
                  <p:embed/>
                </p:oleObj>
              </mc:Choice>
              <mc:Fallback>
                <p:oleObj name="Equation" r:id="rId5" imgW="3276360" imgH="977760" progId="Equation.DSMT4">
                  <p:embed/>
                  <p:pic>
                    <p:nvPicPr>
                      <p:cNvPr id="8" name="Object 7"/>
                      <p:cNvPicPr>
                        <a:picLocks noChangeAspect="1" noChangeArrowheads="1"/>
                      </p:cNvPicPr>
                      <p:nvPr/>
                    </p:nvPicPr>
                    <p:blipFill>
                      <a:blip r:embed="rId6"/>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name="Equation" r:id="rId7" imgW="164880" imgH="228600" progId="Equation.DSMT4">
                  <p:embed/>
                </p:oleObj>
              </mc:Choice>
              <mc:Fallback>
                <p:oleObj name="Equation" r:id="rId7" imgW="164880" imgH="228600" progId="Equation.DSMT4">
                  <p:embed/>
                  <p:pic>
                    <p:nvPicPr>
                      <p:cNvPr id="22" name="Object 21"/>
                      <p:cNvPicPr/>
                      <p:nvPr/>
                    </p:nvPicPr>
                    <p:blipFill>
                      <a:blip r:embed="rId8"/>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name="Equation" r:id="rId9" imgW="520560" imgH="215640" progId="Equation.DSMT4">
                  <p:embed/>
                </p:oleObj>
              </mc:Choice>
              <mc:Fallback>
                <p:oleObj name="Equation" r:id="rId9" imgW="520560" imgH="215640" progId="Equation.DSMT4">
                  <p:embed/>
                  <p:pic>
                    <p:nvPicPr>
                      <p:cNvPr id="23" name="Object 22"/>
                      <p:cNvPicPr/>
                      <p:nvPr/>
                    </p:nvPicPr>
                    <p:blipFill>
                      <a:blip r:embed="rId10"/>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name="Equation" r:id="rId11" imgW="152280" imgH="228600" progId="Equation.DSMT4">
                  <p:embed/>
                </p:oleObj>
              </mc:Choice>
              <mc:Fallback>
                <p:oleObj name="Equation" r:id="rId11" imgW="152280" imgH="228600" progId="Equation.DSMT4">
                  <p:embed/>
                  <p:pic>
                    <p:nvPicPr>
                      <p:cNvPr id="24" name="Object 23"/>
                      <p:cNvPicPr/>
                      <p:nvPr/>
                    </p:nvPicPr>
                    <p:blipFill>
                      <a:blip r:embed="rId12"/>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name="Equation" r:id="rId13" imgW="164880" imgH="279360" progId="Equation.DSMT4">
                  <p:embed/>
                </p:oleObj>
              </mc:Choice>
              <mc:Fallback>
                <p:oleObj name="Equation" r:id="rId13" imgW="164880" imgH="279360" progId="Equation.DSMT4">
                  <p:embed/>
                  <p:pic>
                    <p:nvPicPr>
                      <p:cNvPr id="25" name="Object 24"/>
                      <p:cNvPicPr/>
                      <p:nvPr/>
                    </p:nvPicPr>
                    <p:blipFill>
                      <a:blip r:embed="rId14"/>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name="数式" r:id="rId3" imgW="2908080" imgH="952200" progId="Equation.3">
                  <p:embed/>
                </p:oleObj>
              </mc:Choice>
              <mc:Fallback>
                <p:oleObj name="数式" r:id="rId3" imgW="2908080" imgH="952200" progId="Equation.3">
                  <p:embed/>
                  <p:pic>
                    <p:nvPicPr>
                      <p:cNvPr id="9" name="Object 8"/>
                      <p:cNvPicPr>
                        <a:picLocks noChangeAspect="1" noChangeArrowheads="1"/>
                      </p:cNvPicPr>
                      <p:nvPr/>
                    </p:nvPicPr>
                    <p:blipFill>
                      <a:blip r:embed="rId4"/>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2BFA5160-0250-4C56-827E-83C66408A265}"/>
              </a:ext>
            </a:extLst>
          </p:cNvPr>
          <p:cNvSpPr txBox="1"/>
          <p:nvPr/>
        </p:nvSpPr>
        <p:spPr>
          <a:xfrm>
            <a:off x="609600" y="3581400"/>
            <a:ext cx="7467600" cy="830997"/>
          </a:xfrm>
          <a:prstGeom prst="rect">
            <a:avLst/>
          </a:prstGeom>
          <a:noFill/>
        </p:spPr>
        <p:txBody>
          <a:bodyPr wrap="square" rtlCol="0">
            <a:spAutoFit/>
          </a:bodyPr>
          <a:lstStyle/>
          <a:p>
            <a:r>
              <a:rPr lang="en-US" sz="2400" dirty="0">
                <a:latin typeface="+mj-lt"/>
              </a:rPr>
              <a:t>Note that these results are “exact” when</a:t>
            </a:r>
            <a:r>
              <a:rPr lang="en-US" sz="2400" i="1" dirty="0">
                <a:latin typeface="+mj-lt"/>
              </a:rPr>
              <a:t> r</a:t>
            </a:r>
            <a:r>
              <a:rPr lang="en-US" sz="2400" dirty="0">
                <a:latin typeface="+mj-lt"/>
              </a:rPr>
              <a:t> is outside the extent of the charge and current density.</a:t>
            </a:r>
          </a:p>
        </p:txBody>
      </p:sp>
    </p:spTree>
    <p:extLst>
      <p:ext uri="{BB962C8B-B14F-4D97-AF65-F5344CB8AC3E}">
        <p14:creationId xmlns:p14="http://schemas.microsoft.com/office/powerpoint/2010/main" val="21840552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F784D-4816-4B03-A2D7-AA66EB0BF0EA}"/>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66E7B7F0-546E-4208-A655-C2163305D827}"/>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DB73A21C-1B8B-4272-8908-1F362C1C1A63}"/>
              </a:ext>
            </a:extLst>
          </p:cNvPr>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a:extLst>
              <a:ext uri="{FF2B5EF4-FFF2-40B4-BE49-F238E27FC236}">
                <a16:creationId xmlns:a16="http://schemas.microsoft.com/office/drawing/2014/main" id="{FCF53485-A9BD-4C31-97D4-ECFE090AB7E3}"/>
              </a:ext>
            </a:extLst>
          </p:cNvPr>
          <p:cNvGraphicFramePr>
            <a:graphicFrameLocks noChangeAspect="1"/>
          </p:cNvGraphicFramePr>
          <p:nvPr>
            <p:extLst>
              <p:ext uri="{D42A27DB-BD31-4B8C-83A1-F6EECF244321}">
                <p14:modId xmlns:p14="http://schemas.microsoft.com/office/powerpoint/2010/main" val="327578575"/>
              </p:ext>
            </p:extLst>
          </p:nvPr>
        </p:nvGraphicFramePr>
        <p:xfrm>
          <a:off x="609600" y="1219200"/>
          <a:ext cx="7531100" cy="3194050"/>
        </p:xfrm>
        <a:graphic>
          <a:graphicData uri="http://schemas.openxmlformats.org/presentationml/2006/ole">
            <mc:AlternateContent xmlns:mc="http://schemas.openxmlformats.org/markup-compatibility/2006">
              <mc:Choice xmlns:v="urn:schemas-microsoft-com:vml" Requires="v">
                <p:oleObj name="Equation" r:id="rId2" imgW="3301920" imgH="1396800" progId="Equation.DSMT4">
                  <p:embed/>
                </p:oleObj>
              </mc:Choice>
              <mc:Fallback>
                <p:oleObj name="Equation" r:id="rId2" imgW="3301920" imgH="1396800" progId="Equation.DSMT4">
                  <p:embed/>
                  <p:pic>
                    <p:nvPicPr>
                      <p:cNvPr id="6" name="Object 5"/>
                      <p:cNvPicPr>
                        <a:picLocks noChangeAspect="1" noChangeArrowheads="1"/>
                      </p:cNvPicPr>
                      <p:nvPr/>
                    </p:nvPicPr>
                    <p:blipFill>
                      <a:blip r:embed="rId3"/>
                      <a:srcRect/>
                      <a:stretch>
                        <a:fillRect/>
                      </a:stretch>
                    </p:blipFill>
                    <p:spPr bwMode="auto">
                      <a:xfrm>
                        <a:off x="609600" y="121920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89678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now considering the dipole approximation</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name="Equation" r:id="rId3" imgW="4635360" imgH="3162240" progId="Equation.DSMT4">
                  <p:embed/>
                </p:oleObj>
              </mc:Choice>
              <mc:Fallback>
                <p:oleObj name="Equation" r:id="rId3" imgW="4635360" imgH="3162240" progId="Equation.DSMT4">
                  <p:embed/>
                  <p:pic>
                    <p:nvPicPr>
                      <p:cNvPr id="9" name="Object 8"/>
                      <p:cNvPicPr>
                        <a:picLocks noChangeAspect="1" noChangeArrowheads="1"/>
                      </p:cNvPicPr>
                      <p:nvPr/>
                    </p:nvPicPr>
                    <p:blipFill>
                      <a:blip r:embed="rId4"/>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name="Equation" r:id="rId3" imgW="5460840" imgH="1993680" progId="Equation.DSMT4">
                  <p:embed/>
                </p:oleObj>
              </mc:Choice>
              <mc:Fallback>
                <p:oleObj name="Equation" r:id="rId3" imgW="5460840" imgH="1993680" progId="Equation.DSMT4">
                  <p:embed/>
                  <p:pic>
                    <p:nvPicPr>
                      <p:cNvPr id="6" name="Object 5"/>
                      <p:cNvPicPr/>
                      <p:nvPr/>
                    </p:nvPicPr>
                    <p:blipFill>
                      <a:blip r:embed="rId4"/>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name="Equation" r:id="rId5" imgW="1955520" imgH="1015920" progId="Equation.DSMT4">
                  <p:embed/>
                </p:oleObj>
              </mc:Choice>
              <mc:Fallback>
                <p:oleObj name="Equation" r:id="rId5" imgW="1955520" imgH="1015920" progId="Equation.DSMT4">
                  <p:embed/>
                  <p:pic>
                    <p:nvPicPr>
                      <p:cNvPr id="8" name="Object 7"/>
                      <p:cNvPicPr/>
                      <p:nvPr/>
                    </p:nvPicPr>
                    <p:blipFill>
                      <a:blip r:embed="rId6"/>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the dipole approximation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name="Equation" r:id="rId3" imgW="5079960" imgH="2577960" progId="Equation.DSMT4">
                  <p:embed/>
                </p:oleObj>
              </mc:Choice>
              <mc:Fallback>
                <p:oleObj name="Equation" r:id="rId3" imgW="5079960" imgH="2577960" progId="Equation.DSMT4">
                  <p:embed/>
                  <p:pic>
                    <p:nvPicPr>
                      <p:cNvPr id="9" name="Object 8"/>
                      <p:cNvPicPr>
                        <a:picLocks noChangeAspect="1" noChangeArrowheads="1"/>
                      </p:cNvPicPr>
                      <p:nvPr/>
                    </p:nvPicPr>
                    <p:blipFill>
                      <a:blip r:embed="rId4"/>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548640" y="5208855"/>
            <a:ext cx="7924800" cy="1200329"/>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 </a:t>
            </a:r>
            <a:r>
              <a:rPr lang="en-US" sz="2400" dirty="0">
                <a:latin typeface="+mj-lt"/>
              </a:rPr>
              <a:t>for all </a:t>
            </a:r>
            <a:r>
              <a:rPr lang="en-US" sz="2400" i="1" dirty="0">
                <a:latin typeface="+mj-lt"/>
              </a:rPr>
              <a:t>r’</a:t>
            </a:r>
            <a:r>
              <a:rPr lang="en-US" sz="2400" dirty="0">
                <a:latin typeface="+mj-lt"/>
              </a:rPr>
              <a:t> with significant charge/current density.</a:t>
            </a:r>
            <a:endParaRPr lang="en-US" sz="2400" i="1" dirty="0">
              <a:latin typeface="+mj-lt"/>
            </a:endParaRPr>
          </a:p>
        </p:txBody>
      </p:sp>
    </p:spTree>
    <p:extLst>
      <p:ext uri="{BB962C8B-B14F-4D97-AF65-F5344CB8AC3E}">
        <p14:creationId xmlns:p14="http://schemas.microsoft.com/office/powerpoint/2010/main" val="1836095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dipole approximation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72753823"/>
              </p:ext>
            </p:extLst>
          </p:nvPr>
        </p:nvGraphicFramePr>
        <p:xfrm>
          <a:off x="236537" y="915340"/>
          <a:ext cx="8888413" cy="5492922"/>
        </p:xfrm>
        <a:graphic>
          <a:graphicData uri="http://schemas.openxmlformats.org/presentationml/2006/ole">
            <mc:AlternateContent xmlns:mc="http://schemas.openxmlformats.org/markup-compatibility/2006">
              <mc:Choice xmlns:v="urn:schemas-microsoft-com:vml" Requires="v">
                <p:oleObj name="Equation" r:id="rId3" imgW="4470120" imgH="2755800" progId="Equation.DSMT4">
                  <p:embed/>
                </p:oleObj>
              </mc:Choice>
              <mc:Fallback>
                <p:oleObj name="Equation" r:id="rId3" imgW="4470120" imgH="2755800" progId="Equation.DSMT4">
                  <p:embed/>
                  <p:pic>
                    <p:nvPicPr>
                      <p:cNvPr id="9" name="Object 8"/>
                      <p:cNvPicPr>
                        <a:picLocks noChangeAspect="1" noChangeArrowheads="1"/>
                      </p:cNvPicPr>
                      <p:nvPr/>
                    </p:nvPicPr>
                    <p:blipFill>
                      <a:blip r:embed="rId4"/>
                      <a:srcRect/>
                      <a:stretch>
                        <a:fillRect/>
                      </a:stretch>
                    </p:blipFill>
                    <p:spPr bwMode="auto">
                      <a:xfrm>
                        <a:off x="236537" y="915340"/>
                        <a:ext cx="8888413" cy="549292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radiation source  -- exact treatment</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name="数式" r:id="rId3" imgW="3047760" imgH="393480" progId="Equation.3">
                  <p:embed/>
                </p:oleObj>
              </mc:Choice>
              <mc:Fallback>
                <p:oleObj name="数式" r:id="rId3" imgW="3047760" imgH="393480" progId="Equation.3">
                  <p:embed/>
                  <p:pic>
                    <p:nvPicPr>
                      <p:cNvPr id="6" name="Object 5"/>
                      <p:cNvPicPr>
                        <a:picLocks noChangeAspect="1" noChangeArrowheads="1"/>
                      </p:cNvPicPr>
                      <p:nvPr/>
                    </p:nvPicPr>
                    <p:blipFill>
                      <a:blip r:embed="rId4"/>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name="数式" r:id="rId5" imgW="3238200" imgH="965160" progId="Equation.3">
                  <p:embed/>
                </p:oleObj>
              </mc:Choice>
              <mc:Fallback>
                <p:oleObj name="数式" r:id="rId5" imgW="3238200" imgH="965160" progId="Equation.3">
                  <p:embed/>
                  <p:pic>
                    <p:nvPicPr>
                      <p:cNvPr id="7" name="Object 6"/>
                      <p:cNvPicPr>
                        <a:picLocks noChangeAspect="1" noChangeArrowheads="1"/>
                      </p:cNvPicPr>
                      <p:nvPr/>
                    </p:nvPicPr>
                    <p:blipFill>
                      <a:blip r:embed="rId6"/>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name="数式" r:id="rId7" imgW="2920680" imgH="1180800" progId="Equation.3">
                  <p:embed/>
                </p:oleObj>
              </mc:Choice>
              <mc:Fallback>
                <p:oleObj name="数式" r:id="rId7" imgW="2920680" imgH="1180800" progId="Equation.3">
                  <p:embed/>
                  <p:pic>
                    <p:nvPicPr>
                      <p:cNvPr id="8" name="Object 7"/>
                      <p:cNvPicPr>
                        <a:picLocks noChangeAspect="1" noChangeArrowheads="1"/>
                      </p:cNvPicPr>
                      <p:nvPr/>
                    </p:nvPicPr>
                    <p:blipFill>
                      <a:blip r:embed="rId8"/>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sp>
        <p:nvSpPr>
          <p:cNvPr id="5" name="TextBox 4"/>
          <p:cNvSpPr txBox="1"/>
          <p:nvPr/>
        </p:nvSpPr>
        <p:spPr>
          <a:xfrm>
            <a:off x="304800" y="76200"/>
            <a:ext cx="8305800" cy="461665"/>
          </a:xfrm>
          <a:prstGeom prst="rect">
            <a:avLst/>
          </a:prstGeom>
          <a:noFill/>
        </p:spPr>
        <p:txBody>
          <a:bodyPr wrap="square" rtlCol="0">
            <a:spAutoFit/>
          </a:bodyPr>
          <a:lstStyle/>
          <a:p>
            <a:r>
              <a:rPr lang="en-US" sz="2400" dirty="0">
                <a:latin typeface="+mj-lt"/>
              </a:rPr>
              <a:t>Example of radiation source – exact treatment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528685558"/>
              </p:ext>
            </p:extLst>
          </p:nvPr>
        </p:nvGraphicFramePr>
        <p:xfrm>
          <a:off x="838200" y="470494"/>
          <a:ext cx="6286500" cy="2546350"/>
        </p:xfrm>
        <a:graphic>
          <a:graphicData uri="http://schemas.openxmlformats.org/presentationml/2006/ole">
            <mc:AlternateContent xmlns:mc="http://schemas.openxmlformats.org/markup-compatibility/2006">
              <mc:Choice xmlns:v="urn:schemas-microsoft-com:vml" Requires="v">
                <p:oleObj name="Equation" r:id="rId3" imgW="2920680" imgH="1180800" progId="Equation.DSMT4">
                  <p:embed/>
                </p:oleObj>
              </mc:Choice>
              <mc:Fallback>
                <p:oleObj name="Equation" r:id="rId3" imgW="2920680" imgH="1180800" progId="Equation.DSMT4">
                  <p:embed/>
                  <p:pic>
                    <p:nvPicPr>
                      <p:cNvPr id="6" name="Object 5"/>
                      <p:cNvPicPr>
                        <a:picLocks noChangeAspect="1" noChangeArrowheads="1"/>
                      </p:cNvPicPr>
                      <p:nvPr/>
                    </p:nvPicPr>
                    <p:blipFill>
                      <a:blip r:embed="rId4"/>
                      <a:srcRect/>
                      <a:stretch>
                        <a:fillRect/>
                      </a:stretch>
                    </p:blipFill>
                    <p:spPr bwMode="auto">
                      <a:xfrm>
                        <a:off x="838200" y="470494"/>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52730" y="3198167"/>
            <a:ext cx="8854440" cy="461665"/>
          </a:xfrm>
          <a:prstGeom prst="rect">
            <a:avLst/>
          </a:prstGeom>
          <a:noFill/>
        </p:spPr>
        <p:txBody>
          <a:bodyPr wrap="square" rtlCol="0">
            <a:spAutoFit/>
          </a:bodyPr>
          <a:lstStyle/>
          <a:p>
            <a:r>
              <a:rPr lang="en-US" sz="2400" dirty="0">
                <a:latin typeface="+mj-lt"/>
              </a:rPr>
              <a:t>Relationship to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2122241239"/>
              </p:ext>
            </p:extLst>
          </p:nvPr>
        </p:nvGraphicFramePr>
        <p:xfrm>
          <a:off x="673100" y="3591422"/>
          <a:ext cx="8013700" cy="2934092"/>
        </p:xfrm>
        <a:graphic>
          <a:graphicData uri="http://schemas.openxmlformats.org/presentationml/2006/ole">
            <mc:AlternateContent xmlns:mc="http://schemas.openxmlformats.org/markup-compatibility/2006">
              <mc:Choice xmlns:v="urn:schemas-microsoft-com:vml" Requires="v">
                <p:oleObj name="Equation" r:id="rId5" imgW="5321160" imgH="1942920" progId="Equation.DSMT4">
                  <p:embed/>
                </p:oleObj>
              </mc:Choice>
              <mc:Fallback>
                <p:oleObj name="Equation" r:id="rId5" imgW="5321160" imgH="1942920" progId="Equation.DSMT4">
                  <p:embed/>
                  <p:pic>
                    <p:nvPicPr>
                      <p:cNvPr id="8" name="Object 7"/>
                      <p:cNvPicPr>
                        <a:picLocks noChangeAspect="1" noChangeArrowheads="1"/>
                      </p:cNvPicPr>
                      <p:nvPr/>
                    </p:nvPicPr>
                    <p:blipFill>
                      <a:blip r:embed="rId6"/>
                      <a:srcRect/>
                      <a:stretch>
                        <a:fillRect/>
                      </a:stretch>
                    </p:blipFill>
                    <p:spPr bwMode="auto">
                      <a:xfrm>
                        <a:off x="673100" y="3591422"/>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84FCD9-0F76-8B17-805F-53EEFD411180}"/>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B69AEBCD-D57F-14F3-BFC0-CDAA77078586}"/>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6205D611-AD05-DC3E-FB69-CBFFC12F81EB}"/>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45C91495-FD28-7D0E-A2A5-C251ABFD6864}"/>
              </a:ext>
            </a:extLst>
          </p:cNvPr>
          <p:cNvPicPr>
            <a:picLocks noChangeAspect="1"/>
          </p:cNvPicPr>
          <p:nvPr/>
        </p:nvPicPr>
        <p:blipFill>
          <a:blip r:embed="rId2"/>
          <a:stretch>
            <a:fillRect/>
          </a:stretch>
        </p:blipFill>
        <p:spPr>
          <a:xfrm>
            <a:off x="284625" y="1295400"/>
            <a:ext cx="8574749" cy="3727536"/>
          </a:xfrm>
          <a:prstGeom prst="rect">
            <a:avLst/>
          </a:prstGeom>
        </p:spPr>
      </p:pic>
    </p:spTree>
    <p:extLst>
      <p:ext uri="{BB962C8B-B14F-4D97-AF65-F5344CB8AC3E}">
        <p14:creationId xmlns:p14="http://schemas.microsoft.com/office/powerpoint/2010/main" val="19114845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CB9B0-72DF-4FFB-AF78-77CA1F4C93BD}"/>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4CAC0E36-DEC3-490B-81C7-B7A208FD897D}"/>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5CE7301C-9453-4A9D-A19A-4D208E3D1EA6}"/>
              </a:ext>
            </a:extLst>
          </p:cNvPr>
          <p:cNvSpPr>
            <a:spLocks noGrp="1"/>
          </p:cNvSpPr>
          <p:nvPr>
            <p:ph type="sldNum" sz="quarter" idx="12"/>
          </p:nvPr>
        </p:nvSpPr>
        <p:spPr/>
        <p:txBody>
          <a:bodyPr/>
          <a:lstStyle/>
          <a:p>
            <a:fld id="{CE368B07-CEBF-4C80-90AF-53B34FA04CF3}" type="slidenum">
              <a:rPr lang="en-US" smtClean="0"/>
              <a:t>30</a:t>
            </a:fld>
            <a:endParaRPr lang="en-US" dirty="0"/>
          </a:p>
        </p:txBody>
      </p:sp>
      <p:sp>
        <p:nvSpPr>
          <p:cNvPr id="5" name="TextBox 4">
            <a:extLst>
              <a:ext uri="{FF2B5EF4-FFF2-40B4-BE49-F238E27FC236}">
                <a16:creationId xmlns:a16="http://schemas.microsoft.com/office/drawing/2014/main" id="{9F2C4B26-8F65-4A6C-9F2E-2F729DAC6570}"/>
              </a:ext>
            </a:extLst>
          </p:cNvPr>
          <p:cNvSpPr txBox="1"/>
          <p:nvPr/>
        </p:nvSpPr>
        <p:spPr>
          <a:xfrm>
            <a:off x="152400" y="152400"/>
            <a:ext cx="8534400" cy="830997"/>
          </a:xfrm>
          <a:prstGeom prst="rect">
            <a:avLst/>
          </a:prstGeom>
          <a:noFill/>
        </p:spPr>
        <p:txBody>
          <a:bodyPr wrap="square" rtlCol="0">
            <a:spAutoFit/>
          </a:bodyPr>
          <a:lstStyle/>
          <a:p>
            <a:r>
              <a:rPr lang="en-US" sz="2400" dirty="0">
                <a:latin typeface="+mj-lt"/>
              </a:rPr>
              <a:t>Summary of results</a:t>
            </a:r>
          </a:p>
          <a:p>
            <a:r>
              <a:rPr lang="en-US" sz="2400" dirty="0">
                <a:latin typeface="+mj-lt"/>
              </a:rPr>
              <a:t>        Exact --</a:t>
            </a:r>
          </a:p>
        </p:txBody>
      </p:sp>
      <p:graphicFrame>
        <p:nvGraphicFramePr>
          <p:cNvPr id="6" name="Object 5">
            <a:extLst>
              <a:ext uri="{FF2B5EF4-FFF2-40B4-BE49-F238E27FC236}">
                <a16:creationId xmlns:a16="http://schemas.microsoft.com/office/drawing/2014/main" id="{1302E1CF-0823-4C78-8426-A3F590254401}"/>
              </a:ext>
            </a:extLst>
          </p:cNvPr>
          <p:cNvGraphicFramePr>
            <a:graphicFrameLocks noChangeAspect="1"/>
          </p:cNvGraphicFramePr>
          <p:nvPr>
            <p:extLst>
              <p:ext uri="{D42A27DB-BD31-4B8C-83A1-F6EECF244321}">
                <p14:modId xmlns:p14="http://schemas.microsoft.com/office/powerpoint/2010/main" val="3482980330"/>
              </p:ext>
            </p:extLst>
          </p:nvPr>
        </p:nvGraphicFramePr>
        <p:xfrm>
          <a:off x="2209800" y="567898"/>
          <a:ext cx="6278562" cy="2538413"/>
        </p:xfrm>
        <a:graphic>
          <a:graphicData uri="http://schemas.openxmlformats.org/presentationml/2006/ole">
            <mc:AlternateContent xmlns:mc="http://schemas.openxmlformats.org/markup-compatibility/2006">
              <mc:Choice xmlns:v="urn:schemas-microsoft-com:vml" Requires="v">
                <p:oleObj name="Equation" r:id="rId2" imgW="6279129" imgH="2537709" progId="Equation.DSMT4">
                  <p:embed/>
                </p:oleObj>
              </mc:Choice>
              <mc:Fallback>
                <p:oleObj name="Equation" r:id="rId2" imgW="6279129" imgH="2537709" progId="Equation.DSMT4">
                  <p:embed/>
                  <p:pic>
                    <p:nvPicPr>
                      <p:cNvPr id="0" name=""/>
                      <p:cNvPicPr/>
                      <p:nvPr/>
                    </p:nvPicPr>
                    <p:blipFill>
                      <a:blip r:embed="rId3"/>
                      <a:stretch>
                        <a:fillRect/>
                      </a:stretch>
                    </p:blipFill>
                    <p:spPr>
                      <a:xfrm>
                        <a:off x="2209800" y="567898"/>
                        <a:ext cx="6278562" cy="2538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8E4DE2A-B17B-44F2-AD0B-8B38608914CF}"/>
              </a:ext>
            </a:extLst>
          </p:cNvPr>
          <p:cNvGraphicFramePr>
            <a:graphicFrameLocks noChangeAspect="1"/>
          </p:cNvGraphicFramePr>
          <p:nvPr>
            <p:extLst>
              <p:ext uri="{D42A27DB-BD31-4B8C-83A1-F6EECF244321}">
                <p14:modId xmlns:p14="http://schemas.microsoft.com/office/powerpoint/2010/main" val="566675891"/>
              </p:ext>
            </p:extLst>
          </p:nvPr>
        </p:nvGraphicFramePr>
        <p:xfrm>
          <a:off x="96837" y="3603624"/>
          <a:ext cx="8950325" cy="2935288"/>
        </p:xfrm>
        <a:graphic>
          <a:graphicData uri="http://schemas.openxmlformats.org/presentationml/2006/ole">
            <mc:AlternateContent xmlns:mc="http://schemas.openxmlformats.org/markup-compatibility/2006">
              <mc:Choice xmlns:v="urn:schemas-microsoft-com:vml" Requires="v">
                <p:oleObj name="Equation" r:id="rId4" imgW="5943600" imgH="1942920" progId="Equation.DSMT4">
                  <p:embed/>
                </p:oleObj>
              </mc:Choice>
              <mc:Fallback>
                <p:oleObj name="Equation" r:id="rId4" imgW="5943600" imgH="1942920" progId="Equation.DSMT4">
                  <p:embed/>
                  <p:pic>
                    <p:nvPicPr>
                      <p:cNvPr id="8" name="Object 7"/>
                      <p:cNvPicPr>
                        <a:picLocks noChangeAspect="1" noChangeArrowheads="1"/>
                      </p:cNvPicPr>
                      <p:nvPr/>
                    </p:nvPicPr>
                    <p:blipFill>
                      <a:blip r:embed="rId5"/>
                      <a:srcRect/>
                      <a:stretch>
                        <a:fillRect/>
                      </a:stretch>
                    </p:blipFill>
                    <p:spPr bwMode="auto">
                      <a:xfrm>
                        <a:off x="96837" y="3603624"/>
                        <a:ext cx="8950325" cy="2935288"/>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FC240D88-1FB6-4104-A28E-E705190C3440}"/>
              </a:ext>
            </a:extLst>
          </p:cNvPr>
          <p:cNvSpPr txBox="1"/>
          <p:nvPr/>
        </p:nvSpPr>
        <p:spPr>
          <a:xfrm>
            <a:off x="838200" y="3162414"/>
            <a:ext cx="3581400" cy="461665"/>
          </a:xfrm>
          <a:prstGeom prst="rect">
            <a:avLst/>
          </a:prstGeom>
          <a:noFill/>
        </p:spPr>
        <p:txBody>
          <a:bodyPr wrap="square" rtlCol="0">
            <a:spAutoFit/>
          </a:bodyPr>
          <a:lstStyle/>
          <a:p>
            <a:r>
              <a:rPr lang="en-US" sz="2400" dirty="0">
                <a:latin typeface="+mj-lt"/>
              </a:rPr>
              <a:t>Dipole approximation --</a:t>
            </a:r>
          </a:p>
        </p:txBody>
      </p:sp>
    </p:spTree>
    <p:extLst>
      <p:ext uri="{BB962C8B-B14F-4D97-AF65-F5344CB8AC3E}">
        <p14:creationId xmlns:p14="http://schemas.microsoft.com/office/powerpoint/2010/main" val="56175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D30C30-54FB-8840-09F8-663587DDA921}"/>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F5C09D12-C28E-6159-6A08-D58C90D108D4}"/>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5FF232B9-0B23-B240-281A-304BB2CE7870}"/>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F5C55F13-78A4-5374-4918-80BE532B6BA4}"/>
              </a:ext>
            </a:extLst>
          </p:cNvPr>
          <p:cNvSpPr txBox="1"/>
          <p:nvPr/>
        </p:nvSpPr>
        <p:spPr>
          <a:xfrm>
            <a:off x="304800" y="533400"/>
            <a:ext cx="8610600" cy="1569660"/>
          </a:xfrm>
          <a:prstGeom prst="rect">
            <a:avLst/>
          </a:prstGeom>
          <a:noFill/>
        </p:spPr>
        <p:txBody>
          <a:bodyPr wrap="square" rtlCol="0">
            <a:spAutoFit/>
          </a:bodyPr>
          <a:lstStyle/>
          <a:p>
            <a:r>
              <a:rPr lang="en-US" sz="2400" b="1" dirty="0">
                <a:solidFill>
                  <a:schemeClr val="folHlink"/>
                </a:solidFill>
              </a:rPr>
              <a:t>Digression on tools for solving ordinary differential equations – Method of </a:t>
            </a:r>
            <a:r>
              <a:rPr lang="en-US" sz="2400" b="1" dirty="0" err="1">
                <a:solidFill>
                  <a:schemeClr val="folHlink"/>
                </a:solidFill>
              </a:rPr>
              <a:t>Frobenius</a:t>
            </a:r>
            <a:endParaRPr lang="en-US" sz="2400" b="1" dirty="0">
              <a:solidFill>
                <a:schemeClr val="folHlink"/>
              </a:solidFill>
            </a:endParaRPr>
          </a:p>
          <a:p>
            <a:endParaRPr lang="en-US" sz="2400" dirty="0">
              <a:latin typeface="+mj-lt"/>
              <a:hlinkClick r:id="rId2"/>
            </a:endParaRPr>
          </a:p>
          <a:p>
            <a:r>
              <a:rPr lang="en-US" sz="2400" dirty="0">
                <a:latin typeface="+mj-lt"/>
                <a:hlinkClick r:id="rId2"/>
              </a:rPr>
              <a:t>https://mathshistory.st-andrews.ac.uk/Biographies/Frobenius/</a:t>
            </a:r>
            <a:endParaRPr lang="en-US" sz="2400" dirty="0">
              <a:latin typeface="+mj-lt"/>
            </a:endParaRPr>
          </a:p>
        </p:txBody>
      </p:sp>
      <p:pic>
        <p:nvPicPr>
          <p:cNvPr id="6" name="Picture 5">
            <a:extLst>
              <a:ext uri="{FF2B5EF4-FFF2-40B4-BE49-F238E27FC236}">
                <a16:creationId xmlns:a16="http://schemas.microsoft.com/office/drawing/2014/main" id="{C8E8DD35-578A-7030-E123-2D1588953D39}"/>
              </a:ext>
            </a:extLst>
          </p:cNvPr>
          <p:cNvPicPr>
            <a:picLocks noChangeAspect="1"/>
          </p:cNvPicPr>
          <p:nvPr/>
        </p:nvPicPr>
        <p:blipFill>
          <a:blip r:embed="rId3"/>
          <a:stretch>
            <a:fillRect/>
          </a:stretch>
        </p:blipFill>
        <p:spPr>
          <a:xfrm>
            <a:off x="472736" y="2386846"/>
            <a:ext cx="3683189" cy="3676839"/>
          </a:xfrm>
          <a:prstGeom prst="rect">
            <a:avLst/>
          </a:prstGeom>
        </p:spPr>
      </p:pic>
      <p:sp>
        <p:nvSpPr>
          <p:cNvPr id="7" name="TextBox 6">
            <a:extLst>
              <a:ext uri="{FF2B5EF4-FFF2-40B4-BE49-F238E27FC236}">
                <a16:creationId xmlns:a16="http://schemas.microsoft.com/office/drawing/2014/main" id="{EF16902E-AD9A-F192-46F3-F1B7A2F972FD}"/>
              </a:ext>
            </a:extLst>
          </p:cNvPr>
          <p:cNvSpPr txBox="1"/>
          <p:nvPr/>
        </p:nvSpPr>
        <p:spPr>
          <a:xfrm>
            <a:off x="4495800" y="2244833"/>
            <a:ext cx="4648200" cy="4247317"/>
          </a:xfrm>
          <a:prstGeom prst="rect">
            <a:avLst/>
          </a:prstGeom>
          <a:noFill/>
        </p:spPr>
        <p:txBody>
          <a:bodyPr wrap="square" rtlCol="0">
            <a:spAutoFit/>
          </a:bodyPr>
          <a:lstStyle/>
          <a:p>
            <a:r>
              <a:rPr lang="en-US" b="1" dirty="0">
                <a:latin typeface="+mj-lt"/>
              </a:rPr>
              <a:t>Born:</a:t>
            </a:r>
            <a:r>
              <a:rPr lang="en-US" dirty="0">
                <a:latin typeface="+mj-lt"/>
              </a:rPr>
              <a:t> 26 October 1849</a:t>
            </a:r>
          </a:p>
          <a:p>
            <a:r>
              <a:rPr lang="en-US" dirty="0">
                <a:latin typeface="+mj-lt"/>
              </a:rPr>
              <a:t>Berlin-Charlottenburg, Prussia (now Germany)</a:t>
            </a:r>
          </a:p>
          <a:p>
            <a:endParaRPr lang="en-US" dirty="0">
              <a:latin typeface="+mj-lt"/>
            </a:endParaRPr>
          </a:p>
          <a:p>
            <a:r>
              <a:rPr lang="en-US" b="1" dirty="0">
                <a:latin typeface="+mj-lt"/>
              </a:rPr>
              <a:t>Died:</a:t>
            </a:r>
            <a:r>
              <a:rPr lang="en-US" dirty="0">
                <a:latin typeface="+mj-lt"/>
              </a:rPr>
              <a:t> 3 August 1917</a:t>
            </a:r>
          </a:p>
          <a:p>
            <a:r>
              <a:rPr lang="en-US" dirty="0">
                <a:latin typeface="+mj-lt"/>
              </a:rPr>
              <a:t>Berlin, Germany</a:t>
            </a:r>
          </a:p>
          <a:p>
            <a:endParaRPr lang="en-US" dirty="0">
              <a:latin typeface="+mj-lt"/>
            </a:endParaRPr>
          </a:p>
          <a:p>
            <a:r>
              <a:rPr lang="en-US" b="1" dirty="0">
                <a:latin typeface="+mj-lt"/>
              </a:rPr>
              <a:t>Summary: </a:t>
            </a:r>
            <a:r>
              <a:rPr lang="en-US" dirty="0">
                <a:latin typeface="+mj-lt"/>
              </a:rPr>
              <a:t>Georg </a:t>
            </a:r>
            <a:r>
              <a:rPr lang="en-US" dirty="0" err="1">
                <a:latin typeface="+mj-lt"/>
              </a:rPr>
              <a:t>Frobenius</a:t>
            </a:r>
            <a:r>
              <a:rPr lang="en-US" dirty="0">
                <a:latin typeface="+mj-lt"/>
              </a:rPr>
              <a:t> combined results from the theory of algebraic equations, geometry, and number theory, which led him to the study of abstract groups, the representation theory of groups and the character theory of groups. He also developed method for linear differential equations.</a:t>
            </a:r>
          </a:p>
        </p:txBody>
      </p:sp>
    </p:spTree>
    <p:extLst>
      <p:ext uri="{BB962C8B-B14F-4D97-AF65-F5344CB8AC3E}">
        <p14:creationId xmlns:p14="http://schemas.microsoft.com/office/powerpoint/2010/main" val="177450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D20349-B670-22C7-2ACD-C4C0158CE6A5}"/>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1355AFF1-0702-8B3B-5373-D7E03E18D9AF}"/>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BE381470-A281-5B74-3D4D-2A5B4EB32352}"/>
              </a:ext>
            </a:extLst>
          </p:cNvPr>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a:extLst>
              <a:ext uri="{FF2B5EF4-FFF2-40B4-BE49-F238E27FC236}">
                <a16:creationId xmlns:a16="http://schemas.microsoft.com/office/drawing/2014/main" id="{9B30945A-8772-250B-6BD9-C5BDD4077A63}"/>
              </a:ext>
            </a:extLst>
          </p:cNvPr>
          <p:cNvGraphicFramePr>
            <a:graphicFrameLocks noChangeAspect="1"/>
          </p:cNvGraphicFramePr>
          <p:nvPr>
            <p:extLst>
              <p:ext uri="{D42A27DB-BD31-4B8C-83A1-F6EECF244321}">
                <p14:modId xmlns:p14="http://schemas.microsoft.com/office/powerpoint/2010/main" val="1591802987"/>
              </p:ext>
            </p:extLst>
          </p:nvPr>
        </p:nvGraphicFramePr>
        <p:xfrm>
          <a:off x="228599" y="228600"/>
          <a:ext cx="7628467" cy="1295400"/>
        </p:xfrm>
        <a:graphic>
          <a:graphicData uri="http://schemas.openxmlformats.org/presentationml/2006/ole">
            <mc:AlternateContent xmlns:mc="http://schemas.openxmlformats.org/markup-compatibility/2006">
              <mc:Choice xmlns:v="urn:schemas-microsoft-com:vml" Requires="v">
                <p:oleObj name="Equation" r:id="rId2" imgW="4038480" imgH="685800" progId="Equation.DSMT4">
                  <p:embed/>
                </p:oleObj>
              </mc:Choice>
              <mc:Fallback>
                <p:oleObj name="Equation" r:id="rId2" imgW="4038480" imgH="685800" progId="Equation.DSMT4">
                  <p:embed/>
                  <p:pic>
                    <p:nvPicPr>
                      <p:cNvPr id="0" name=""/>
                      <p:cNvPicPr/>
                      <p:nvPr/>
                    </p:nvPicPr>
                    <p:blipFill>
                      <a:blip r:embed="rId3"/>
                      <a:stretch>
                        <a:fillRect/>
                      </a:stretch>
                    </p:blipFill>
                    <p:spPr>
                      <a:xfrm>
                        <a:off x="228599" y="228600"/>
                        <a:ext cx="7628467" cy="12954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1751F74-84A4-8252-7E8A-6B97C9002A2F}"/>
              </a:ext>
            </a:extLst>
          </p:cNvPr>
          <p:cNvGraphicFramePr>
            <a:graphicFrameLocks noChangeAspect="1"/>
          </p:cNvGraphicFramePr>
          <p:nvPr>
            <p:extLst>
              <p:ext uri="{D42A27DB-BD31-4B8C-83A1-F6EECF244321}">
                <p14:modId xmlns:p14="http://schemas.microsoft.com/office/powerpoint/2010/main" val="1541417940"/>
              </p:ext>
            </p:extLst>
          </p:nvPr>
        </p:nvGraphicFramePr>
        <p:xfrm>
          <a:off x="217488" y="1755775"/>
          <a:ext cx="7977187" cy="2486025"/>
        </p:xfrm>
        <a:graphic>
          <a:graphicData uri="http://schemas.openxmlformats.org/presentationml/2006/ole">
            <mc:AlternateContent xmlns:mc="http://schemas.openxmlformats.org/markup-compatibility/2006">
              <mc:Choice xmlns:v="urn:schemas-microsoft-com:vml" Requires="v">
                <p:oleObj name="Equation" r:id="rId4" imgW="4483080" imgH="1396800" progId="Equation.DSMT4">
                  <p:embed/>
                </p:oleObj>
              </mc:Choice>
              <mc:Fallback>
                <p:oleObj name="Equation" r:id="rId4" imgW="4483080" imgH="1396800" progId="Equation.DSMT4">
                  <p:embed/>
                  <p:pic>
                    <p:nvPicPr>
                      <p:cNvPr id="0" name=""/>
                      <p:cNvPicPr/>
                      <p:nvPr/>
                    </p:nvPicPr>
                    <p:blipFill>
                      <a:blip r:embed="rId5"/>
                      <a:stretch>
                        <a:fillRect/>
                      </a:stretch>
                    </p:blipFill>
                    <p:spPr>
                      <a:xfrm>
                        <a:off x="217488" y="1755775"/>
                        <a:ext cx="7977187" cy="24860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A41FB10A-5B85-40E8-92D7-D5844A8F5DE1}"/>
              </a:ext>
            </a:extLst>
          </p:cNvPr>
          <p:cNvGraphicFramePr>
            <a:graphicFrameLocks noChangeAspect="1"/>
          </p:cNvGraphicFramePr>
          <p:nvPr>
            <p:extLst>
              <p:ext uri="{D42A27DB-BD31-4B8C-83A1-F6EECF244321}">
                <p14:modId xmlns:p14="http://schemas.microsoft.com/office/powerpoint/2010/main" val="544700201"/>
              </p:ext>
            </p:extLst>
          </p:nvPr>
        </p:nvGraphicFramePr>
        <p:xfrm>
          <a:off x="342899" y="4181271"/>
          <a:ext cx="7399866" cy="2235609"/>
        </p:xfrm>
        <a:graphic>
          <a:graphicData uri="http://schemas.openxmlformats.org/presentationml/2006/ole">
            <mc:AlternateContent xmlns:mc="http://schemas.openxmlformats.org/markup-compatibility/2006">
              <mc:Choice xmlns:v="urn:schemas-microsoft-com:vml" Requires="v">
                <p:oleObj name="Equation" r:id="rId6" imgW="4203360" imgH="1269720" progId="Equation.DSMT4">
                  <p:embed/>
                </p:oleObj>
              </mc:Choice>
              <mc:Fallback>
                <p:oleObj name="Equation" r:id="rId6" imgW="4203360" imgH="1269720" progId="Equation.DSMT4">
                  <p:embed/>
                  <p:pic>
                    <p:nvPicPr>
                      <p:cNvPr id="0" name=""/>
                      <p:cNvPicPr/>
                      <p:nvPr/>
                    </p:nvPicPr>
                    <p:blipFill>
                      <a:blip r:embed="rId7"/>
                      <a:stretch>
                        <a:fillRect/>
                      </a:stretch>
                    </p:blipFill>
                    <p:spPr>
                      <a:xfrm>
                        <a:off x="342899" y="4181271"/>
                        <a:ext cx="7399866" cy="2235609"/>
                      </a:xfrm>
                      <a:prstGeom prst="rect">
                        <a:avLst/>
                      </a:prstGeom>
                    </p:spPr>
                  </p:pic>
                </p:oleObj>
              </mc:Fallback>
            </mc:AlternateContent>
          </a:graphicData>
        </a:graphic>
      </p:graphicFrame>
    </p:spTree>
    <p:extLst>
      <p:ext uri="{BB962C8B-B14F-4D97-AF65-F5344CB8AC3E}">
        <p14:creationId xmlns:p14="http://schemas.microsoft.com/office/powerpoint/2010/main" val="2079086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6C8B35-C579-1A67-8656-4AC32043FB31}"/>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1CB0CDC8-3B81-27E0-F21B-DDD1B55437D3}"/>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2746ADAB-5683-0E48-71E8-A7F8D08C7141}"/>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8CC995C2-9511-65C9-58B4-3D2D229F8784}"/>
              </a:ext>
            </a:extLst>
          </p:cNvPr>
          <p:cNvGraphicFramePr>
            <a:graphicFrameLocks noChangeAspect="1"/>
          </p:cNvGraphicFramePr>
          <p:nvPr>
            <p:extLst>
              <p:ext uri="{D42A27DB-BD31-4B8C-83A1-F6EECF244321}">
                <p14:modId xmlns:p14="http://schemas.microsoft.com/office/powerpoint/2010/main" val="83975774"/>
              </p:ext>
            </p:extLst>
          </p:nvPr>
        </p:nvGraphicFramePr>
        <p:xfrm>
          <a:off x="365053" y="718378"/>
          <a:ext cx="7399866" cy="2235609"/>
        </p:xfrm>
        <a:graphic>
          <a:graphicData uri="http://schemas.openxmlformats.org/presentationml/2006/ole">
            <mc:AlternateContent xmlns:mc="http://schemas.openxmlformats.org/markup-compatibility/2006">
              <mc:Choice xmlns:v="urn:schemas-microsoft-com:vml" Requires="v">
                <p:oleObj name="Equation" r:id="rId2" imgW="4203360" imgH="1269720" progId="Equation.DSMT4">
                  <p:embed/>
                </p:oleObj>
              </mc:Choice>
              <mc:Fallback>
                <p:oleObj name="Equation" r:id="rId2" imgW="4203360" imgH="1269720" progId="Equation.DSMT4">
                  <p:embed/>
                  <p:pic>
                    <p:nvPicPr>
                      <p:cNvPr id="7" name="Object 6">
                        <a:extLst>
                          <a:ext uri="{FF2B5EF4-FFF2-40B4-BE49-F238E27FC236}">
                            <a16:creationId xmlns:a16="http://schemas.microsoft.com/office/drawing/2014/main" id="{A41FB10A-5B85-40E8-92D7-D5844A8F5DE1}"/>
                          </a:ext>
                        </a:extLst>
                      </p:cNvPr>
                      <p:cNvPicPr/>
                      <p:nvPr/>
                    </p:nvPicPr>
                    <p:blipFill>
                      <a:blip r:embed="rId3"/>
                      <a:stretch>
                        <a:fillRect/>
                      </a:stretch>
                    </p:blipFill>
                    <p:spPr>
                      <a:xfrm>
                        <a:off x="365053" y="718378"/>
                        <a:ext cx="7399866" cy="2235609"/>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3AC54FEF-36AA-81D1-BB5A-C194C891095B}"/>
              </a:ext>
            </a:extLst>
          </p:cNvPr>
          <p:cNvSpPr txBox="1"/>
          <p:nvPr/>
        </p:nvSpPr>
        <p:spPr>
          <a:xfrm>
            <a:off x="304800" y="228600"/>
            <a:ext cx="7848600" cy="461665"/>
          </a:xfrm>
          <a:prstGeom prst="rect">
            <a:avLst/>
          </a:prstGeom>
          <a:noFill/>
        </p:spPr>
        <p:txBody>
          <a:bodyPr wrap="square" rtlCol="0">
            <a:spAutoFit/>
          </a:bodyPr>
          <a:lstStyle/>
          <a:p>
            <a:r>
              <a:rPr lang="en-US" sz="2400" dirty="0">
                <a:latin typeface="+mj-lt"/>
              </a:rPr>
              <a:t>Continued --</a:t>
            </a:r>
          </a:p>
        </p:txBody>
      </p:sp>
      <p:graphicFrame>
        <p:nvGraphicFramePr>
          <p:cNvPr id="7" name="Object 6">
            <a:extLst>
              <a:ext uri="{FF2B5EF4-FFF2-40B4-BE49-F238E27FC236}">
                <a16:creationId xmlns:a16="http://schemas.microsoft.com/office/drawing/2014/main" id="{0EAC6FCF-9443-453A-2C37-9FFF605BF074}"/>
              </a:ext>
            </a:extLst>
          </p:cNvPr>
          <p:cNvGraphicFramePr>
            <a:graphicFrameLocks noChangeAspect="1"/>
          </p:cNvGraphicFramePr>
          <p:nvPr>
            <p:extLst>
              <p:ext uri="{D42A27DB-BD31-4B8C-83A1-F6EECF244321}">
                <p14:modId xmlns:p14="http://schemas.microsoft.com/office/powerpoint/2010/main" val="1586067870"/>
              </p:ext>
            </p:extLst>
          </p:nvPr>
        </p:nvGraphicFramePr>
        <p:xfrm>
          <a:off x="277813" y="4672013"/>
          <a:ext cx="6492875" cy="1766887"/>
        </p:xfrm>
        <a:graphic>
          <a:graphicData uri="http://schemas.openxmlformats.org/presentationml/2006/ole">
            <mc:AlternateContent xmlns:mc="http://schemas.openxmlformats.org/markup-compatibility/2006">
              <mc:Choice xmlns:v="urn:schemas-microsoft-com:vml" Requires="v">
                <p:oleObj name="Equation" r:id="rId4" imgW="3593880" imgH="977760" progId="Equation.DSMT4">
                  <p:embed/>
                </p:oleObj>
              </mc:Choice>
              <mc:Fallback>
                <p:oleObj name="Equation" r:id="rId4" imgW="3593880" imgH="977760" progId="Equation.DSMT4">
                  <p:embed/>
                  <p:pic>
                    <p:nvPicPr>
                      <p:cNvPr id="0" name=""/>
                      <p:cNvPicPr/>
                      <p:nvPr/>
                    </p:nvPicPr>
                    <p:blipFill>
                      <a:blip r:embed="rId5"/>
                      <a:stretch>
                        <a:fillRect/>
                      </a:stretch>
                    </p:blipFill>
                    <p:spPr>
                      <a:xfrm>
                        <a:off x="277813" y="4672013"/>
                        <a:ext cx="6492875" cy="1766887"/>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D54D7B45-C007-150C-F5F7-3F4CE243C1E1}"/>
              </a:ext>
            </a:extLst>
          </p:cNvPr>
          <p:cNvGraphicFramePr>
            <a:graphicFrameLocks noChangeAspect="1"/>
          </p:cNvGraphicFramePr>
          <p:nvPr>
            <p:extLst>
              <p:ext uri="{D42A27DB-BD31-4B8C-83A1-F6EECF244321}">
                <p14:modId xmlns:p14="http://schemas.microsoft.com/office/powerpoint/2010/main" val="3853584518"/>
              </p:ext>
            </p:extLst>
          </p:nvPr>
        </p:nvGraphicFramePr>
        <p:xfrm>
          <a:off x="402454" y="2965084"/>
          <a:ext cx="6172200" cy="1698625"/>
        </p:xfrm>
        <a:graphic>
          <a:graphicData uri="http://schemas.openxmlformats.org/presentationml/2006/ole">
            <mc:AlternateContent xmlns:mc="http://schemas.openxmlformats.org/markup-compatibility/2006">
              <mc:Choice xmlns:v="urn:schemas-microsoft-com:vml" Requires="v">
                <p:oleObj name="Equation" r:id="rId6" imgW="6172221" imgH="1698031" progId="Equation.DSMT4">
                  <p:embed/>
                </p:oleObj>
              </mc:Choice>
              <mc:Fallback>
                <p:oleObj name="Equation" r:id="rId6" imgW="6172221" imgH="1698031" progId="Equation.DSMT4">
                  <p:embed/>
                  <p:pic>
                    <p:nvPicPr>
                      <p:cNvPr id="0" name=""/>
                      <p:cNvPicPr/>
                      <p:nvPr/>
                    </p:nvPicPr>
                    <p:blipFill>
                      <a:blip r:embed="rId7"/>
                      <a:stretch>
                        <a:fillRect/>
                      </a:stretch>
                    </p:blipFill>
                    <p:spPr>
                      <a:xfrm>
                        <a:off x="402454" y="2965084"/>
                        <a:ext cx="6172200" cy="1698625"/>
                      </a:xfrm>
                      <a:prstGeom prst="rect">
                        <a:avLst/>
                      </a:prstGeom>
                    </p:spPr>
                  </p:pic>
                </p:oleObj>
              </mc:Fallback>
            </mc:AlternateContent>
          </a:graphicData>
        </a:graphic>
      </p:graphicFrame>
    </p:spTree>
    <p:extLst>
      <p:ext uri="{BB962C8B-B14F-4D97-AF65-F5344CB8AC3E}">
        <p14:creationId xmlns:p14="http://schemas.microsoft.com/office/powerpoint/2010/main" val="3157004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name="数式" r:id="rId3" imgW="2946240" imgH="1930320" progId="Equation.3">
                  <p:embed/>
                </p:oleObj>
              </mc:Choice>
              <mc:Fallback>
                <p:oleObj name="数式" r:id="rId3" imgW="2946240" imgH="1930320" progId="Equation.3">
                  <p:embed/>
                  <p:pic>
                    <p:nvPicPr>
                      <p:cNvPr id="6" name="Object 5"/>
                      <p:cNvPicPr>
                        <a:picLocks noChangeAspect="1" noChangeArrowheads="1"/>
                      </p:cNvPicPr>
                      <p:nvPr/>
                    </p:nvPicPr>
                    <p:blipFill>
                      <a:blip r:embed="rId4"/>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03/18/2024</a:t>
            </a:r>
            <a:endParaRPr lang="en-US" dirty="0"/>
          </a:p>
        </p:txBody>
      </p:sp>
      <p:sp>
        <p:nvSpPr>
          <p:cNvPr id="3" name="Footer Placeholder 2"/>
          <p:cNvSpPr>
            <a:spLocks noGrp="1"/>
          </p:cNvSpPr>
          <p:nvPr>
            <p:ph type="ftr" sz="quarter" idx="11"/>
          </p:nvPr>
        </p:nvSpPr>
        <p:spPr/>
        <p:txBody>
          <a:bodyPr/>
          <a:lstStyle/>
          <a:p>
            <a:r>
              <a:rPr lang="en-US"/>
              <a:t>PHY 712  Spring 2024 -- Lecture 24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name="数式" r:id="rId3" imgW="2298600" imgH="1473120" progId="Equation.3">
                  <p:embed/>
                </p:oleObj>
              </mc:Choice>
              <mc:Fallback>
                <p:oleObj name="数式" r:id="rId3" imgW="2298600" imgH="1473120" progId="Equation.3">
                  <p:embed/>
                  <p:pic>
                    <p:nvPicPr>
                      <p:cNvPr id="8" name="Object 7"/>
                      <p:cNvPicPr>
                        <a:picLocks noChangeAspect="1" noChangeArrowheads="1"/>
                      </p:cNvPicPr>
                      <p:nvPr/>
                    </p:nvPicPr>
                    <p:blipFill>
                      <a:blip r:embed="rId4"/>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5973B-23FC-4283-B1DF-67B2E4661809}"/>
              </a:ext>
            </a:extLst>
          </p:cNvPr>
          <p:cNvSpPr>
            <a:spLocks noGrp="1"/>
          </p:cNvSpPr>
          <p:nvPr>
            <p:ph type="dt" sz="half" idx="10"/>
          </p:nvPr>
        </p:nvSpPr>
        <p:spPr/>
        <p:txBody>
          <a:bodyPr/>
          <a:lstStyle/>
          <a:p>
            <a:r>
              <a:rPr lang="en-US"/>
              <a:t>03/18/2024</a:t>
            </a:r>
            <a:endParaRPr lang="en-US" dirty="0"/>
          </a:p>
        </p:txBody>
      </p:sp>
      <p:sp>
        <p:nvSpPr>
          <p:cNvPr id="3" name="Footer Placeholder 2">
            <a:extLst>
              <a:ext uri="{FF2B5EF4-FFF2-40B4-BE49-F238E27FC236}">
                <a16:creationId xmlns:a16="http://schemas.microsoft.com/office/drawing/2014/main" id="{F3B4651C-49F3-4CBA-A70E-31DF54255C71}"/>
              </a:ext>
            </a:extLst>
          </p:cNvPr>
          <p:cNvSpPr>
            <a:spLocks noGrp="1"/>
          </p:cNvSpPr>
          <p:nvPr>
            <p:ph type="ftr" sz="quarter" idx="11"/>
          </p:nvPr>
        </p:nvSpPr>
        <p:spPr/>
        <p:txBody>
          <a:bodyPr/>
          <a:lstStyle/>
          <a:p>
            <a:r>
              <a:rPr lang="en-US"/>
              <a:t>PHY 712  Spring 2024 -- Lecture 24</a:t>
            </a:r>
            <a:endParaRPr lang="en-US" dirty="0"/>
          </a:p>
        </p:txBody>
      </p:sp>
      <p:sp>
        <p:nvSpPr>
          <p:cNvPr id="4" name="Slide Number Placeholder 3">
            <a:extLst>
              <a:ext uri="{FF2B5EF4-FFF2-40B4-BE49-F238E27FC236}">
                <a16:creationId xmlns:a16="http://schemas.microsoft.com/office/drawing/2014/main" id="{1C7DD9D5-9B0F-420F-94B2-4E849388A9DF}"/>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F94F7C02-9D1F-4081-9DDF-782FD867DB55}"/>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B061E36E-17F4-4BF6-B342-D2E53C293731}"/>
              </a:ext>
            </a:extLst>
          </p:cNvPr>
          <p:cNvGraphicFramePr>
            <a:graphicFrameLocks noChangeAspect="1"/>
          </p:cNvGraphicFramePr>
          <p:nvPr>
            <p:extLst>
              <p:ext uri="{D42A27DB-BD31-4B8C-83A1-F6EECF244321}">
                <p14:modId xmlns:p14="http://schemas.microsoft.com/office/powerpoint/2010/main" val="1544370853"/>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name="数式" r:id="rId2" imgW="2768400" imgH="1523880" progId="Equation.3">
                  <p:embed/>
                </p:oleObj>
              </mc:Choice>
              <mc:Fallback>
                <p:oleObj name="数式" r:id="rId2" imgW="2768400" imgH="1523880" progId="Equation.3">
                  <p:embed/>
                  <p:pic>
                    <p:nvPicPr>
                      <p:cNvPr id="7" name="Object 6"/>
                      <p:cNvPicPr>
                        <a:picLocks noChangeAspect="1" noChangeArrowheads="1"/>
                      </p:cNvPicPr>
                      <p:nvPr/>
                    </p:nvPicPr>
                    <p:blipFill>
                      <a:blip r:embed="rId3"/>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C8A931C-63A8-4679-9AA2-6461997FE4CA}"/>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Complicated coupled mess!</a:t>
            </a:r>
          </a:p>
        </p:txBody>
      </p:sp>
    </p:spTree>
    <p:extLst>
      <p:ext uri="{BB962C8B-B14F-4D97-AF65-F5344CB8AC3E}">
        <p14:creationId xmlns:p14="http://schemas.microsoft.com/office/powerpoint/2010/main" val="27861881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19192</TotalTime>
  <Words>1379</Words>
  <Application>Microsoft Office PowerPoint</Application>
  <PresentationFormat>On-screen Show (4:3)</PresentationFormat>
  <Paragraphs>186</Paragraphs>
  <Slides>30</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37"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1151</cp:revision>
  <cp:lastPrinted>2021-03-23T16:00:41Z</cp:lastPrinted>
  <dcterms:created xsi:type="dcterms:W3CDTF">2012-01-10T18:32:24Z</dcterms:created>
  <dcterms:modified xsi:type="dcterms:W3CDTF">2024-03-15T07:17:37Z</dcterms:modified>
</cp:coreProperties>
</file>