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handoutMasterIdLst>
    <p:handoutMasterId r:id="rId39"/>
  </p:handoutMasterIdLst>
  <p:sldIdLst>
    <p:sldId id="296" r:id="rId3"/>
    <p:sldId id="429" r:id="rId4"/>
    <p:sldId id="428" r:id="rId5"/>
    <p:sldId id="430" r:id="rId6"/>
    <p:sldId id="413" r:id="rId7"/>
    <p:sldId id="420" r:id="rId8"/>
    <p:sldId id="421" r:id="rId9"/>
    <p:sldId id="422" r:id="rId10"/>
    <p:sldId id="423" r:id="rId11"/>
    <p:sldId id="424" r:id="rId12"/>
    <p:sldId id="425" r:id="rId13"/>
    <p:sldId id="431" r:id="rId14"/>
    <p:sldId id="432" r:id="rId15"/>
    <p:sldId id="415" r:id="rId16"/>
    <p:sldId id="390" r:id="rId17"/>
    <p:sldId id="391" r:id="rId18"/>
    <p:sldId id="392" r:id="rId19"/>
    <p:sldId id="393" r:id="rId20"/>
    <p:sldId id="411" r:id="rId21"/>
    <p:sldId id="398" r:id="rId22"/>
    <p:sldId id="416" r:id="rId23"/>
    <p:sldId id="404" r:id="rId24"/>
    <p:sldId id="399" r:id="rId25"/>
    <p:sldId id="427" r:id="rId26"/>
    <p:sldId id="417" r:id="rId27"/>
    <p:sldId id="402" r:id="rId28"/>
    <p:sldId id="403" r:id="rId29"/>
    <p:sldId id="412" r:id="rId30"/>
    <p:sldId id="405" r:id="rId31"/>
    <p:sldId id="406" r:id="rId32"/>
    <p:sldId id="407" r:id="rId33"/>
    <p:sldId id="408" r:id="rId34"/>
    <p:sldId id="409" r:id="rId35"/>
    <p:sldId id="410" r:id="rId36"/>
    <p:sldId id="418"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1988" autoAdjust="0"/>
  </p:normalViewPr>
  <p:slideViewPr>
    <p:cSldViewPr>
      <p:cViewPr varScale="1">
        <p:scale>
          <a:sx n="50" d="100"/>
          <a:sy n="50" d="100"/>
        </p:scale>
        <p:origin x="1668" y="44"/>
      </p:cViewPr>
      <p:guideLst>
        <p:guide orient="horz" pos="2160"/>
        <p:guide pos="2880"/>
      </p:guideLst>
    </p:cSldViewPr>
  </p:slideViewPr>
  <p:notesTextViewPr>
    <p:cViewPr>
      <p:scale>
        <a:sx n="3" d="2"/>
        <a:sy n="3" d="2"/>
      </p:scale>
      <p:origin x="0" y="0"/>
    </p:cViewPr>
  </p:notesTextViewPr>
  <p:sorterViewPr>
    <p:cViewPr>
      <p:scale>
        <a:sx n="60" d="100"/>
        <a:sy n="60" d="100"/>
      </p:scale>
      <p:origin x="0" y="-692"/>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3/29/2024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3/29/2024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28.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28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1658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  Hurray!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28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28.</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5656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03/29/2024</a:t>
            </a:r>
            <a:endParaRPr lang="en-US" dirty="0"/>
          </a:p>
        </p:txBody>
      </p:sp>
      <p:sp>
        <p:nvSpPr>
          <p:cNvPr id="5" name="Footer Placeholder 4"/>
          <p:cNvSpPr>
            <a:spLocks noGrp="1"/>
          </p:cNvSpPr>
          <p:nvPr>
            <p:ph type="ftr" sz="quarter" idx="11"/>
          </p:nvPr>
        </p:nvSpPr>
        <p:spPr/>
        <p:txBody>
          <a:bodyPr/>
          <a:lstStyle/>
          <a:p>
            <a:r>
              <a:rPr lang="en-US"/>
              <a:t>PHY 712  Spring 2024 --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03/29/2024</a:t>
            </a:r>
            <a:endParaRPr lang="en-US" dirty="0"/>
          </a:p>
        </p:txBody>
      </p:sp>
      <p:sp>
        <p:nvSpPr>
          <p:cNvPr id="5" name="Footer Placeholder 4"/>
          <p:cNvSpPr>
            <a:spLocks noGrp="1"/>
          </p:cNvSpPr>
          <p:nvPr>
            <p:ph type="ftr" sz="quarter" idx="11"/>
          </p:nvPr>
        </p:nvSpPr>
        <p:spPr/>
        <p:txBody>
          <a:bodyPr/>
          <a:lstStyle/>
          <a:p>
            <a:r>
              <a:rPr lang="en-US"/>
              <a:t>PHY 712  Spring 2024 --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03/29/2024</a:t>
            </a:r>
            <a:endParaRPr lang="en-US" dirty="0"/>
          </a:p>
        </p:txBody>
      </p:sp>
      <p:sp>
        <p:nvSpPr>
          <p:cNvPr id="5" name="Footer Placeholder 4"/>
          <p:cNvSpPr>
            <a:spLocks noGrp="1"/>
          </p:cNvSpPr>
          <p:nvPr>
            <p:ph type="ftr" sz="quarter" idx="11"/>
          </p:nvPr>
        </p:nvSpPr>
        <p:spPr/>
        <p:txBody>
          <a:bodyPr/>
          <a:lstStyle/>
          <a:p>
            <a:r>
              <a:rPr lang="en-US"/>
              <a:t>PHY 712  Spring 2024 --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03/29/2024</a:t>
            </a:r>
            <a:endParaRPr lang="en-US" dirty="0"/>
          </a:p>
        </p:txBody>
      </p:sp>
      <p:sp>
        <p:nvSpPr>
          <p:cNvPr id="5" name="Footer Placeholder 4"/>
          <p:cNvSpPr>
            <a:spLocks noGrp="1"/>
          </p:cNvSpPr>
          <p:nvPr>
            <p:ph type="ftr" sz="quarter" idx="11"/>
          </p:nvPr>
        </p:nvSpPr>
        <p:spPr/>
        <p:txBody>
          <a:bodyPr/>
          <a:lstStyle/>
          <a:p>
            <a:r>
              <a:rPr lang="en-US"/>
              <a:t>PHY 712  Spring 2024 --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03/29/2024</a:t>
            </a:r>
            <a:endParaRPr lang="en-US" dirty="0"/>
          </a:p>
        </p:txBody>
      </p:sp>
      <p:sp>
        <p:nvSpPr>
          <p:cNvPr id="5" name="Footer Placeholder 4"/>
          <p:cNvSpPr>
            <a:spLocks noGrp="1"/>
          </p:cNvSpPr>
          <p:nvPr>
            <p:ph type="ftr" sz="quarter" idx="11"/>
          </p:nvPr>
        </p:nvSpPr>
        <p:spPr/>
        <p:txBody>
          <a:bodyPr/>
          <a:lstStyle/>
          <a:p>
            <a:r>
              <a:rPr lang="en-US"/>
              <a:t>PHY 712  Spring 2024 --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03/29/2024</a:t>
            </a:r>
            <a:endParaRPr lang="en-US" dirty="0"/>
          </a:p>
        </p:txBody>
      </p:sp>
      <p:sp>
        <p:nvSpPr>
          <p:cNvPr id="6" name="Footer Placeholder 5"/>
          <p:cNvSpPr>
            <a:spLocks noGrp="1"/>
          </p:cNvSpPr>
          <p:nvPr>
            <p:ph type="ftr" sz="quarter" idx="11"/>
          </p:nvPr>
        </p:nvSpPr>
        <p:spPr/>
        <p:txBody>
          <a:bodyPr/>
          <a:lstStyle/>
          <a:p>
            <a:r>
              <a:rPr lang="en-US"/>
              <a:t>PHY 712  Spring 2024 --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03/29/2024</a:t>
            </a:r>
            <a:endParaRPr lang="en-US" dirty="0"/>
          </a:p>
        </p:txBody>
      </p:sp>
      <p:sp>
        <p:nvSpPr>
          <p:cNvPr id="8" name="Footer Placeholder 7"/>
          <p:cNvSpPr>
            <a:spLocks noGrp="1"/>
          </p:cNvSpPr>
          <p:nvPr>
            <p:ph type="ftr" sz="quarter" idx="11"/>
          </p:nvPr>
        </p:nvSpPr>
        <p:spPr/>
        <p:txBody>
          <a:bodyPr/>
          <a:lstStyle/>
          <a:p>
            <a:r>
              <a:rPr lang="en-US"/>
              <a:t>PHY 712  Spring 2024 --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03/29/2024</a:t>
            </a:r>
            <a:endParaRPr lang="en-US" dirty="0"/>
          </a:p>
        </p:txBody>
      </p:sp>
      <p:sp>
        <p:nvSpPr>
          <p:cNvPr id="4" name="Footer Placeholder 3"/>
          <p:cNvSpPr>
            <a:spLocks noGrp="1"/>
          </p:cNvSpPr>
          <p:nvPr>
            <p:ph type="ftr" sz="quarter" idx="11"/>
          </p:nvPr>
        </p:nvSpPr>
        <p:spPr/>
        <p:txBody>
          <a:bodyPr/>
          <a:lstStyle/>
          <a:p>
            <a:r>
              <a:rPr lang="en-US"/>
              <a:t>PHY 712  Spring 2024 --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03/29/2024</a:t>
            </a:r>
            <a:endParaRPr lang="en-US" dirty="0"/>
          </a:p>
        </p:txBody>
      </p:sp>
      <p:sp>
        <p:nvSpPr>
          <p:cNvPr id="6" name="Footer Placeholder 5"/>
          <p:cNvSpPr>
            <a:spLocks noGrp="1"/>
          </p:cNvSpPr>
          <p:nvPr>
            <p:ph type="ftr" sz="quarter" idx="11"/>
          </p:nvPr>
        </p:nvSpPr>
        <p:spPr/>
        <p:txBody>
          <a:bodyPr/>
          <a:lstStyle/>
          <a:p>
            <a:r>
              <a:rPr lang="en-US"/>
              <a:t>PHY 712  Spring 2024 --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03/29/2024</a:t>
            </a:r>
            <a:endParaRPr lang="en-US" dirty="0"/>
          </a:p>
        </p:txBody>
      </p:sp>
      <p:sp>
        <p:nvSpPr>
          <p:cNvPr id="6" name="Footer Placeholder 5"/>
          <p:cNvSpPr>
            <a:spLocks noGrp="1"/>
          </p:cNvSpPr>
          <p:nvPr>
            <p:ph type="ftr" sz="quarter" idx="11"/>
          </p:nvPr>
        </p:nvSpPr>
        <p:spPr/>
        <p:txBody>
          <a:bodyPr/>
          <a:lstStyle/>
          <a:p>
            <a:r>
              <a:rPr lang="en-US"/>
              <a:t>PHY 712  Spring 2024 --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03/29/2024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03/29/2024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 Id="rId9" Type="http://schemas.openxmlformats.org/officeDocument/2006/relationships/image" Target="../media/image23.wmf"/></Relationships>
</file>

<file path=ppt/slides/_rels/slide1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2.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7.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7.bin"/><Relationship Id="rId4" Type="http://schemas.openxmlformats.org/officeDocument/2006/relationships/image" Target="../media/image38.wmf"/></Relationships>
</file>

<file path=ppt/slides/_rels/slide1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1.wmf"/><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23.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3.bin"/><Relationship Id="rId4" Type="http://schemas.openxmlformats.org/officeDocument/2006/relationships/image" Target="../media/image44.wmf"/></Relationships>
</file>

<file path=ppt/slides/_rels/slide24.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5.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7.bin"/><Relationship Id="rId10" Type="http://schemas.openxmlformats.org/officeDocument/2006/relationships/image" Target="../media/image49.wmf"/><Relationship Id="rId4" Type="http://schemas.openxmlformats.org/officeDocument/2006/relationships/image" Target="../media/image44.wmf"/><Relationship Id="rId9" Type="http://schemas.openxmlformats.org/officeDocument/2006/relationships/oleObject" Target="../embeddings/oleObject49.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1.bin"/><Relationship Id="rId4" Type="http://schemas.openxmlformats.org/officeDocument/2006/relationships/image" Target="../media/image5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53.wmf"/><Relationship Id="rId4" Type="http://schemas.openxmlformats.org/officeDocument/2006/relationships/oleObject" Target="../embeddings/oleObject52.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4.bin"/><Relationship Id="rId4" Type="http://schemas.openxmlformats.org/officeDocument/2006/relationships/image" Target="../media/image5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56.bin"/><Relationship Id="rId4" Type="http://schemas.openxmlformats.org/officeDocument/2006/relationships/image" Target="../media/image5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8.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0.wmf"/><Relationship Id="rId5" Type="http://schemas.openxmlformats.org/officeDocument/2006/relationships/oleObject" Target="../embeddings/oleObject59.bin"/><Relationship Id="rId4" Type="http://schemas.openxmlformats.org/officeDocument/2006/relationships/image" Target="../media/image5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62.png"/><Relationship Id="rId4" Type="http://schemas.openxmlformats.org/officeDocument/2006/relationships/image" Target="../media/image61.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7.x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5.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13.bin"/><Relationship Id="rId2" Type="http://schemas.openxmlformats.org/officeDocument/2006/relationships/oleObject" Target="../embeddings/oleObject8.bin"/><Relationship Id="rId1" Type="http://schemas.openxmlformats.org/officeDocument/2006/relationships/slideLayout" Target="../slideLayouts/slideLayout7.x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for Lecture 29:</a:t>
            </a:r>
            <a:endParaRPr lang="en-US" sz="3200" b="1" dirty="0">
              <a:solidFill>
                <a:schemeClr val="folHlink"/>
              </a:solidFill>
            </a:endParaRPr>
          </a:p>
          <a:p>
            <a:pPr marL="457200" lvl="2" algn="ctr">
              <a:spcBef>
                <a:spcPct val="50000"/>
              </a:spcBef>
            </a:pPr>
            <a:r>
              <a:rPr lang="en-US" sz="3200" b="1" dirty="0">
                <a:solidFill>
                  <a:schemeClr val="folHlink"/>
                </a:solidFill>
              </a:rPr>
              <a:t>Finish Chap. 11 and </a:t>
            </a:r>
          </a:p>
          <a:p>
            <a:pPr marL="457200" lvl="2" algn="ctr">
              <a:spcBef>
                <a:spcPct val="50000"/>
              </a:spcBef>
            </a:pPr>
            <a:r>
              <a:rPr lang="en-US" sz="3200" b="1" dirty="0">
                <a:solidFill>
                  <a:schemeClr val="folHlink"/>
                </a:solidFill>
              </a:rPr>
              <a:t>begin Chap. 14 (Sec. 14.1-14.3)</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962272203"/>
              </p:ext>
            </p:extLst>
          </p:nvPr>
        </p:nvGraphicFramePr>
        <p:xfrm>
          <a:off x="598488" y="762000"/>
          <a:ext cx="7281862" cy="1220788"/>
        </p:xfrm>
        <a:graphic>
          <a:graphicData uri="http://schemas.openxmlformats.org/presentationml/2006/ole">
            <mc:AlternateContent xmlns:mc="http://schemas.openxmlformats.org/markup-compatibility/2006">
              <mc:Choice xmlns:v="urn:schemas-microsoft-com:vml" Requires="v">
                <p:oleObj name="Equation" r:id="rId2" imgW="4241520" imgH="711000" progId="Equation.DSMT4">
                  <p:embed/>
                </p:oleObj>
              </mc:Choice>
              <mc:Fallback>
                <p:oleObj name="Equation" r:id="rId2" imgW="4241520" imgH="711000" progId="Equation.DSMT4">
                  <p:embed/>
                  <p:pic>
                    <p:nvPicPr>
                      <p:cNvPr id="6" name="Object 5"/>
                      <p:cNvPicPr/>
                      <p:nvPr/>
                    </p:nvPicPr>
                    <p:blipFill>
                      <a:blip r:embed="rId3"/>
                      <a:stretch>
                        <a:fillRect/>
                      </a:stretch>
                    </p:blipFill>
                    <p:spPr>
                      <a:xfrm>
                        <a:off x="598488" y="762000"/>
                        <a:ext cx="7281862" cy="12207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5965824"/>
              </p:ext>
            </p:extLst>
          </p:nvPr>
        </p:nvGraphicFramePr>
        <p:xfrm>
          <a:off x="490538" y="1828800"/>
          <a:ext cx="7891462" cy="1220787"/>
        </p:xfrm>
        <a:graphic>
          <a:graphicData uri="http://schemas.openxmlformats.org/presentationml/2006/ole">
            <mc:AlternateContent xmlns:mc="http://schemas.openxmlformats.org/markup-compatibility/2006">
              <mc:Choice xmlns:v="urn:schemas-microsoft-com:vml" Requires="v">
                <p:oleObj name="Equation" r:id="rId4" imgW="4597200" imgH="711000" progId="Equation.DSMT4">
                  <p:embed/>
                </p:oleObj>
              </mc:Choice>
              <mc:Fallback>
                <p:oleObj name="Equation" r:id="rId4" imgW="4597200" imgH="711000" progId="Equation.DSMT4">
                  <p:embed/>
                  <p:pic>
                    <p:nvPicPr>
                      <p:cNvPr id="7" name="Object 6"/>
                      <p:cNvPicPr>
                        <a:picLocks noChangeAspect="1" noChangeArrowheads="1"/>
                      </p:cNvPicPr>
                      <p:nvPr/>
                    </p:nvPicPr>
                    <p:blipFill>
                      <a:blip r:embed="rId5"/>
                      <a:srcRect/>
                      <a:stretch>
                        <a:fillRect/>
                      </a:stretch>
                    </p:blipFill>
                    <p:spPr bwMode="auto">
                      <a:xfrm>
                        <a:off x="490538" y="1828800"/>
                        <a:ext cx="7891462"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76747434"/>
              </p:ext>
            </p:extLst>
          </p:nvPr>
        </p:nvGraphicFramePr>
        <p:xfrm>
          <a:off x="392113" y="3124200"/>
          <a:ext cx="8021637" cy="1220788"/>
        </p:xfrm>
        <a:graphic>
          <a:graphicData uri="http://schemas.openxmlformats.org/presentationml/2006/ole">
            <mc:AlternateContent xmlns:mc="http://schemas.openxmlformats.org/markup-compatibility/2006">
              <mc:Choice xmlns:v="urn:schemas-microsoft-com:vml" Requires="v">
                <p:oleObj name="Equation" r:id="rId6" imgW="4673520" imgH="711000" progId="Equation.DSMT4">
                  <p:embed/>
                </p:oleObj>
              </mc:Choice>
              <mc:Fallback>
                <p:oleObj name="Equation" r:id="rId6" imgW="4673520" imgH="711000" progId="Equation.DSMT4">
                  <p:embed/>
                  <p:pic>
                    <p:nvPicPr>
                      <p:cNvPr id="8" name="Object 7"/>
                      <p:cNvPicPr>
                        <a:picLocks noChangeAspect="1" noChangeArrowheads="1"/>
                      </p:cNvPicPr>
                      <p:nvPr/>
                    </p:nvPicPr>
                    <p:blipFill>
                      <a:blip r:embed="rId7"/>
                      <a:srcRect/>
                      <a:stretch>
                        <a:fillRect/>
                      </a:stretch>
                    </p:blipFill>
                    <p:spPr bwMode="auto">
                      <a:xfrm>
                        <a:off x="392113" y="3124200"/>
                        <a:ext cx="8021637" cy="1220788"/>
                      </a:xfrm>
                      <a:prstGeom prst="rect">
                        <a:avLst/>
                      </a:prstGeom>
                      <a:solidFill>
                        <a:srgbClr val="FFFF00"/>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0169440"/>
              </p:ext>
            </p:extLst>
          </p:nvPr>
        </p:nvGraphicFramePr>
        <p:xfrm>
          <a:off x="512762" y="4405312"/>
          <a:ext cx="8021638" cy="1614488"/>
        </p:xfrm>
        <a:graphic>
          <a:graphicData uri="http://schemas.openxmlformats.org/presentationml/2006/ole">
            <mc:AlternateContent xmlns:mc="http://schemas.openxmlformats.org/markup-compatibility/2006">
              <mc:Choice xmlns:v="urn:schemas-microsoft-com:vml" Requires="v">
                <p:oleObj name="Equation" r:id="rId8" imgW="4673520" imgH="939600" progId="Equation.DSMT4">
                  <p:embed/>
                </p:oleObj>
              </mc:Choice>
              <mc:Fallback>
                <p:oleObj name="Equation" r:id="rId8" imgW="4673520" imgH="939600" progId="Equation.DSMT4">
                  <p:embed/>
                  <p:pic>
                    <p:nvPicPr>
                      <p:cNvPr id="9" name="Object 8"/>
                      <p:cNvPicPr>
                        <a:picLocks noChangeAspect="1" noChangeArrowheads="1"/>
                      </p:cNvPicPr>
                      <p:nvPr/>
                    </p:nvPicPr>
                    <p:blipFill>
                      <a:blip r:embed="rId9"/>
                      <a:srcRect/>
                      <a:stretch>
                        <a:fillRect/>
                      </a:stretch>
                    </p:blipFill>
                    <p:spPr bwMode="auto">
                      <a:xfrm>
                        <a:off x="512762" y="4405312"/>
                        <a:ext cx="8021638" cy="161448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967226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7FC64-CBCB-46E4-871D-4F9DBBB3BD21}"/>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07C2B4CB-39F2-4636-B0DD-E914F0F66101}"/>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039B4975-E721-4319-B5B1-E1E6D64182F7}"/>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310563F2-185B-41A1-B646-203F76456DA9}"/>
              </a:ext>
            </a:extLst>
          </p:cNvPr>
          <p:cNvSpPr txBox="1"/>
          <p:nvPr/>
        </p:nvSpPr>
        <p:spPr>
          <a:xfrm>
            <a:off x="304800" y="4743828"/>
            <a:ext cx="8458200" cy="1569660"/>
          </a:xfrm>
          <a:prstGeom prst="rect">
            <a:avLst/>
          </a:prstGeom>
          <a:noFill/>
        </p:spPr>
        <p:txBody>
          <a:bodyPr wrap="square" rtlCol="0">
            <a:spAutoFit/>
          </a:bodyPr>
          <a:lstStyle/>
          <a:p>
            <a:r>
              <a:rPr lang="en-US" sz="2400" dirty="0">
                <a:latin typeface="+mj-lt"/>
              </a:rPr>
              <a:t>Note that this analysis is carried out in a single frame of reference.     Now we resume our discussion about transforming values between two different inertial frames of reference.</a:t>
            </a:r>
          </a:p>
        </p:txBody>
      </p:sp>
      <p:graphicFrame>
        <p:nvGraphicFramePr>
          <p:cNvPr id="6" name="Object 5">
            <a:extLst>
              <a:ext uri="{FF2B5EF4-FFF2-40B4-BE49-F238E27FC236}">
                <a16:creationId xmlns:a16="http://schemas.microsoft.com/office/drawing/2014/main" id="{F57D15CF-33C4-475C-AD87-A1B980005283}"/>
              </a:ext>
            </a:extLst>
          </p:cNvPr>
          <p:cNvGraphicFramePr>
            <a:graphicFrameLocks noChangeAspect="1"/>
          </p:cNvGraphicFramePr>
          <p:nvPr>
            <p:extLst>
              <p:ext uri="{D42A27DB-BD31-4B8C-83A1-F6EECF244321}">
                <p14:modId xmlns:p14="http://schemas.microsoft.com/office/powerpoint/2010/main" val="3308330993"/>
              </p:ext>
            </p:extLst>
          </p:nvPr>
        </p:nvGraphicFramePr>
        <p:xfrm>
          <a:off x="457200" y="768032"/>
          <a:ext cx="7500938" cy="3690938"/>
        </p:xfrm>
        <a:graphic>
          <a:graphicData uri="http://schemas.openxmlformats.org/presentationml/2006/ole">
            <mc:AlternateContent xmlns:mc="http://schemas.openxmlformats.org/markup-compatibility/2006">
              <mc:Choice xmlns:v="urn:schemas-microsoft-com:vml" Requires="v">
                <p:oleObj name="Equation" r:id="rId2" imgW="4165560" imgH="2044440" progId="Equation.DSMT4">
                  <p:embed/>
                </p:oleObj>
              </mc:Choice>
              <mc:Fallback>
                <p:oleObj name="Equation" r:id="rId2" imgW="4165560" imgH="2044440" progId="Equation.DSMT4">
                  <p:embed/>
                  <p:pic>
                    <p:nvPicPr>
                      <p:cNvPr id="6" name="Object 5"/>
                      <p:cNvPicPr>
                        <a:picLocks noChangeAspect="1" noChangeArrowheads="1"/>
                      </p:cNvPicPr>
                      <p:nvPr/>
                    </p:nvPicPr>
                    <p:blipFill>
                      <a:blip r:embed="rId3"/>
                      <a:srcRect/>
                      <a:stretch>
                        <a:fillRect/>
                      </a:stretch>
                    </p:blipFill>
                    <p:spPr bwMode="auto">
                      <a:xfrm>
                        <a:off x="457200" y="768032"/>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0D7B9BD-0FDA-4F3D-8768-18C9D4B417F1}"/>
              </a:ext>
            </a:extLst>
          </p:cNvPr>
          <p:cNvSpPr txBox="1"/>
          <p:nvPr/>
        </p:nvSpPr>
        <p:spPr>
          <a:xfrm>
            <a:off x="304800" y="136525"/>
            <a:ext cx="8153400" cy="461665"/>
          </a:xfrm>
          <a:prstGeom prst="rect">
            <a:avLst/>
          </a:prstGeom>
          <a:noFill/>
        </p:spPr>
        <p:txBody>
          <a:bodyPr wrap="square" rtlCol="0">
            <a:spAutoFit/>
          </a:bodyPr>
          <a:lstStyle/>
          <a:p>
            <a:r>
              <a:rPr lang="en-US" sz="2400" dirty="0">
                <a:latin typeface="+mj-lt"/>
              </a:rPr>
              <a:t>Convert to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63070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name="数式" r:id="rId3" imgW="1346040" imgH="1104840" progId="Equation.3">
                  <p:embed/>
                </p:oleObj>
              </mc:Choice>
              <mc:Fallback>
                <p:oleObj name="数式" r:id="rId3" imgW="1346040" imgH="1104840" progId="Equation.3">
                  <p:embed/>
                  <p:pic>
                    <p:nvPicPr>
                      <p:cNvPr id="27" name="Object 26"/>
                      <p:cNvPicPr/>
                      <p:nvPr/>
                    </p:nvPicPr>
                    <p:blipFill>
                      <a:blip r:embed="rId4"/>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name="数式" r:id="rId5" imgW="2590560" imgH="1079280" progId="Equation.3">
                  <p:embed/>
                </p:oleObj>
              </mc:Choice>
              <mc:Fallback>
                <p:oleObj name="数式" r:id="rId5" imgW="2590560" imgH="1079280" progId="Equation.3">
                  <p:embed/>
                  <p:pic>
                    <p:nvPicPr>
                      <p:cNvPr id="28"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name="数式" r:id="rId3" imgW="4089240" imgH="2565360" progId="Equation.3">
                  <p:embed/>
                </p:oleObj>
              </mc:Choice>
              <mc:Fallback>
                <p:oleObj name="数式" r:id="rId3" imgW="4089240" imgH="2565360" progId="Equation.3">
                  <p:embed/>
                  <p:pic>
                    <p:nvPicPr>
                      <p:cNvPr id="6" name="Object 5"/>
                      <p:cNvPicPr>
                        <a:picLocks noChangeAspect="1" noChangeArrowheads="1"/>
                      </p:cNvPicPr>
                      <p:nvPr/>
                    </p:nvPicPr>
                    <p:blipFill>
                      <a:blip r:embed="rId4"/>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name="数式" r:id="rId5" imgW="1333440" imgH="228600" progId="Equation.3">
                  <p:embed/>
                </p:oleObj>
              </mc:Choice>
              <mc:Fallback>
                <p:oleObj name="数式" r:id="rId5" imgW="1333440" imgH="228600" progId="Equation.3">
                  <p:embed/>
                  <p:pic>
                    <p:nvPicPr>
                      <p:cNvPr id="6" name="Object 5"/>
                      <p:cNvPicPr>
                        <a:picLocks noChangeAspect="1" noChangeArrowheads="1"/>
                      </p:cNvPicPr>
                      <p:nvPr/>
                    </p:nvPicPr>
                    <p:blipFill>
                      <a:blip r:embed="rId6"/>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name="数式" r:id="rId7" imgW="2006280" imgH="939600" progId="Equation.3">
                  <p:embed/>
                </p:oleObj>
              </mc:Choice>
              <mc:Fallback>
                <p:oleObj name="数式" r:id="rId7" imgW="2006280" imgH="939600" progId="Equation.3">
                  <p:embed/>
                  <p:pic>
                    <p:nvPicPr>
                      <p:cNvPr id="7" name="Object 6"/>
                      <p:cNvPicPr>
                        <a:picLocks noChangeAspect="1" noChangeArrowheads="1"/>
                      </p:cNvPicPr>
                      <p:nvPr/>
                    </p:nvPicPr>
                    <p:blipFill>
                      <a:blip r:embed="rId8"/>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name="Equation" r:id="rId9" imgW="2171520" imgH="939600" progId="Equation.DSMT4">
                  <p:embed/>
                </p:oleObj>
              </mc:Choice>
              <mc:Fallback>
                <p:oleObj name="Equation" r:id="rId9"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0"/>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name="Equation" r:id="rId3" imgW="7188120" imgH="3162240" progId="Equation.DSMT4">
                  <p:embed/>
                </p:oleObj>
              </mc:Choice>
              <mc:Fallback>
                <p:oleObj name="Equation" r:id="rId3" imgW="7188120" imgH="3162240" progId="Equation.DSMT4">
                  <p:embed/>
                  <p:pic>
                    <p:nvPicPr>
                      <p:cNvPr id="0" name=""/>
                      <p:cNvPicPr>
                        <a:picLocks noChangeAspect="1" noChangeArrowheads="1"/>
                      </p:cNvPicPr>
                      <p:nvPr/>
                    </p:nvPicPr>
                    <p:blipFill>
                      <a:blip r:embed="rId4"/>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name="Equation" r:id="rId5" imgW="4508280" imgH="1511280" progId="Equation.DSMT4">
                  <p:embed/>
                </p:oleObj>
              </mc:Choice>
              <mc:Fallback>
                <p:oleObj name="Equation" r:id="rId5" imgW="4508280" imgH="1511280" progId="Equation.DSMT4">
                  <p:embed/>
                  <p:pic>
                    <p:nvPicPr>
                      <p:cNvPr id="0" name=""/>
                      <p:cNvPicPr>
                        <a:picLocks noChangeAspect="1" noChangeArrowheads="1"/>
                      </p:cNvPicPr>
                      <p:nvPr/>
                    </p:nvPicPr>
                    <p:blipFill>
                      <a:blip r:embed="rId6"/>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name="数式" r:id="rId3" imgW="2908080" imgH="939600" progId="Equation.3">
                  <p:embed/>
                </p:oleObj>
              </mc:Choice>
              <mc:Fallback>
                <p:oleObj name="数式" r:id="rId3" imgW="2908080" imgH="939600" progId="Equation.3">
                  <p:embed/>
                  <p:pic>
                    <p:nvPicPr>
                      <p:cNvPr id="0" name=""/>
                      <p:cNvPicPr>
                        <a:picLocks noChangeAspect="1" noChangeArrowheads="1"/>
                      </p:cNvPicPr>
                      <p:nvPr/>
                    </p:nvPicPr>
                    <p:blipFill>
                      <a:blip r:embed="rId4"/>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name="数式" r:id="rId3" imgW="2006280" imgH="1650960" progId="Equation.3">
                  <p:embed/>
                </p:oleObj>
              </mc:Choice>
              <mc:Fallback>
                <p:oleObj name="数式" r:id="rId3" imgW="2006280" imgH="1650960" progId="Equation.3">
                  <p:embed/>
                  <p:pic>
                    <p:nvPicPr>
                      <p:cNvPr id="0" name=""/>
                      <p:cNvPicPr>
                        <a:picLocks noChangeAspect="1" noChangeArrowheads="1"/>
                      </p:cNvPicPr>
                      <p:nvPr/>
                    </p:nvPicPr>
                    <p:blipFill>
                      <a:blip r:embed="rId4"/>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name="数式" r:id="rId3" imgW="2108160" imgH="1676160" progId="Equation.3">
                  <p:embed/>
                </p:oleObj>
              </mc:Choice>
              <mc:Fallback>
                <p:oleObj name="数式" r:id="rId3" imgW="2108160" imgH="1676160" progId="Equation.3">
                  <p:embed/>
                  <p:pic>
                    <p:nvPicPr>
                      <p:cNvPr id="0" name=""/>
                      <p:cNvPicPr>
                        <a:picLocks noChangeAspect="1" noChangeArrowheads="1"/>
                      </p:cNvPicPr>
                      <p:nvPr/>
                    </p:nvPicPr>
                    <p:blipFill>
                      <a:blip r:embed="rId4"/>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4243" y="2069734"/>
            <a:ext cx="9039757" cy="3925242"/>
          </a:xfrm>
          <a:prstGeom prst="rect">
            <a:avLst/>
          </a:prstGeom>
        </p:spPr>
      </p:pic>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name="Equation" r:id="rId4" imgW="3619440" imgH="571320" progId="Equation.DSMT4">
                  <p:embed/>
                </p:oleObj>
              </mc:Choice>
              <mc:Fallback>
                <p:oleObj name="Equation" r:id="rId4" imgW="3619440" imgH="571320" progId="Equation.DSMT4">
                  <p:embed/>
                  <p:pic>
                    <p:nvPicPr>
                      <p:cNvPr id="5" name="Object 4"/>
                      <p:cNvPicPr>
                        <a:picLocks noChangeAspect="1" noChangeArrowheads="1"/>
                      </p:cNvPicPr>
                      <p:nvPr/>
                    </p:nvPicPr>
                    <p:blipFill>
                      <a:blip r:embed="rId5"/>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2487878"/>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801522"/>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80551" y="4032354"/>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300271" y="5533311"/>
            <a:ext cx="647700" cy="461665"/>
          </a:xfrm>
          <a:prstGeom prst="rect">
            <a:avLst/>
          </a:prstGeom>
          <a:noFill/>
        </p:spPr>
        <p:txBody>
          <a:bodyPr wrap="square" rtlCol="0">
            <a:spAutoFit/>
          </a:bodyPr>
          <a:lstStyle/>
          <a:p>
            <a:r>
              <a:rPr lang="en-US" sz="2400" b="1" i="1" dirty="0">
                <a:latin typeface="+mj-lt"/>
              </a:rPr>
              <a:t>c</a:t>
            </a:r>
          </a:p>
        </p:txBody>
      </p:sp>
      <p:sp>
        <p:nvSpPr>
          <p:cNvPr id="9" name="TextBox 8">
            <a:extLst>
              <a:ext uri="{FF2B5EF4-FFF2-40B4-BE49-F238E27FC236}">
                <a16:creationId xmlns:a16="http://schemas.microsoft.com/office/drawing/2014/main" id="{5FA249D7-EEC2-D1F4-021C-CFEADBB26B57}"/>
              </a:ext>
            </a:extLst>
          </p:cNvPr>
          <p:cNvSpPr txBox="1"/>
          <p:nvPr/>
        </p:nvSpPr>
        <p:spPr>
          <a:xfrm>
            <a:off x="1524000" y="1658215"/>
            <a:ext cx="6934200" cy="461665"/>
          </a:xfrm>
          <a:prstGeom prst="rect">
            <a:avLst/>
          </a:prstGeom>
          <a:noFill/>
        </p:spPr>
        <p:txBody>
          <a:bodyPr wrap="square" rtlCol="0">
            <a:spAutoFit/>
          </a:bodyPr>
          <a:lstStyle/>
          <a:p>
            <a:r>
              <a:rPr lang="en-US" sz="2400" dirty="0">
                <a:latin typeface="+mj-lt"/>
              </a:rPr>
              <a:t>Plot with </a:t>
            </a:r>
            <a:r>
              <a:rPr lang="en-US" sz="2400" i="1" dirty="0">
                <a:latin typeface="+mj-lt"/>
              </a:rPr>
              <a:t>q=1;   b=1  </a:t>
            </a:r>
            <a:r>
              <a:rPr lang="en-US" sz="2400" i="1" dirty="0" err="1">
                <a:latin typeface="Symbol" panose="05050102010706020507" pitchFamily="18" charset="2"/>
              </a:rPr>
              <a:t>g</a:t>
            </a:r>
            <a:r>
              <a:rPr lang="en-US" sz="2400" i="1" baseline="-25000" dirty="0" err="1">
                <a:latin typeface="+mj-lt"/>
              </a:rPr>
              <a:t>v</a:t>
            </a:r>
            <a:r>
              <a:rPr lang="en-US" sz="2400" i="1" dirty="0">
                <a:latin typeface="+mj-lt"/>
              </a:rPr>
              <a:t> </a:t>
            </a:r>
            <a:r>
              <a:rPr lang="en-US" sz="2400" dirty="0">
                <a:latin typeface="+mj-lt"/>
              </a:rPr>
              <a:t>as given</a:t>
            </a:r>
          </a:p>
        </p:txBody>
      </p:sp>
    </p:spTree>
    <p:extLst>
      <p:ext uri="{BB962C8B-B14F-4D97-AF65-F5344CB8AC3E}">
        <p14:creationId xmlns:p14="http://schemas.microsoft.com/office/powerpoint/2010/main" val="179208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47519-554E-F9E2-8516-A2BC8D2018BD}"/>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642CA1B4-F258-4616-5C0D-89623EEFCDF8}"/>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59BE620F-F535-8DF2-9B9D-3BA35D0B8BB4}"/>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8A2554C1-D653-8328-5A0B-83AD65CCCD70}"/>
              </a:ext>
            </a:extLst>
          </p:cNvPr>
          <p:cNvPicPr>
            <a:picLocks noChangeAspect="1"/>
          </p:cNvPicPr>
          <p:nvPr/>
        </p:nvPicPr>
        <p:blipFill>
          <a:blip r:embed="rId2"/>
          <a:stretch>
            <a:fillRect/>
          </a:stretch>
        </p:blipFill>
        <p:spPr>
          <a:xfrm>
            <a:off x="653848" y="136524"/>
            <a:ext cx="7836303" cy="6219825"/>
          </a:xfrm>
          <a:prstGeom prst="rect">
            <a:avLst/>
          </a:prstGeom>
        </p:spPr>
      </p:pic>
      <p:sp>
        <p:nvSpPr>
          <p:cNvPr id="8" name="Rectangle 7"/>
          <p:cNvSpPr/>
          <p:nvPr/>
        </p:nvSpPr>
        <p:spPr>
          <a:xfrm>
            <a:off x="762000" y="1828800"/>
            <a:ext cx="7728151"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Right Brace 5">
            <a:extLst>
              <a:ext uri="{FF2B5EF4-FFF2-40B4-BE49-F238E27FC236}">
                <a16:creationId xmlns:a16="http://schemas.microsoft.com/office/drawing/2014/main" id="{EC5D065E-F2EB-B681-9FF0-A087ABB86586}"/>
              </a:ext>
            </a:extLst>
          </p:cNvPr>
          <p:cNvSpPr/>
          <p:nvPr/>
        </p:nvSpPr>
        <p:spPr>
          <a:xfrm>
            <a:off x="6096000" y="3962400"/>
            <a:ext cx="304800" cy="762001"/>
          </a:xfrm>
          <a:prstGeom prst="rightBrace">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567D761A-15DE-0C80-C068-CD6D35F90FA3}"/>
              </a:ext>
            </a:extLst>
          </p:cNvPr>
          <p:cNvSpPr txBox="1"/>
          <p:nvPr/>
        </p:nvSpPr>
        <p:spPr>
          <a:xfrm>
            <a:off x="6400800" y="3825876"/>
            <a:ext cx="2743200" cy="1200329"/>
          </a:xfrm>
          <a:prstGeom prst="rect">
            <a:avLst/>
          </a:prstGeom>
          <a:noFill/>
        </p:spPr>
        <p:txBody>
          <a:bodyPr wrap="square" rtlCol="0">
            <a:spAutoFit/>
          </a:bodyPr>
          <a:lstStyle/>
          <a:p>
            <a:r>
              <a:rPr lang="en-US" sz="2400" b="1" dirty="0">
                <a:latin typeface="+mj-lt"/>
              </a:rPr>
              <a:t>When would you like to sign up for time/topic?</a:t>
            </a:r>
          </a:p>
        </p:txBody>
      </p:sp>
    </p:spTree>
    <p:extLst>
      <p:ext uri="{BB962C8B-B14F-4D97-AF65-F5344CB8AC3E}">
        <p14:creationId xmlns:p14="http://schemas.microsoft.com/office/powerpoint/2010/main" val="312730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3416320"/>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a:latin typeface="+mj-lt"/>
              </a:rPr>
              <a:t>There are some circumstances for which the Lorentz transformations become very complicated (such as when acceleration is involved)</a:t>
            </a:r>
          </a:p>
        </p:txBody>
      </p:sp>
    </p:spTree>
    <p:extLst>
      <p:ext uri="{BB962C8B-B14F-4D97-AF65-F5344CB8AC3E}">
        <p14:creationId xmlns:p14="http://schemas.microsoft.com/office/powerpoint/2010/main" val="1138424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name="Equation" r:id="rId5" imgW="1841400" imgH="457200" progId="Equation.DSMT4">
                  <p:embed/>
                </p:oleObj>
              </mc:Choice>
              <mc:Fallback>
                <p:oleObj name="Equation" r:id="rId5" imgW="1841400" imgH="457200" progId="Equation.DSMT4">
                  <p:embed/>
                  <p:pic>
                    <p:nvPicPr>
                      <p:cNvPr id="0" name=""/>
                      <p:cNvPicPr/>
                      <p:nvPr/>
                    </p:nvPicPr>
                    <p:blipFill>
                      <a:blip r:embed="rId6"/>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name="Equation" r:id="rId5" imgW="4000320" imgH="1231560" progId="Equation.DSMT4">
                  <p:embed/>
                </p:oleObj>
              </mc:Choice>
              <mc:Fallback>
                <p:oleObj name="Equation" r:id="rId5" imgW="4000320" imgH="1231560" progId="Equation.DSMT4">
                  <p:embed/>
                  <p:pic>
                    <p:nvPicPr>
                      <p:cNvPr id="0" name=""/>
                      <p:cNvPicPr>
                        <a:picLocks noChangeAspect="1" noChangeArrowheads="1"/>
                      </p:cNvPicPr>
                      <p:nvPr/>
                    </p:nvPicPr>
                    <p:blipFill>
                      <a:blip r:embed="rId6"/>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name="Equation" r:id="rId7" imgW="2222280" imgH="1168200" progId="Equation.DSMT4">
                  <p:embed/>
                </p:oleObj>
              </mc:Choice>
              <mc:Fallback>
                <p:oleObj name="Equation" r:id="rId7" imgW="2222280" imgH="1168200" progId="Equation.DSMT4">
                  <p:embed/>
                  <p:pic>
                    <p:nvPicPr>
                      <p:cNvPr id="0" name=""/>
                      <p:cNvPicPr>
                        <a:picLocks noChangeAspect="1" noChangeArrowheads="1"/>
                      </p:cNvPicPr>
                      <p:nvPr/>
                    </p:nvPicPr>
                    <p:blipFill>
                      <a:blip r:embed="rId8"/>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7978C-644D-C786-A142-7FF76125C74C}"/>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516060B3-83EB-6780-B6F2-777A7A430D4D}"/>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45961CF1-8588-A3DA-718E-058DC3F1AA31}"/>
              </a:ext>
            </a:extLst>
          </p:cNvPr>
          <p:cNvSpPr>
            <a:spLocks noGrp="1"/>
          </p:cNvSpPr>
          <p:nvPr>
            <p:ph type="sldNum" sz="quarter" idx="12"/>
          </p:nvPr>
        </p:nvSpPr>
        <p:spPr/>
        <p:txBody>
          <a:bodyPr/>
          <a:lstStyle/>
          <a:p>
            <a:fld id="{CE368B07-CEBF-4C80-90AF-53B34FA04CF3}" type="slidenum">
              <a:rPr lang="en-US" smtClean="0"/>
              <a:t>24</a:t>
            </a:fld>
            <a:endParaRPr lang="en-US" dirty="0"/>
          </a:p>
        </p:txBody>
      </p:sp>
      <p:grpSp>
        <p:nvGrpSpPr>
          <p:cNvPr id="5" name="Group 4">
            <a:extLst>
              <a:ext uri="{FF2B5EF4-FFF2-40B4-BE49-F238E27FC236}">
                <a16:creationId xmlns:a16="http://schemas.microsoft.com/office/drawing/2014/main" id="{2D5510D7-9D82-4718-70F1-A4EC1C7C10B7}"/>
              </a:ext>
            </a:extLst>
          </p:cNvPr>
          <p:cNvGrpSpPr/>
          <p:nvPr/>
        </p:nvGrpSpPr>
        <p:grpSpPr>
          <a:xfrm>
            <a:off x="228600" y="1219200"/>
            <a:ext cx="5334000" cy="2971800"/>
            <a:chOff x="152400" y="1524000"/>
            <a:chExt cx="5334000" cy="2971800"/>
          </a:xfrm>
        </p:grpSpPr>
        <p:grpSp>
          <p:nvGrpSpPr>
            <p:cNvPr id="6" name="Group 5">
              <a:extLst>
                <a:ext uri="{FF2B5EF4-FFF2-40B4-BE49-F238E27FC236}">
                  <a16:creationId xmlns:a16="http://schemas.microsoft.com/office/drawing/2014/main" id="{41829E36-F6DE-7BF1-5C95-3B1F90C55CBF}"/>
                </a:ext>
              </a:extLst>
            </p:cNvPr>
            <p:cNvGrpSpPr/>
            <p:nvPr/>
          </p:nvGrpSpPr>
          <p:grpSpPr>
            <a:xfrm>
              <a:off x="152400" y="1600200"/>
              <a:ext cx="4191000" cy="2895600"/>
              <a:chOff x="152400" y="1600200"/>
              <a:chExt cx="4191000" cy="2895600"/>
            </a:xfrm>
          </p:grpSpPr>
          <p:cxnSp>
            <p:nvCxnSpPr>
              <p:cNvPr id="20" name="Straight Arrow Connector 19">
                <a:extLst>
                  <a:ext uri="{FF2B5EF4-FFF2-40B4-BE49-F238E27FC236}">
                    <a16:creationId xmlns:a16="http://schemas.microsoft.com/office/drawing/2014/main" id="{FC4120EC-9D4D-5FB3-465D-8DEA62D2041F}"/>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0C3CB7E-29B6-7EFA-8CD1-781502982316}"/>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B076E2A-2077-69BA-BAAE-B928308B72CB}"/>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5589AAC-EEDB-D7B3-A5C0-8647736C3713}"/>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24" name="TextBox 23">
                <a:extLst>
                  <a:ext uri="{FF2B5EF4-FFF2-40B4-BE49-F238E27FC236}">
                    <a16:creationId xmlns:a16="http://schemas.microsoft.com/office/drawing/2014/main" id="{2FE9135B-032E-DC0C-1580-2CB27A0801BE}"/>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25" name="TextBox 24">
                <a:extLst>
                  <a:ext uri="{FF2B5EF4-FFF2-40B4-BE49-F238E27FC236}">
                    <a16:creationId xmlns:a16="http://schemas.microsoft.com/office/drawing/2014/main" id="{2F752B4D-539C-D848-5714-3E6D90A6CBC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7" name="Group 6">
              <a:extLst>
                <a:ext uri="{FF2B5EF4-FFF2-40B4-BE49-F238E27FC236}">
                  <a16:creationId xmlns:a16="http://schemas.microsoft.com/office/drawing/2014/main" id="{D14D467F-176B-4B06-3E1A-1FDE57985789}"/>
                </a:ext>
              </a:extLst>
            </p:cNvPr>
            <p:cNvGrpSpPr/>
            <p:nvPr/>
          </p:nvGrpSpPr>
          <p:grpSpPr>
            <a:xfrm>
              <a:off x="762000" y="1524000"/>
              <a:ext cx="4724400" cy="2895600"/>
              <a:chOff x="152400" y="1600200"/>
              <a:chExt cx="4724400" cy="2895600"/>
            </a:xfrm>
          </p:grpSpPr>
          <p:cxnSp>
            <p:nvCxnSpPr>
              <p:cNvPr id="14" name="Straight Arrow Connector 13">
                <a:extLst>
                  <a:ext uri="{FF2B5EF4-FFF2-40B4-BE49-F238E27FC236}">
                    <a16:creationId xmlns:a16="http://schemas.microsoft.com/office/drawing/2014/main" id="{52842606-C156-0B91-5862-FF5CE0E40021}"/>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D0C557-2301-A0D6-4B4C-CA409E64A58C}"/>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493444B-4D39-79AD-BE5D-AC36B393BB3A}"/>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DACB774-574D-07B0-8FCD-0F18E5A562A9}"/>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472EF5F1-047D-5492-5022-1B6BA75A4361}"/>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416534B0-9C1A-FC63-F2FC-25145C9F71E5}"/>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8" name="Oval 7">
              <a:extLst>
                <a:ext uri="{FF2B5EF4-FFF2-40B4-BE49-F238E27FC236}">
                  <a16:creationId xmlns:a16="http://schemas.microsoft.com/office/drawing/2014/main" id="{85EF661B-BD4F-512D-3F0C-93CF2CA73396}"/>
                </a:ext>
              </a:extLst>
            </p:cNvPr>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49AE8C-02D6-930F-E50E-4B86C1F9F673}"/>
                </a:ext>
              </a:extLst>
            </p:cNvPr>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10" name="Straight Arrow Connector 9">
              <a:extLst>
                <a:ext uri="{FF2B5EF4-FFF2-40B4-BE49-F238E27FC236}">
                  <a16:creationId xmlns:a16="http://schemas.microsoft.com/office/drawing/2014/main" id="{8443D6A0-1DB8-21EC-746D-4D1C5ADDF96E}"/>
                </a:ext>
              </a:extLst>
            </p:cNvPr>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Left Brace 10">
              <a:extLst>
                <a:ext uri="{FF2B5EF4-FFF2-40B4-BE49-F238E27FC236}">
                  <a16:creationId xmlns:a16="http://schemas.microsoft.com/office/drawing/2014/main" id="{FB5871A9-15DD-3B84-C26F-99AB9B6142A9}"/>
                </a:ext>
              </a:extLst>
            </p:cNvPr>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Arrow 30">
              <a:extLst>
                <a:ext uri="{FF2B5EF4-FFF2-40B4-BE49-F238E27FC236}">
                  <a16:creationId xmlns:a16="http://schemas.microsoft.com/office/drawing/2014/main" id="{7EBCBCA0-0C45-F4C1-AFC7-A5179FD29FBF}"/>
                </a:ext>
              </a:extLst>
            </p:cNvPr>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E2FC141-4F7E-CA99-9A20-89F93F4E15A2}"/>
                </a:ext>
              </a:extLst>
            </p:cNvPr>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26" name="TextBox 25">
            <a:extLst>
              <a:ext uri="{FF2B5EF4-FFF2-40B4-BE49-F238E27FC236}">
                <a16:creationId xmlns:a16="http://schemas.microsoft.com/office/drawing/2014/main" id="{A8143044-F2B9-8CD8-65B7-74C04E6F3EFE}"/>
              </a:ext>
            </a:extLst>
          </p:cNvPr>
          <p:cNvSpPr txBox="1"/>
          <p:nvPr/>
        </p:nvSpPr>
        <p:spPr>
          <a:xfrm>
            <a:off x="304800" y="381000"/>
            <a:ext cx="8686800" cy="457200"/>
          </a:xfrm>
          <a:prstGeom prst="rect">
            <a:avLst/>
          </a:prstGeom>
          <a:noFill/>
        </p:spPr>
        <p:txBody>
          <a:bodyPr wrap="square" rtlCol="0">
            <a:spAutoFit/>
          </a:bodyPr>
          <a:lstStyle/>
          <a:p>
            <a:r>
              <a:rPr lang="en-US" sz="2400" dirty="0">
                <a:latin typeface="+mj-lt"/>
              </a:rPr>
              <a:t>Example geometry</a:t>
            </a:r>
          </a:p>
        </p:txBody>
      </p:sp>
      <p:sp>
        <p:nvSpPr>
          <p:cNvPr id="27" name="TextBox 26">
            <a:extLst>
              <a:ext uri="{FF2B5EF4-FFF2-40B4-BE49-F238E27FC236}">
                <a16:creationId xmlns:a16="http://schemas.microsoft.com/office/drawing/2014/main" id="{9EDC73C9-3C53-05CD-22A5-3671C2F129D3}"/>
              </a:ext>
            </a:extLst>
          </p:cNvPr>
          <p:cNvSpPr txBox="1"/>
          <p:nvPr/>
        </p:nvSpPr>
        <p:spPr>
          <a:xfrm>
            <a:off x="155674" y="4173487"/>
            <a:ext cx="8077200" cy="2308324"/>
          </a:xfrm>
          <a:prstGeom prst="rect">
            <a:avLst/>
          </a:prstGeom>
          <a:noFill/>
        </p:spPr>
        <p:txBody>
          <a:bodyPr wrap="square" rtlCol="0">
            <a:spAutoFit/>
          </a:bodyPr>
          <a:lstStyle/>
          <a:p>
            <a:r>
              <a:rPr lang="en-US" sz="2400" dirty="0">
                <a:latin typeface="+mj-lt"/>
              </a:rPr>
              <a:t>Trajectory within stationary frame -–</a:t>
            </a:r>
          </a:p>
          <a:p>
            <a:endParaRPr lang="en-US" sz="2400" dirty="0">
              <a:latin typeface="+mj-lt"/>
            </a:endParaRPr>
          </a:p>
          <a:p>
            <a:r>
              <a:rPr lang="en-US" sz="2400" dirty="0">
                <a:latin typeface="+mj-lt"/>
              </a:rPr>
              <a:t>This choice allows us to analyze the </a:t>
            </a:r>
            <a:r>
              <a:rPr lang="en-US" sz="2400" dirty="0" err="1">
                <a:latin typeface="+mj-lt"/>
              </a:rPr>
              <a:t>Li</a:t>
            </a:r>
            <a:r>
              <a:rPr lang="en-US" sz="2400" dirty="0" err="1"/>
              <a:t>é</a:t>
            </a:r>
            <a:r>
              <a:rPr lang="en-US" sz="2400" dirty="0" err="1">
                <a:latin typeface="+mj-lt"/>
              </a:rPr>
              <a:t>nard-Wiechert</a:t>
            </a:r>
            <a:r>
              <a:rPr lang="en-US" sz="2400" dirty="0">
                <a:latin typeface="+mj-lt"/>
              </a:rPr>
              <a:t> approach (within the “stationary” reference frame) of the same phenomenon  solved previously using the Lorentz transformation.   Because of the geometry </a:t>
            </a:r>
            <a:r>
              <a:rPr lang="en-US" sz="2400" i="1" dirty="0" err="1">
                <a:latin typeface="+mj-lt"/>
              </a:rPr>
              <a:t>E</a:t>
            </a:r>
            <a:r>
              <a:rPr lang="en-US" sz="2400" i="1" baseline="-25000" dirty="0" err="1">
                <a:latin typeface="+mj-lt"/>
              </a:rPr>
              <a:t>z</a:t>
            </a:r>
            <a:r>
              <a:rPr lang="en-US" sz="2400" dirty="0">
                <a:latin typeface="+mj-lt"/>
              </a:rPr>
              <a:t> is zero here.</a:t>
            </a:r>
          </a:p>
        </p:txBody>
      </p:sp>
      <p:graphicFrame>
        <p:nvGraphicFramePr>
          <p:cNvPr id="28" name="Object 27">
            <a:extLst>
              <a:ext uri="{FF2B5EF4-FFF2-40B4-BE49-F238E27FC236}">
                <a16:creationId xmlns:a16="http://schemas.microsoft.com/office/drawing/2014/main" id="{DC2FA885-C010-FF73-0062-2ECC96256D6C}"/>
              </a:ext>
            </a:extLst>
          </p:cNvPr>
          <p:cNvGraphicFramePr>
            <a:graphicFrameLocks noChangeAspect="1"/>
          </p:cNvGraphicFramePr>
          <p:nvPr>
            <p:extLst>
              <p:ext uri="{D42A27DB-BD31-4B8C-83A1-F6EECF244321}">
                <p14:modId xmlns:p14="http://schemas.microsoft.com/office/powerpoint/2010/main" val="2195221155"/>
              </p:ext>
            </p:extLst>
          </p:nvPr>
        </p:nvGraphicFramePr>
        <p:xfrm>
          <a:off x="5257800" y="4173487"/>
          <a:ext cx="3508474" cy="576560"/>
        </p:xfrm>
        <a:graphic>
          <a:graphicData uri="http://schemas.openxmlformats.org/presentationml/2006/ole">
            <mc:AlternateContent xmlns:mc="http://schemas.openxmlformats.org/markup-compatibility/2006">
              <mc:Choice xmlns:v="urn:schemas-microsoft-com:vml" Requires="v">
                <p:oleObj name="Equation" r:id="rId2" imgW="1473120" imgH="241200" progId="Equation.DSMT4">
                  <p:embed/>
                </p:oleObj>
              </mc:Choice>
              <mc:Fallback>
                <p:oleObj name="Equation" r:id="rId2" imgW="1473120" imgH="241200" progId="Equation.DSMT4">
                  <p:embed/>
                  <p:pic>
                    <p:nvPicPr>
                      <p:cNvPr id="7" name="Object 6">
                        <a:extLst>
                          <a:ext uri="{FF2B5EF4-FFF2-40B4-BE49-F238E27FC236}">
                            <a16:creationId xmlns:a16="http://schemas.microsoft.com/office/drawing/2014/main" id="{54C2F572-9D76-8982-3EFB-5E501DD43085}"/>
                          </a:ext>
                        </a:extLst>
                      </p:cNvPr>
                      <p:cNvPicPr>
                        <a:picLocks noChangeAspect="1" noChangeArrowheads="1"/>
                      </p:cNvPicPr>
                      <p:nvPr/>
                    </p:nvPicPr>
                    <p:blipFill>
                      <a:blip r:embed="rId3"/>
                      <a:srcRect/>
                      <a:stretch>
                        <a:fillRect/>
                      </a:stretch>
                    </p:blipFill>
                    <p:spPr bwMode="auto">
                      <a:xfrm>
                        <a:off x="5257800" y="4173487"/>
                        <a:ext cx="3508474" cy="5765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0750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81000" y="6096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that it might be advisable to derive the details of the analysis</a:t>
            </a:r>
            <a:r>
              <a:rPr lang="en-US" sz="2400" dirty="0"/>
              <a:t> for yourselves</a:t>
            </a:r>
            <a:r>
              <a:rPr lang="en-US" sz="2400" dirty="0">
                <a:latin typeface="+mj-lt"/>
              </a:rPr>
              <a:t>.</a:t>
            </a:r>
          </a:p>
        </p:txBody>
      </p:sp>
    </p:spTree>
    <p:extLst>
      <p:ext uri="{BB962C8B-B14F-4D97-AF65-F5344CB8AC3E}">
        <p14:creationId xmlns:p14="http://schemas.microsoft.com/office/powerpoint/2010/main" val="3479948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F0E32A-9D46-6471-FC9F-F635A9FF85E1}"/>
              </a:ext>
            </a:extLst>
          </p:cNvPr>
          <p:cNvSpPr/>
          <p:nvPr/>
        </p:nvSpPr>
        <p:spPr>
          <a:xfrm>
            <a:off x="335280" y="5181600"/>
            <a:ext cx="3398520" cy="11747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name="Equation" r:id="rId5" imgW="2222280" imgH="1168200" progId="Equation.DSMT4">
                  <p:embed/>
                </p:oleObj>
              </mc:Choice>
              <mc:Fallback>
                <p:oleObj name="Equation" r:id="rId5" imgW="2222280" imgH="1168200" progId="Equation.DSMT4">
                  <p:embed/>
                  <p:pic>
                    <p:nvPicPr>
                      <p:cNvPr id="0" name=""/>
                      <p:cNvPicPr>
                        <a:picLocks noChangeAspect="1" noChangeArrowheads="1"/>
                      </p:cNvPicPr>
                      <p:nvPr/>
                    </p:nvPicPr>
                    <p:blipFill>
                      <a:blip r:embed="rId6"/>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name="Equation" r:id="rId7" imgW="4762440" imgH="2095200" progId="Equation.DSMT4">
                  <p:embed/>
                </p:oleObj>
              </mc:Choice>
              <mc:Fallback>
                <p:oleObj name="Equation" r:id="rId7" imgW="4762440" imgH="2095200" progId="Equation.DSMT4">
                  <p:embed/>
                  <p:pic>
                    <p:nvPicPr>
                      <p:cNvPr id="0" name=""/>
                      <p:cNvPicPr/>
                      <p:nvPr/>
                    </p:nvPicPr>
                    <p:blipFill>
                      <a:blip r:embed="rId8"/>
                      <a:stretch>
                        <a:fillRect/>
                      </a:stretch>
                    </p:blipFill>
                    <p:spPr>
                      <a:xfrm>
                        <a:off x="481013" y="3557588"/>
                        <a:ext cx="6276975" cy="27622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B1A9EE1-3D53-FA68-C6A7-0CAD13F9DE47}"/>
              </a:ext>
            </a:extLst>
          </p:cNvPr>
          <p:cNvGraphicFramePr>
            <a:graphicFrameLocks noChangeAspect="1"/>
          </p:cNvGraphicFramePr>
          <p:nvPr>
            <p:extLst>
              <p:ext uri="{D42A27DB-BD31-4B8C-83A1-F6EECF244321}">
                <p14:modId xmlns:p14="http://schemas.microsoft.com/office/powerpoint/2010/main" val="3384252265"/>
              </p:ext>
            </p:extLst>
          </p:nvPr>
        </p:nvGraphicFramePr>
        <p:xfrm>
          <a:off x="4267200" y="4537864"/>
          <a:ext cx="4746625" cy="1955800"/>
        </p:xfrm>
        <a:graphic>
          <a:graphicData uri="http://schemas.openxmlformats.org/presentationml/2006/ole">
            <mc:AlternateContent xmlns:mc="http://schemas.openxmlformats.org/markup-compatibility/2006">
              <mc:Choice xmlns:v="urn:schemas-microsoft-com:vml" Requires="v">
                <p:oleObj name="Equation" r:id="rId9" imgW="2158920" imgH="888840" progId="Equation.DSMT4">
                  <p:embed/>
                </p:oleObj>
              </mc:Choice>
              <mc:Fallback>
                <p:oleObj name="Equation" r:id="rId9" imgW="2158920" imgH="888840" progId="Equation.DSMT4">
                  <p:embed/>
                  <p:pic>
                    <p:nvPicPr>
                      <p:cNvPr id="0" name=""/>
                      <p:cNvPicPr/>
                      <p:nvPr/>
                    </p:nvPicPr>
                    <p:blipFill>
                      <a:blip r:embed="rId10"/>
                      <a:stretch>
                        <a:fillRect/>
                      </a:stretch>
                    </p:blipFill>
                    <p:spPr>
                      <a:xfrm>
                        <a:off x="4267200" y="4537864"/>
                        <a:ext cx="4746625" cy="195580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name="Equation" r:id="rId3" imgW="2666880" imgH="2234880" progId="Equation.DSMT4">
                  <p:embed/>
                </p:oleObj>
              </mc:Choice>
              <mc:Fallback>
                <p:oleObj name="Equation" r:id="rId3" imgW="2666880" imgH="2234880" progId="Equation.DSMT4">
                  <p:embed/>
                  <p:pic>
                    <p:nvPicPr>
                      <p:cNvPr id="0" name=""/>
                      <p:cNvPicPr/>
                      <p:nvPr/>
                    </p:nvPicPr>
                    <p:blipFill>
                      <a:blip r:embed="rId4"/>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name="Equation" r:id="rId5" imgW="3822480" imgH="1625400" progId="Equation.DSMT4">
                  <p:embed/>
                </p:oleObj>
              </mc:Choice>
              <mc:Fallback>
                <p:oleObj name="Equation" r:id="rId5" imgW="3822480" imgH="1625400" progId="Equation.DSMT4">
                  <p:embed/>
                  <p:pic>
                    <p:nvPicPr>
                      <p:cNvPr id="0" name=""/>
                      <p:cNvPicPr>
                        <a:picLocks noChangeAspect="1" noChangeArrowheads="1"/>
                      </p:cNvPicPr>
                      <p:nvPr/>
                    </p:nvPicPr>
                    <p:blipFill>
                      <a:blip r:embed="rId6"/>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EM fields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20" name="Object 19"/>
                      <p:cNvPicPr/>
                      <p:nvPr/>
                    </p:nvPicPr>
                    <p:blipFill>
                      <a:blip r:embed="rId4"/>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pic>
        <p:nvPicPr>
          <p:cNvPr id="2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spTree>
    <p:extLst>
      <p:ext uri="{BB962C8B-B14F-4D97-AF65-F5344CB8AC3E}">
        <p14:creationId xmlns:p14="http://schemas.microsoft.com/office/powerpoint/2010/main" val="82662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C95E7-11A2-02D4-5D17-EF2DE62F9978}"/>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4DEE8958-36F9-FDB7-5434-1372E5405B15}"/>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4A8ADCB7-5706-8FC6-C390-5A01A8EA86BB}"/>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48CA0FDA-2CD0-6D08-0166-2B430A6E3185}"/>
              </a:ext>
            </a:extLst>
          </p:cNvPr>
          <p:cNvPicPr>
            <a:picLocks noChangeAspect="1"/>
          </p:cNvPicPr>
          <p:nvPr/>
        </p:nvPicPr>
        <p:blipFill>
          <a:blip r:embed="rId2"/>
          <a:stretch>
            <a:fillRect/>
          </a:stretch>
        </p:blipFill>
        <p:spPr>
          <a:xfrm>
            <a:off x="990600" y="244286"/>
            <a:ext cx="6889893" cy="5943912"/>
          </a:xfrm>
          <a:prstGeom prst="rect">
            <a:avLst/>
          </a:prstGeom>
        </p:spPr>
      </p:pic>
    </p:spTree>
    <p:extLst>
      <p:ext uri="{BB962C8B-B14F-4D97-AF65-F5344CB8AC3E}">
        <p14:creationId xmlns:p14="http://schemas.microsoft.com/office/powerpoint/2010/main" val="3272190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457200" y="466461"/>
            <a:ext cx="8382000" cy="461665"/>
          </a:xfrm>
          <a:prstGeom prst="rect">
            <a:avLst/>
          </a:prstGeom>
          <a:noFill/>
        </p:spPr>
        <p:txBody>
          <a:bodyPr wrap="square" rtlCol="0">
            <a:spAutoFit/>
          </a:bodyPr>
          <a:lstStyle/>
          <a:p>
            <a:r>
              <a:rPr lang="en-US" sz="2400" dirty="0">
                <a:latin typeface="+mj-lt"/>
              </a:rPr>
              <a:t>Electric field far from source – keeping only dominant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104487882"/>
              </p:ext>
            </p:extLst>
          </p:nvPr>
        </p:nvGraphicFramePr>
        <p:xfrm>
          <a:off x="1400759" y="1063125"/>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
                      <p:cNvPicPr>
                        <a:picLocks noChangeAspect="1" noChangeArrowheads="1"/>
                      </p:cNvPicPr>
                      <p:nvPr/>
                    </p:nvPicPr>
                    <p:blipFill>
                      <a:blip r:embed="rId4"/>
                      <a:srcRect/>
                      <a:stretch>
                        <a:fillRect/>
                      </a:stretch>
                    </p:blipFill>
                    <p:spPr bwMode="auto">
                      <a:xfrm>
                        <a:off x="1400759" y="1063125"/>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57309495"/>
              </p:ext>
            </p:extLst>
          </p:nvPr>
        </p:nvGraphicFramePr>
        <p:xfrm>
          <a:off x="1392738" y="3528512"/>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
                      <p:cNvPicPr>
                        <a:picLocks noChangeAspect="1" noChangeArrowheads="1"/>
                      </p:cNvPicPr>
                      <p:nvPr/>
                    </p:nvPicPr>
                    <p:blipFill>
                      <a:blip r:embed="rId6"/>
                      <a:srcRect/>
                      <a:stretch>
                        <a:fillRect/>
                      </a:stretch>
                    </p:blipFill>
                    <p:spPr bwMode="auto">
                      <a:xfrm>
                        <a:off x="1392738" y="3528512"/>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name="数式" r:id="rId3" imgW="3098520" imgH="1726920" progId="Equation.3">
                  <p:embed/>
                </p:oleObj>
              </mc:Choice>
              <mc:Fallback>
                <p:oleObj name="数式" r:id="rId3" imgW="3098520" imgH="1726920" progId="Equation.3">
                  <p:embed/>
                  <p:pic>
                    <p:nvPicPr>
                      <p:cNvPr id="0" name=""/>
                      <p:cNvPicPr>
                        <a:picLocks noChangeAspect="1" noChangeArrowheads="1"/>
                      </p:cNvPicPr>
                      <p:nvPr/>
                    </p:nvPicPr>
                    <p:blipFill>
                      <a:blip r:embed="rId4"/>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name="Equation" r:id="rId5" imgW="2184120" imgH="482400" progId="Equation.DSMT4">
                  <p:embed/>
                </p:oleObj>
              </mc:Choice>
              <mc:Fallback>
                <p:oleObj name="Equation" r:id="rId5" imgW="2184120" imgH="482400" progId="Equation.DSMT4">
                  <p:embed/>
                  <p:pic>
                    <p:nvPicPr>
                      <p:cNvPr id="0" name=""/>
                      <p:cNvPicPr>
                        <a:picLocks noChangeAspect="1" noChangeArrowheads="1"/>
                      </p:cNvPicPr>
                      <p:nvPr/>
                    </p:nvPicPr>
                    <p:blipFill>
                      <a:blip r:embed="rId6"/>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name="Equation" r:id="rId3" imgW="3340080" imgH="2057400" progId="Equation.DSMT4">
                  <p:embed/>
                </p:oleObj>
              </mc:Choice>
              <mc:Fallback>
                <p:oleObj name="Equation" r:id="rId3" imgW="3340080" imgH="2057400" progId="Equation.DSMT4">
                  <p:embed/>
                  <p:pic>
                    <p:nvPicPr>
                      <p:cNvPr id="0" name=""/>
                      <p:cNvPicPr>
                        <a:picLocks noChangeAspect="1" noChangeArrowheads="1"/>
                      </p:cNvPicPr>
                      <p:nvPr/>
                    </p:nvPicPr>
                    <p:blipFill>
                      <a:blip r:embed="rId4"/>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5"/>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4E4AC-723D-9BD9-2F07-0C482E4474B1}"/>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B9F474F1-2D6A-ACEB-29D1-0A479EED511A}"/>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86364323-E9CD-9A74-6377-5A7AA7BB45FA}"/>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007294CB-73CE-9173-4998-A15C1D83F5C3}"/>
              </a:ext>
            </a:extLst>
          </p:cNvPr>
          <p:cNvPicPr>
            <a:picLocks noChangeAspect="1"/>
          </p:cNvPicPr>
          <p:nvPr/>
        </p:nvPicPr>
        <p:blipFill>
          <a:blip r:embed="rId2"/>
          <a:stretch>
            <a:fillRect/>
          </a:stretch>
        </p:blipFill>
        <p:spPr>
          <a:xfrm>
            <a:off x="144414" y="533400"/>
            <a:ext cx="8567786" cy="5048345"/>
          </a:xfrm>
          <a:prstGeom prst="rect">
            <a:avLst/>
          </a:prstGeom>
        </p:spPr>
      </p:pic>
    </p:spTree>
    <p:extLst>
      <p:ext uri="{BB962C8B-B14F-4D97-AF65-F5344CB8AC3E}">
        <p14:creationId xmlns:p14="http://schemas.microsoft.com/office/powerpoint/2010/main" val="91134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03/29/2024</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2024 -- Lecture 29</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893647"/>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be good to make sure that you are OK with Jackson’s equations and those in the </a:t>
            </a:r>
            <a:r>
              <a:rPr lang="en-US" sz="2400">
                <a:latin typeface="+mj-lt"/>
              </a:rPr>
              <a:t>lecture notes as </a:t>
            </a:r>
            <a:r>
              <a:rPr lang="en-US" sz="2400" dirty="0">
                <a:latin typeface="+mj-lt"/>
              </a:rPr>
              <a:t>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830997"/>
          </a:xfrm>
          <a:prstGeom prst="rect">
            <a:avLst/>
          </a:prstGeom>
          <a:noFill/>
        </p:spPr>
        <p:txBody>
          <a:bodyPr wrap="square" rtlCol="0">
            <a:spAutoFit/>
          </a:bodyPr>
          <a:lstStyle/>
          <a:p>
            <a:r>
              <a:rPr lang="en-US" sz="2400" dirty="0">
                <a:latin typeface="+mj-lt"/>
              </a:rPr>
              <a:t>Solution of Maxwell’s equations in the Lorentz gauge – review</a:t>
            </a:r>
          </a:p>
          <a:p>
            <a:r>
              <a:rPr lang="en-US" sz="2400" dirty="0">
                <a:latin typeface="+mj-lt"/>
              </a:rPr>
              <a:t>               using SI units for now --</a:t>
            </a:r>
          </a:p>
        </p:txBody>
      </p:sp>
      <p:sp>
        <p:nvSpPr>
          <p:cNvPr id="6" name="TextBox 5"/>
          <p:cNvSpPr txBox="1"/>
          <p:nvPr/>
        </p:nvSpPr>
        <p:spPr>
          <a:xfrm>
            <a:off x="228600" y="835967"/>
            <a:ext cx="8763000" cy="2677656"/>
          </a:xfrm>
          <a:prstGeom prst="rect">
            <a:avLst/>
          </a:prstGeom>
          <a:noFill/>
        </p:spPr>
        <p:txBody>
          <a:bodyPr wrap="square" rtlCol="0">
            <a:spAutoFit/>
          </a:bodyPr>
          <a:lstStyle/>
          <a:p>
            <a:r>
              <a:rPr lang="en-US" sz="2400" dirty="0" err="1"/>
              <a:t>Liénard-Wiechert</a:t>
            </a:r>
            <a:r>
              <a:rPr lang="en-US" sz="2400" dirty="0"/>
              <a:t> potentials and fields --</a:t>
            </a:r>
          </a:p>
          <a:p>
            <a:r>
              <a:rPr lang="en-US" sz="2400" dirty="0"/>
              <a:t>Determination of the scalar and vector potentials for a moving point  particle  (also see Landau and </a:t>
            </a:r>
            <a:r>
              <a:rPr lang="en-US" sz="2400" dirty="0" err="1"/>
              <a:t>Lifshitz</a:t>
            </a:r>
            <a:r>
              <a:rPr lang="en-US" sz="2400" dirty="0"/>
              <a:t> </a:t>
            </a:r>
            <a:r>
              <a:rPr lang="en-US" sz="2400" b="1" i="1" dirty="0"/>
              <a:t>The Classical Theory of Fields</a:t>
            </a:r>
            <a:r>
              <a:rPr lang="en-US" sz="2400" dirty="0"/>
              <a:t>, Chapter 8.)</a:t>
            </a:r>
          </a:p>
          <a:p>
            <a:endParaRPr lang="en-US" sz="2400" dirty="0">
              <a:latin typeface="+mj-lt"/>
            </a:endParaRPr>
          </a:p>
          <a:p>
            <a:r>
              <a:rPr lang="en-US" sz="2400" dirty="0"/>
              <a:t>Consider the fields produced by the following source: a point charge </a:t>
            </a:r>
            <a:r>
              <a:rPr lang="en-US" sz="2400" i="1" dirty="0"/>
              <a:t>q</a:t>
            </a:r>
            <a:r>
              <a:rPr lang="en-US" sz="2400" dirty="0"/>
              <a:t> moving on a trajectory </a:t>
            </a:r>
            <a:r>
              <a:rPr lang="en-US" sz="2400" i="1" dirty="0" err="1"/>
              <a:t>R</a:t>
            </a:r>
            <a:r>
              <a:rPr lang="en-US" sz="2400" i="1" baseline="-25000" dirty="0" err="1"/>
              <a:t>q</a:t>
            </a:r>
            <a:r>
              <a:rPr lang="en-US" sz="2400" i="1" dirty="0"/>
              <a:t>(t)</a:t>
            </a:r>
            <a:r>
              <a:rPr lang="en-US" sz="2400" dirty="0"/>
              <a:t>.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59013716"/>
              </p:ext>
            </p:extLst>
          </p:nvPr>
        </p:nvGraphicFramePr>
        <p:xfrm>
          <a:off x="152400" y="3657600"/>
          <a:ext cx="5200650" cy="533400"/>
        </p:xfrm>
        <a:graphic>
          <a:graphicData uri="http://schemas.openxmlformats.org/presentationml/2006/ole">
            <mc:AlternateContent xmlns:mc="http://schemas.openxmlformats.org/markup-compatibility/2006">
              <mc:Choice xmlns:v="urn:schemas-microsoft-com:vml" Requires="v">
                <p:oleObj name="Equation" r:id="rId2" imgW="2476440" imgH="253800" progId="Equation.DSMT4">
                  <p:embed/>
                </p:oleObj>
              </mc:Choice>
              <mc:Fallback>
                <p:oleObj name="Equation" r:id="rId2" imgW="2476440" imgH="253800" progId="Equation.DSMT4">
                  <p:embed/>
                  <p:pic>
                    <p:nvPicPr>
                      <p:cNvPr id="7" name="Object 6"/>
                      <p:cNvPicPr/>
                      <p:nvPr/>
                    </p:nvPicPr>
                    <p:blipFill>
                      <a:blip r:embed="rId3"/>
                      <a:stretch>
                        <a:fillRect/>
                      </a:stretch>
                    </p:blipFill>
                    <p:spPr>
                      <a:xfrm>
                        <a:off x="152400" y="3657600"/>
                        <a:ext cx="5200650" cy="533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3849472"/>
              </p:ext>
            </p:extLst>
          </p:nvPr>
        </p:nvGraphicFramePr>
        <p:xfrm>
          <a:off x="152400" y="4114800"/>
          <a:ext cx="8966200" cy="838200"/>
        </p:xfrm>
        <a:graphic>
          <a:graphicData uri="http://schemas.openxmlformats.org/presentationml/2006/ole">
            <mc:AlternateContent xmlns:mc="http://schemas.openxmlformats.org/markup-compatibility/2006">
              <mc:Choice xmlns:v="urn:schemas-microsoft-com:vml" Requires="v">
                <p:oleObj name="Equation" r:id="rId4" imgW="4483080" imgH="419040" progId="Equation.DSMT4">
                  <p:embed/>
                </p:oleObj>
              </mc:Choice>
              <mc:Fallback>
                <p:oleObj name="Equation" r:id="rId4" imgW="4483080" imgH="419040" progId="Equation.DSMT4">
                  <p:embed/>
                  <p:pic>
                    <p:nvPicPr>
                      <p:cNvPr id="8" name="Object 7"/>
                      <p:cNvPicPr/>
                      <p:nvPr/>
                    </p:nvPicPr>
                    <p:blipFill>
                      <a:blip r:embed="rId5"/>
                      <a:stretch>
                        <a:fillRect/>
                      </a:stretch>
                    </p:blipFill>
                    <p:spPr>
                      <a:xfrm>
                        <a:off x="152400" y="4114800"/>
                        <a:ext cx="8966200" cy="838200"/>
                      </a:xfrm>
                      <a:prstGeom prst="rect">
                        <a:avLst/>
                      </a:prstGeom>
                    </p:spPr>
                  </p:pic>
                </p:oleObj>
              </mc:Fallback>
            </mc:AlternateContent>
          </a:graphicData>
        </a:graphic>
      </p:graphicFrame>
      <p:sp>
        <p:nvSpPr>
          <p:cNvPr id="9" name="Oval 8"/>
          <p:cNvSpPr/>
          <p:nvPr/>
        </p:nvSpPr>
        <p:spPr>
          <a:xfrm>
            <a:off x="11430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812" y="5786735"/>
            <a:ext cx="356188" cy="461665"/>
          </a:xfrm>
          <a:prstGeom prst="rect">
            <a:avLst/>
          </a:prstGeom>
          <a:noFill/>
        </p:spPr>
        <p:txBody>
          <a:bodyPr wrap="none" rtlCol="0">
            <a:spAutoFit/>
          </a:bodyPr>
          <a:lstStyle/>
          <a:p>
            <a:r>
              <a:rPr lang="en-US" sz="2400" i="1" dirty="0">
                <a:latin typeface="+mj-lt"/>
              </a:rPr>
              <a:t>q</a:t>
            </a:r>
          </a:p>
        </p:txBody>
      </p:sp>
      <p:sp>
        <p:nvSpPr>
          <p:cNvPr id="11" name="Freeform 10"/>
          <p:cNvSpPr/>
          <p:nvPr/>
        </p:nvSpPr>
        <p:spPr>
          <a:xfrm>
            <a:off x="1280160" y="5547360"/>
            <a:ext cx="2042160" cy="595642"/>
          </a:xfrm>
          <a:custGeom>
            <a:avLst/>
            <a:gdLst>
              <a:gd name="connsiteX0" fmla="*/ 0 w 2042160"/>
              <a:gd name="connsiteY0" fmla="*/ 274320 h 595642"/>
              <a:gd name="connsiteX1" fmla="*/ 76200 w 2042160"/>
              <a:gd name="connsiteY1" fmla="*/ 243840 h 595642"/>
              <a:gd name="connsiteX2" fmla="*/ 137160 w 2042160"/>
              <a:gd name="connsiteY2" fmla="*/ 182880 h 595642"/>
              <a:gd name="connsiteX3" fmla="*/ 182880 w 2042160"/>
              <a:gd name="connsiteY3" fmla="*/ 152400 h 595642"/>
              <a:gd name="connsiteX4" fmla="*/ 304800 w 2042160"/>
              <a:gd name="connsiteY4" fmla="*/ 106680 h 595642"/>
              <a:gd name="connsiteX5" fmla="*/ 381000 w 2042160"/>
              <a:gd name="connsiteY5" fmla="*/ 91440 h 595642"/>
              <a:gd name="connsiteX6" fmla="*/ 624840 w 2042160"/>
              <a:gd name="connsiteY6" fmla="*/ 106680 h 595642"/>
              <a:gd name="connsiteX7" fmla="*/ 701040 w 2042160"/>
              <a:gd name="connsiteY7" fmla="*/ 121920 h 595642"/>
              <a:gd name="connsiteX8" fmla="*/ 746760 w 2042160"/>
              <a:gd name="connsiteY8" fmla="*/ 167640 h 595642"/>
              <a:gd name="connsiteX9" fmla="*/ 807720 w 2042160"/>
              <a:gd name="connsiteY9" fmla="*/ 259080 h 595642"/>
              <a:gd name="connsiteX10" fmla="*/ 853440 w 2042160"/>
              <a:gd name="connsiteY10" fmla="*/ 274320 h 595642"/>
              <a:gd name="connsiteX11" fmla="*/ 960120 w 2042160"/>
              <a:gd name="connsiteY11" fmla="*/ 350520 h 595642"/>
              <a:gd name="connsiteX12" fmla="*/ 1036320 w 2042160"/>
              <a:gd name="connsiteY12" fmla="*/ 381000 h 595642"/>
              <a:gd name="connsiteX13" fmla="*/ 1082040 w 2042160"/>
              <a:gd name="connsiteY13" fmla="*/ 411480 h 595642"/>
              <a:gd name="connsiteX14" fmla="*/ 1173480 w 2042160"/>
              <a:gd name="connsiteY14" fmla="*/ 441960 h 595642"/>
              <a:gd name="connsiteX15" fmla="*/ 1264920 w 2042160"/>
              <a:gd name="connsiteY15" fmla="*/ 472440 h 595642"/>
              <a:gd name="connsiteX16" fmla="*/ 1310640 w 2042160"/>
              <a:gd name="connsiteY16" fmla="*/ 502920 h 595642"/>
              <a:gd name="connsiteX17" fmla="*/ 1386840 w 2042160"/>
              <a:gd name="connsiteY17" fmla="*/ 533400 h 595642"/>
              <a:gd name="connsiteX18" fmla="*/ 1524000 w 2042160"/>
              <a:gd name="connsiteY18" fmla="*/ 563880 h 595642"/>
              <a:gd name="connsiteX19" fmla="*/ 1584960 w 2042160"/>
              <a:gd name="connsiteY19" fmla="*/ 594360 h 595642"/>
              <a:gd name="connsiteX20" fmla="*/ 1767840 w 2042160"/>
              <a:gd name="connsiteY20" fmla="*/ 548640 h 595642"/>
              <a:gd name="connsiteX21" fmla="*/ 1859280 w 2042160"/>
              <a:gd name="connsiteY21" fmla="*/ 487680 h 595642"/>
              <a:gd name="connsiteX22" fmla="*/ 1965960 w 2042160"/>
              <a:gd name="connsiteY22" fmla="*/ 411480 h 595642"/>
              <a:gd name="connsiteX23" fmla="*/ 2011680 w 2042160"/>
              <a:gd name="connsiteY23" fmla="*/ 320040 h 595642"/>
              <a:gd name="connsiteX24" fmla="*/ 2042160 w 2042160"/>
              <a:gd name="connsiteY24" fmla="*/ 213360 h 595642"/>
              <a:gd name="connsiteX25" fmla="*/ 2026920 w 2042160"/>
              <a:gd name="connsiteY25" fmla="*/ 76200 h 595642"/>
              <a:gd name="connsiteX26" fmla="*/ 1996440 w 2042160"/>
              <a:gd name="connsiteY26" fmla="*/ 0 h 59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42160" h="595642">
                <a:moveTo>
                  <a:pt x="0" y="274320"/>
                </a:moveTo>
                <a:cubicBezTo>
                  <a:pt x="25400" y="264160"/>
                  <a:pt x="55184" y="261353"/>
                  <a:pt x="76200" y="243840"/>
                </a:cubicBezTo>
                <a:cubicBezTo>
                  <a:pt x="184573" y="153529"/>
                  <a:pt x="-11853" y="232551"/>
                  <a:pt x="137160" y="182880"/>
                </a:cubicBezTo>
                <a:cubicBezTo>
                  <a:pt x="152400" y="172720"/>
                  <a:pt x="166497" y="160591"/>
                  <a:pt x="182880" y="152400"/>
                </a:cubicBezTo>
                <a:cubicBezTo>
                  <a:pt x="196864" y="145408"/>
                  <a:pt x="278420" y="113275"/>
                  <a:pt x="304800" y="106680"/>
                </a:cubicBezTo>
                <a:cubicBezTo>
                  <a:pt x="329930" y="100398"/>
                  <a:pt x="355600" y="96520"/>
                  <a:pt x="381000" y="91440"/>
                </a:cubicBezTo>
                <a:cubicBezTo>
                  <a:pt x="462280" y="96520"/>
                  <a:pt x="543768" y="98959"/>
                  <a:pt x="624840" y="106680"/>
                </a:cubicBezTo>
                <a:cubicBezTo>
                  <a:pt x="650626" y="109136"/>
                  <a:pt x="677872" y="110336"/>
                  <a:pt x="701040" y="121920"/>
                </a:cubicBezTo>
                <a:cubicBezTo>
                  <a:pt x="720317" y="131559"/>
                  <a:pt x="733528" y="150627"/>
                  <a:pt x="746760" y="167640"/>
                </a:cubicBezTo>
                <a:cubicBezTo>
                  <a:pt x="769250" y="196556"/>
                  <a:pt x="772967" y="247496"/>
                  <a:pt x="807720" y="259080"/>
                </a:cubicBezTo>
                <a:lnTo>
                  <a:pt x="853440" y="274320"/>
                </a:lnTo>
                <a:cubicBezTo>
                  <a:pt x="867246" y="284675"/>
                  <a:pt x="937835" y="339378"/>
                  <a:pt x="960120" y="350520"/>
                </a:cubicBezTo>
                <a:cubicBezTo>
                  <a:pt x="984589" y="362754"/>
                  <a:pt x="1011851" y="368766"/>
                  <a:pt x="1036320" y="381000"/>
                </a:cubicBezTo>
                <a:cubicBezTo>
                  <a:pt x="1052703" y="389191"/>
                  <a:pt x="1065302" y="404041"/>
                  <a:pt x="1082040" y="411480"/>
                </a:cubicBezTo>
                <a:cubicBezTo>
                  <a:pt x="1111400" y="424529"/>
                  <a:pt x="1143000" y="431800"/>
                  <a:pt x="1173480" y="441960"/>
                </a:cubicBezTo>
                <a:lnTo>
                  <a:pt x="1264920" y="472440"/>
                </a:lnTo>
                <a:cubicBezTo>
                  <a:pt x="1280160" y="482600"/>
                  <a:pt x="1294257" y="494729"/>
                  <a:pt x="1310640" y="502920"/>
                </a:cubicBezTo>
                <a:cubicBezTo>
                  <a:pt x="1335109" y="515154"/>
                  <a:pt x="1360887" y="524749"/>
                  <a:pt x="1386840" y="533400"/>
                </a:cubicBezTo>
                <a:cubicBezTo>
                  <a:pt x="1419124" y="544161"/>
                  <a:pt x="1493803" y="557841"/>
                  <a:pt x="1524000" y="563880"/>
                </a:cubicBezTo>
                <a:cubicBezTo>
                  <a:pt x="1544320" y="574040"/>
                  <a:pt x="1562320" y="592473"/>
                  <a:pt x="1584960" y="594360"/>
                </a:cubicBezTo>
                <a:cubicBezTo>
                  <a:pt x="1659633" y="600583"/>
                  <a:pt x="1708960" y="583968"/>
                  <a:pt x="1767840" y="548640"/>
                </a:cubicBezTo>
                <a:cubicBezTo>
                  <a:pt x="1799252" y="529793"/>
                  <a:pt x="1826515" y="504063"/>
                  <a:pt x="1859280" y="487680"/>
                </a:cubicBezTo>
                <a:cubicBezTo>
                  <a:pt x="1939517" y="447561"/>
                  <a:pt x="1904176" y="473264"/>
                  <a:pt x="1965960" y="411480"/>
                </a:cubicBezTo>
                <a:cubicBezTo>
                  <a:pt x="2004266" y="296562"/>
                  <a:pt x="1952594" y="438213"/>
                  <a:pt x="2011680" y="320040"/>
                </a:cubicBezTo>
                <a:cubicBezTo>
                  <a:pt x="2022612" y="298176"/>
                  <a:pt x="2037277" y="232892"/>
                  <a:pt x="2042160" y="213360"/>
                </a:cubicBezTo>
                <a:cubicBezTo>
                  <a:pt x="2037080" y="167640"/>
                  <a:pt x="2034483" y="121575"/>
                  <a:pt x="2026920" y="76200"/>
                </a:cubicBezTo>
                <a:cubicBezTo>
                  <a:pt x="2022212" y="47952"/>
                  <a:pt x="2008877" y="24874"/>
                  <a:pt x="1996440" y="0"/>
                </a:cubicBez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322320" y="5329535"/>
            <a:ext cx="838200" cy="461665"/>
          </a:xfrm>
          <a:prstGeom prst="rect">
            <a:avLst/>
          </a:prstGeom>
          <a:noFill/>
        </p:spPr>
        <p:txBody>
          <a:bodyPr wrap="square" rtlCol="0">
            <a:spAutoFit/>
          </a:bodyPr>
          <a:lstStyle/>
          <a:p>
            <a:r>
              <a:rPr lang="en-US" sz="2400" i="1" dirty="0" err="1"/>
              <a:t>R</a:t>
            </a:r>
            <a:r>
              <a:rPr lang="en-US" sz="2400" i="1" baseline="-25000" dirty="0" err="1"/>
              <a:t>q</a:t>
            </a:r>
            <a:r>
              <a:rPr lang="en-US" sz="2400" i="1" dirty="0"/>
              <a:t>(t)</a:t>
            </a:r>
            <a:endParaRPr lang="en-US" sz="2400" dirty="0">
              <a:latin typeface="+mj-lt"/>
            </a:endParaRPr>
          </a:p>
        </p:txBody>
      </p:sp>
    </p:spTree>
    <p:extLst>
      <p:ext uri="{BB962C8B-B14F-4D97-AF65-F5344CB8AC3E}">
        <p14:creationId xmlns:p14="http://schemas.microsoft.com/office/powerpoint/2010/main" val="223825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62515949"/>
              </p:ext>
            </p:extLst>
          </p:nvPr>
        </p:nvGraphicFramePr>
        <p:xfrm>
          <a:off x="914400" y="914400"/>
          <a:ext cx="6434418" cy="838200"/>
        </p:xfrm>
        <a:graphic>
          <a:graphicData uri="http://schemas.openxmlformats.org/presentationml/2006/ole">
            <mc:AlternateContent xmlns:mc="http://schemas.openxmlformats.org/markup-compatibility/2006">
              <mc:Choice xmlns:v="urn:schemas-microsoft-com:vml" Requires="v">
                <p:oleObj name="Equation" r:id="rId2" imgW="3314520" imgH="431640" progId="Equation.DSMT4">
                  <p:embed/>
                </p:oleObj>
              </mc:Choice>
              <mc:Fallback>
                <p:oleObj name="Equation" r:id="rId2" imgW="3314520" imgH="431640" progId="Equation.DSMT4">
                  <p:embed/>
                  <p:pic>
                    <p:nvPicPr>
                      <p:cNvPr id="6" name="Object 5"/>
                      <p:cNvPicPr/>
                      <p:nvPr/>
                    </p:nvPicPr>
                    <p:blipFill>
                      <a:blip r:embed="rId3"/>
                      <a:stretch>
                        <a:fillRect/>
                      </a:stretch>
                    </p:blipFill>
                    <p:spPr>
                      <a:xfrm>
                        <a:off x="914400" y="914400"/>
                        <a:ext cx="6434418"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86290214"/>
              </p:ext>
            </p:extLst>
          </p:nvPr>
        </p:nvGraphicFramePr>
        <p:xfrm>
          <a:off x="927100" y="1828800"/>
          <a:ext cx="6680200" cy="838200"/>
        </p:xfrm>
        <a:graphic>
          <a:graphicData uri="http://schemas.openxmlformats.org/presentationml/2006/ole">
            <mc:AlternateContent xmlns:mc="http://schemas.openxmlformats.org/markup-compatibility/2006">
              <mc:Choice xmlns:v="urn:schemas-microsoft-com:vml" Requires="v">
                <p:oleObj name="Equation" r:id="rId4" imgW="3441600" imgH="431640" progId="Equation.DSMT4">
                  <p:embed/>
                </p:oleObj>
              </mc:Choice>
              <mc:Fallback>
                <p:oleObj name="Equation" r:id="rId4" imgW="3441600" imgH="431640" progId="Equation.DSMT4">
                  <p:embed/>
                  <p:pic>
                    <p:nvPicPr>
                      <p:cNvPr id="7" name="Object 6"/>
                      <p:cNvPicPr/>
                      <p:nvPr/>
                    </p:nvPicPr>
                    <p:blipFill>
                      <a:blip r:embed="rId5"/>
                      <a:stretch>
                        <a:fillRect/>
                      </a:stretch>
                    </p:blipFill>
                    <p:spPr>
                      <a:xfrm>
                        <a:off x="927100" y="1828800"/>
                        <a:ext cx="6680200" cy="838200"/>
                      </a:xfrm>
                      <a:prstGeom prst="rect">
                        <a:avLst/>
                      </a:prstGeom>
                    </p:spPr>
                  </p:pic>
                </p:oleObj>
              </mc:Fallback>
            </mc:AlternateContent>
          </a:graphicData>
        </a:graphic>
      </p:graphicFrame>
      <p:sp>
        <p:nvSpPr>
          <p:cNvPr id="8" name="TextBox 7"/>
          <p:cNvSpPr txBox="1"/>
          <p:nvPr/>
        </p:nvSpPr>
        <p:spPr>
          <a:xfrm>
            <a:off x="274320" y="2693461"/>
            <a:ext cx="8229600" cy="830997"/>
          </a:xfrm>
          <a:prstGeom prst="rect">
            <a:avLst/>
          </a:prstGeom>
          <a:noFill/>
        </p:spPr>
        <p:txBody>
          <a:bodyPr wrap="square" rtlCol="0">
            <a:spAutoFit/>
          </a:bodyPr>
          <a:lstStyle/>
          <a:p>
            <a:r>
              <a:rPr lang="en-US" sz="2400" dirty="0"/>
              <a:t>We performing the integrations over first </a:t>
            </a:r>
            <a:r>
              <a:rPr lang="en-US" sz="2400" i="1" dirty="0"/>
              <a:t> d</a:t>
            </a:r>
            <a:r>
              <a:rPr lang="en-US" sz="2400" i="1" baseline="30000" dirty="0"/>
              <a:t>3</a:t>
            </a:r>
            <a:r>
              <a:rPr lang="en-US" sz="2400" i="1" dirty="0"/>
              <a:t>r’</a:t>
            </a:r>
            <a:r>
              <a:rPr lang="en-US" sz="2400" dirty="0"/>
              <a:t>  and then </a:t>
            </a:r>
            <a:r>
              <a:rPr lang="en-US" sz="2400" i="1" dirty="0" err="1"/>
              <a:t>dt</a:t>
            </a:r>
            <a:r>
              <a:rPr lang="en-US" sz="2400" i="1" dirty="0"/>
              <a:t>’</a:t>
            </a:r>
            <a:endParaRPr lang="en-US" sz="2400" dirty="0"/>
          </a:p>
          <a:p>
            <a:r>
              <a:rPr lang="en-US" sz="2400" dirty="0"/>
              <a:t> making use of the fact that for any function of </a:t>
            </a:r>
            <a:r>
              <a:rPr lang="en-US" sz="2400" i="1" dirty="0"/>
              <a:t>t’</a:t>
            </a:r>
            <a:r>
              <a:rPr lang="en-US" sz="2400" dirty="0"/>
              <a:t>,</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390368628"/>
              </p:ext>
            </p:extLst>
          </p:nvPr>
        </p:nvGraphicFramePr>
        <p:xfrm>
          <a:off x="3263900" y="23114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9" name="Object 8"/>
                      <p:cNvPicPr/>
                      <p:nvPr/>
                    </p:nvPicPr>
                    <p:blipFill>
                      <a:blip r:embed="rId7"/>
                      <a:stretch>
                        <a:fillRect/>
                      </a:stretch>
                    </p:blipFill>
                    <p:spPr>
                      <a:xfrm>
                        <a:off x="3263900" y="23114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42517484"/>
              </p:ext>
            </p:extLst>
          </p:nvPr>
        </p:nvGraphicFramePr>
        <p:xfrm>
          <a:off x="612907" y="3524458"/>
          <a:ext cx="7552426" cy="1295400"/>
        </p:xfrm>
        <a:graphic>
          <a:graphicData uri="http://schemas.openxmlformats.org/presentationml/2006/ole">
            <mc:AlternateContent xmlns:mc="http://schemas.openxmlformats.org/markup-compatibility/2006">
              <mc:Choice xmlns:v="urn:schemas-microsoft-com:vml" Requires="v">
                <p:oleObj name="Equation" r:id="rId8" imgW="3924000" imgH="672840" progId="Equation.DSMT4">
                  <p:embed/>
                </p:oleObj>
              </mc:Choice>
              <mc:Fallback>
                <p:oleObj name="Equation" r:id="rId8" imgW="3924000" imgH="672840" progId="Equation.DSMT4">
                  <p:embed/>
                  <p:pic>
                    <p:nvPicPr>
                      <p:cNvPr id="11" name="Object 10"/>
                      <p:cNvPicPr/>
                      <p:nvPr/>
                    </p:nvPicPr>
                    <p:blipFill>
                      <a:blip r:embed="rId9"/>
                      <a:stretch>
                        <a:fillRect/>
                      </a:stretch>
                    </p:blipFill>
                    <p:spPr>
                      <a:xfrm>
                        <a:off x="612907" y="3524458"/>
                        <a:ext cx="7552426" cy="1295400"/>
                      </a:xfrm>
                      <a:prstGeom prst="rect">
                        <a:avLst/>
                      </a:prstGeom>
                    </p:spPr>
                  </p:pic>
                </p:oleObj>
              </mc:Fallback>
            </mc:AlternateContent>
          </a:graphicData>
        </a:graphic>
      </p:graphicFrame>
      <p:sp>
        <p:nvSpPr>
          <p:cNvPr id="12" name="TextBox 11"/>
          <p:cNvSpPr txBox="1"/>
          <p:nvPr/>
        </p:nvSpPr>
        <p:spPr>
          <a:xfrm>
            <a:off x="609600" y="4800600"/>
            <a:ext cx="7696200" cy="461665"/>
          </a:xfrm>
          <a:prstGeom prst="rect">
            <a:avLst/>
          </a:prstGeom>
          <a:noFill/>
        </p:spPr>
        <p:txBody>
          <a:bodyPr wrap="square" rtlCol="0">
            <a:spAutoFit/>
          </a:bodyPr>
          <a:lstStyle/>
          <a:p>
            <a:r>
              <a:rPr lang="en-US" sz="2400" dirty="0"/>
              <a:t>where the ``retarded time'' is defined to be</a:t>
            </a:r>
          </a:p>
        </p:txBody>
      </p:sp>
      <p:graphicFrame>
        <p:nvGraphicFramePr>
          <p:cNvPr id="13" name="Object 12"/>
          <p:cNvGraphicFramePr>
            <a:graphicFrameLocks noChangeAspect="1"/>
          </p:cNvGraphicFramePr>
          <p:nvPr>
            <p:extLst>
              <p:ext uri="{D42A27DB-BD31-4B8C-83A1-F6EECF244321}">
                <p14:modId xmlns:p14="http://schemas.microsoft.com/office/powerpoint/2010/main" val="1211364235"/>
              </p:ext>
            </p:extLst>
          </p:nvPr>
        </p:nvGraphicFramePr>
        <p:xfrm>
          <a:off x="1981200" y="5181600"/>
          <a:ext cx="3352800" cy="1095469"/>
        </p:xfrm>
        <a:graphic>
          <a:graphicData uri="http://schemas.openxmlformats.org/presentationml/2006/ole">
            <mc:AlternateContent xmlns:mc="http://schemas.openxmlformats.org/markup-compatibility/2006">
              <mc:Choice xmlns:v="urn:schemas-microsoft-com:vml" Requires="v">
                <p:oleObj name="Equation" r:id="rId10" imgW="1282680" imgH="419040" progId="Equation.DSMT4">
                  <p:embed/>
                </p:oleObj>
              </mc:Choice>
              <mc:Fallback>
                <p:oleObj name="Equation" r:id="rId10" imgW="1282680" imgH="419040" progId="Equation.DSMT4">
                  <p:embed/>
                  <p:pic>
                    <p:nvPicPr>
                      <p:cNvPr id="13" name="Object 12"/>
                      <p:cNvPicPr/>
                      <p:nvPr/>
                    </p:nvPicPr>
                    <p:blipFill>
                      <a:blip r:embed="rId11"/>
                      <a:stretch>
                        <a:fillRect/>
                      </a:stretch>
                    </p:blipFill>
                    <p:spPr>
                      <a:xfrm>
                        <a:off x="1981200" y="5181600"/>
                        <a:ext cx="3352800" cy="1095469"/>
                      </a:xfrm>
                      <a:prstGeom prst="rect">
                        <a:avLst/>
                      </a:prstGeom>
                    </p:spPr>
                  </p:pic>
                </p:oleObj>
              </mc:Fallback>
            </mc:AlternateContent>
          </a:graphicData>
        </a:graphic>
      </p:graphicFrame>
    </p:spTree>
    <p:extLst>
      <p:ext uri="{BB962C8B-B14F-4D97-AF65-F5344CB8AC3E}">
        <p14:creationId xmlns:p14="http://schemas.microsoft.com/office/powerpoint/2010/main" val="32451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sp>
        <p:nvSpPr>
          <p:cNvPr id="6" name="TextBox 5"/>
          <p:cNvSpPr txBox="1"/>
          <p:nvPr/>
        </p:nvSpPr>
        <p:spPr>
          <a:xfrm>
            <a:off x="304800" y="914400"/>
            <a:ext cx="8077200" cy="461665"/>
          </a:xfrm>
          <a:prstGeom prst="rect">
            <a:avLst/>
          </a:prstGeom>
          <a:noFill/>
        </p:spPr>
        <p:txBody>
          <a:bodyPr wrap="square" rtlCol="0">
            <a:spAutoFit/>
          </a:bodyPr>
          <a:lstStyle/>
          <a:p>
            <a:r>
              <a:rPr lang="en-US" sz="2400" dirty="0">
                <a:latin typeface="+mj-lt"/>
              </a:rPr>
              <a:t>Resulting scalar and vector potentials:</a:t>
            </a:r>
          </a:p>
        </p:txBody>
      </p:sp>
      <p:graphicFrame>
        <p:nvGraphicFramePr>
          <p:cNvPr id="7" name="Object 6"/>
          <p:cNvGraphicFramePr>
            <a:graphicFrameLocks noChangeAspect="1"/>
          </p:cNvGraphicFramePr>
          <p:nvPr>
            <p:extLst>
              <p:ext uri="{D42A27DB-BD31-4B8C-83A1-F6EECF244321}">
                <p14:modId xmlns:p14="http://schemas.microsoft.com/office/powerpoint/2010/main" val="4019739617"/>
              </p:ext>
            </p:extLst>
          </p:nvPr>
        </p:nvGraphicFramePr>
        <p:xfrm>
          <a:off x="1066800" y="1524000"/>
          <a:ext cx="3351867" cy="1233487"/>
        </p:xfrm>
        <a:graphic>
          <a:graphicData uri="http://schemas.openxmlformats.org/presentationml/2006/ole">
            <mc:AlternateContent xmlns:mc="http://schemas.openxmlformats.org/markup-compatibility/2006">
              <mc:Choice xmlns:v="urn:schemas-microsoft-com:vml" Requires="v">
                <p:oleObj name="Equation" r:id="rId2" imgW="1587240" imgH="583920" progId="Equation.DSMT4">
                  <p:embed/>
                </p:oleObj>
              </mc:Choice>
              <mc:Fallback>
                <p:oleObj name="Equation" r:id="rId2" imgW="1587240" imgH="583920" progId="Equation.DSMT4">
                  <p:embed/>
                  <p:pic>
                    <p:nvPicPr>
                      <p:cNvPr id="7" name="Object 6"/>
                      <p:cNvPicPr/>
                      <p:nvPr/>
                    </p:nvPicPr>
                    <p:blipFill>
                      <a:blip r:embed="rId3"/>
                      <a:stretch>
                        <a:fillRect/>
                      </a:stretch>
                    </p:blipFill>
                    <p:spPr>
                      <a:xfrm>
                        <a:off x="1066800" y="1524000"/>
                        <a:ext cx="3351867" cy="12334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15207123"/>
              </p:ext>
            </p:extLst>
          </p:nvPr>
        </p:nvGraphicFramePr>
        <p:xfrm>
          <a:off x="1131887" y="2881313"/>
          <a:ext cx="3592513" cy="1233487"/>
        </p:xfrm>
        <a:graphic>
          <a:graphicData uri="http://schemas.openxmlformats.org/presentationml/2006/ole">
            <mc:AlternateContent xmlns:mc="http://schemas.openxmlformats.org/markup-compatibility/2006">
              <mc:Choice xmlns:v="urn:schemas-microsoft-com:vml" Requires="v">
                <p:oleObj name="Equation" r:id="rId4" imgW="1701720" imgH="583920" progId="Equation.DSMT4">
                  <p:embed/>
                </p:oleObj>
              </mc:Choice>
              <mc:Fallback>
                <p:oleObj name="Equation" r:id="rId4" imgW="1701720" imgH="583920" progId="Equation.DSMT4">
                  <p:embed/>
                  <p:pic>
                    <p:nvPicPr>
                      <p:cNvPr id="8" name="Object 7"/>
                      <p:cNvPicPr>
                        <a:picLocks noChangeAspect="1" noChangeArrowheads="1"/>
                      </p:cNvPicPr>
                      <p:nvPr/>
                    </p:nvPicPr>
                    <p:blipFill>
                      <a:blip r:embed="rId5"/>
                      <a:srcRect/>
                      <a:stretch>
                        <a:fillRect/>
                      </a:stretch>
                    </p:blipFill>
                    <p:spPr bwMode="auto">
                      <a:xfrm>
                        <a:off x="1131887" y="2881313"/>
                        <a:ext cx="359251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4191000"/>
            <a:ext cx="8077200" cy="461665"/>
          </a:xfrm>
          <a:prstGeom prst="rect">
            <a:avLst/>
          </a:prstGeom>
          <a:noFill/>
        </p:spPr>
        <p:txBody>
          <a:bodyPr wrap="square" rtlCol="0">
            <a:spAutoFit/>
          </a:bodyPr>
          <a:lstStyle/>
          <a:p>
            <a:r>
              <a:rPr lang="en-US" sz="2400" dirty="0">
                <a:latin typeface="+mj-lt"/>
              </a:rPr>
              <a:t>Notation:</a:t>
            </a:r>
          </a:p>
        </p:txBody>
      </p:sp>
      <p:graphicFrame>
        <p:nvGraphicFramePr>
          <p:cNvPr id="10" name="Object 9"/>
          <p:cNvGraphicFramePr>
            <a:graphicFrameLocks noChangeAspect="1"/>
          </p:cNvGraphicFramePr>
          <p:nvPr>
            <p:extLst>
              <p:ext uri="{D42A27DB-BD31-4B8C-83A1-F6EECF244321}">
                <p14:modId xmlns:p14="http://schemas.microsoft.com/office/powerpoint/2010/main" val="1124074699"/>
              </p:ext>
            </p:extLst>
          </p:nvPr>
        </p:nvGraphicFramePr>
        <p:xfrm>
          <a:off x="1837505" y="4241185"/>
          <a:ext cx="2734495" cy="666095"/>
        </p:xfrm>
        <a:graphic>
          <a:graphicData uri="http://schemas.openxmlformats.org/presentationml/2006/ole">
            <mc:AlternateContent xmlns:mc="http://schemas.openxmlformats.org/markup-compatibility/2006">
              <mc:Choice xmlns:v="urn:schemas-microsoft-com:vml" Requires="v">
                <p:oleObj name="Equation" r:id="rId6" imgW="990360" imgH="241200" progId="Equation.DSMT4">
                  <p:embed/>
                </p:oleObj>
              </mc:Choice>
              <mc:Fallback>
                <p:oleObj name="Equation" r:id="rId6" imgW="990360" imgH="241200" progId="Equation.DSMT4">
                  <p:embed/>
                  <p:pic>
                    <p:nvPicPr>
                      <p:cNvPr id="10" name="Object 9"/>
                      <p:cNvPicPr/>
                      <p:nvPr/>
                    </p:nvPicPr>
                    <p:blipFill>
                      <a:blip r:embed="rId7"/>
                      <a:stretch>
                        <a:fillRect/>
                      </a:stretch>
                    </p:blipFill>
                    <p:spPr>
                      <a:xfrm>
                        <a:off x="1837505" y="4241185"/>
                        <a:ext cx="2734495" cy="66609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0369272"/>
              </p:ext>
            </p:extLst>
          </p:nvPr>
        </p:nvGraphicFramePr>
        <p:xfrm>
          <a:off x="3663950" y="2320925"/>
          <a:ext cx="114300" cy="177800"/>
        </p:xfrm>
        <a:graphic>
          <a:graphicData uri="http://schemas.openxmlformats.org/presentationml/2006/ole">
            <mc:AlternateContent xmlns:mc="http://schemas.openxmlformats.org/markup-compatibility/2006">
              <mc:Choice xmlns:v="urn:schemas-microsoft-com:vml" Requires="v">
                <p:oleObj name="Equation" r:id="rId8" imgW="114120" imgH="177480" progId="Equation.DSMT4">
                  <p:embed/>
                </p:oleObj>
              </mc:Choice>
              <mc:Fallback>
                <p:oleObj name="Equation" r:id="rId8" imgW="114120" imgH="177480" progId="Equation.DSMT4">
                  <p:embed/>
                  <p:pic>
                    <p:nvPicPr>
                      <p:cNvPr id="11" name="Object 10"/>
                      <p:cNvPicPr/>
                      <p:nvPr/>
                    </p:nvPicPr>
                    <p:blipFill>
                      <a:blip r:embed="rId9"/>
                      <a:stretch>
                        <a:fillRect/>
                      </a:stretch>
                    </p:blipFill>
                    <p:spPr>
                      <a:xfrm>
                        <a:off x="3663950" y="2320925"/>
                        <a:ext cx="114300" cy="177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14114456"/>
              </p:ext>
            </p:extLst>
          </p:nvPr>
        </p:nvGraphicFramePr>
        <p:xfrm>
          <a:off x="1981200" y="4991100"/>
          <a:ext cx="2133600" cy="762000"/>
        </p:xfrm>
        <a:graphic>
          <a:graphicData uri="http://schemas.openxmlformats.org/presentationml/2006/ole">
            <mc:AlternateContent xmlns:mc="http://schemas.openxmlformats.org/markup-compatibility/2006">
              <mc:Choice xmlns:v="urn:schemas-microsoft-com:vml" Requires="v">
                <p:oleObj name="Equation" r:id="rId10" imgW="711000" imgH="253800" progId="Equation.DSMT4">
                  <p:embed/>
                </p:oleObj>
              </mc:Choice>
              <mc:Fallback>
                <p:oleObj name="Equation" r:id="rId10" imgW="711000" imgH="253800" progId="Equation.DSMT4">
                  <p:embed/>
                  <p:pic>
                    <p:nvPicPr>
                      <p:cNvPr id="12" name="Object 11"/>
                      <p:cNvPicPr/>
                      <p:nvPr/>
                    </p:nvPicPr>
                    <p:blipFill>
                      <a:blip r:embed="rId11"/>
                      <a:stretch>
                        <a:fillRect/>
                      </a:stretch>
                    </p:blipFill>
                    <p:spPr>
                      <a:xfrm>
                        <a:off x="1981200" y="4991100"/>
                        <a:ext cx="2133600" cy="762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72635348"/>
              </p:ext>
            </p:extLst>
          </p:nvPr>
        </p:nvGraphicFramePr>
        <p:xfrm>
          <a:off x="4998720" y="4421832"/>
          <a:ext cx="3352800" cy="1095375"/>
        </p:xfrm>
        <a:graphic>
          <a:graphicData uri="http://schemas.openxmlformats.org/presentationml/2006/ole">
            <mc:AlternateContent xmlns:mc="http://schemas.openxmlformats.org/markup-compatibility/2006">
              <mc:Choice xmlns:v="urn:schemas-microsoft-com:vml" Requires="v">
                <p:oleObj name="Equation" r:id="rId12" imgW="1282680" imgH="419040" progId="Equation.DSMT4">
                  <p:embed/>
                </p:oleObj>
              </mc:Choice>
              <mc:Fallback>
                <p:oleObj name="Equation" r:id="rId12" imgW="1282680" imgH="419040" progId="Equation.DSMT4">
                  <p:embed/>
                  <p:pic>
                    <p:nvPicPr>
                      <p:cNvPr id="13"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98720" y="4421832"/>
                        <a:ext cx="3352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639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03/29/2024</a:t>
            </a:r>
            <a:endParaRPr lang="en-US" dirty="0"/>
          </a:p>
        </p:txBody>
      </p:sp>
      <p:sp>
        <p:nvSpPr>
          <p:cNvPr id="3" name="Footer Placeholder 2"/>
          <p:cNvSpPr>
            <a:spLocks noGrp="1"/>
          </p:cNvSpPr>
          <p:nvPr>
            <p:ph type="ftr" sz="quarter" idx="11"/>
          </p:nvPr>
        </p:nvSpPr>
        <p:spPr/>
        <p:txBody>
          <a:bodyPr/>
          <a:lstStyle/>
          <a:p>
            <a:r>
              <a:rPr lang="en-US"/>
              <a:t>PHY 712  Spring 2024 --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sp>
        <p:nvSpPr>
          <p:cNvPr id="6" name="TextBox 5"/>
          <p:cNvSpPr txBox="1"/>
          <p:nvPr/>
        </p:nvSpPr>
        <p:spPr>
          <a:xfrm>
            <a:off x="228600" y="693003"/>
            <a:ext cx="8763000" cy="830997"/>
          </a:xfrm>
          <a:prstGeom prst="rect">
            <a:avLst/>
          </a:prstGeom>
          <a:noFill/>
        </p:spPr>
        <p:txBody>
          <a:bodyPr wrap="square" rtlCol="0">
            <a:spAutoFit/>
          </a:bodyPr>
          <a:lstStyle/>
          <a:p>
            <a:r>
              <a:rPr lang="en-US" sz="2400" dirty="0"/>
              <a:t>In order to find the electric and magnetic fields, we need to evaluate</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9260618"/>
              </p:ext>
            </p:extLst>
          </p:nvPr>
        </p:nvGraphicFramePr>
        <p:xfrm>
          <a:off x="1600200" y="1108501"/>
          <a:ext cx="4137381" cy="909637"/>
        </p:xfrm>
        <a:graphic>
          <a:graphicData uri="http://schemas.openxmlformats.org/presentationml/2006/ole">
            <mc:AlternateContent xmlns:mc="http://schemas.openxmlformats.org/markup-compatibility/2006">
              <mc:Choice xmlns:v="urn:schemas-microsoft-com:vml" Requires="v">
                <p:oleObj name="Equation" r:id="rId2" imgW="1790640" imgH="393480" progId="Equation.DSMT4">
                  <p:embed/>
                </p:oleObj>
              </mc:Choice>
              <mc:Fallback>
                <p:oleObj name="Equation" r:id="rId2" imgW="1790640" imgH="393480" progId="Equation.DSMT4">
                  <p:embed/>
                  <p:pic>
                    <p:nvPicPr>
                      <p:cNvPr id="7" name="Object 6"/>
                      <p:cNvPicPr/>
                      <p:nvPr/>
                    </p:nvPicPr>
                    <p:blipFill>
                      <a:blip r:embed="rId3"/>
                      <a:stretch>
                        <a:fillRect/>
                      </a:stretch>
                    </p:blipFill>
                    <p:spPr>
                      <a:xfrm>
                        <a:off x="1600200" y="1108501"/>
                        <a:ext cx="4137381" cy="9096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650789"/>
              </p:ext>
            </p:extLst>
          </p:nvPr>
        </p:nvGraphicFramePr>
        <p:xfrm>
          <a:off x="1685290" y="2133600"/>
          <a:ext cx="2787650" cy="469900"/>
        </p:xfrm>
        <a:graphic>
          <a:graphicData uri="http://schemas.openxmlformats.org/presentationml/2006/ole">
            <mc:AlternateContent xmlns:mc="http://schemas.openxmlformats.org/markup-compatibility/2006">
              <mc:Choice xmlns:v="urn:schemas-microsoft-com:vml" Requires="v">
                <p:oleObj name="Equation" r:id="rId4" imgW="1206360" imgH="203040" progId="Equation.DSMT4">
                  <p:embed/>
                </p:oleObj>
              </mc:Choice>
              <mc:Fallback>
                <p:oleObj name="Equation" r:id="rId4" imgW="1206360" imgH="203040" progId="Equation.DSMT4">
                  <p:embed/>
                  <p:pic>
                    <p:nvPicPr>
                      <p:cNvPr id="8" name="Object 7"/>
                      <p:cNvPicPr>
                        <a:picLocks noChangeAspect="1" noChangeArrowheads="1"/>
                      </p:cNvPicPr>
                      <p:nvPr/>
                    </p:nvPicPr>
                    <p:blipFill>
                      <a:blip r:embed="rId5"/>
                      <a:srcRect/>
                      <a:stretch>
                        <a:fillRect/>
                      </a:stretch>
                    </p:blipFill>
                    <p:spPr bwMode="auto">
                      <a:xfrm>
                        <a:off x="1685290" y="2133600"/>
                        <a:ext cx="2787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43840" y="2819400"/>
            <a:ext cx="8458200" cy="2677656"/>
          </a:xfrm>
          <a:prstGeom prst="rect">
            <a:avLst/>
          </a:prstGeom>
          <a:noFill/>
        </p:spPr>
        <p:txBody>
          <a:bodyPr wrap="square" rtlCol="0">
            <a:spAutoFit/>
          </a:bodyPr>
          <a:lstStyle/>
          <a:p>
            <a:r>
              <a:rPr lang="en-US" sz="2400" dirty="0"/>
              <a:t>The trick of evaluating these derivatives is that the retarded time </a:t>
            </a:r>
            <a:r>
              <a:rPr lang="en-US" sz="2400" i="1" dirty="0" err="1"/>
              <a:t>t</a:t>
            </a:r>
            <a:r>
              <a:rPr lang="en-US" sz="2400" i="1" baseline="-25000" dirty="0" err="1"/>
              <a:t>r</a:t>
            </a:r>
            <a:r>
              <a:rPr lang="en-US" sz="2400" i="1" dirty="0"/>
              <a:t> </a:t>
            </a:r>
            <a:r>
              <a:rPr lang="en-US" sz="2400" dirty="0"/>
              <a:t>depends on position </a:t>
            </a:r>
            <a:r>
              <a:rPr lang="en-US" sz="2400" b="1" dirty="0"/>
              <a:t>r </a:t>
            </a:r>
            <a:r>
              <a:rPr lang="en-US" sz="2400" dirty="0"/>
              <a:t>and on itself. We can show the following results using the shorthand notation:</a:t>
            </a:r>
          </a:p>
          <a:p>
            <a:endParaRPr lang="en-US" sz="2400" dirty="0"/>
          </a:p>
          <a:p>
            <a:endParaRPr lang="en-US" sz="2400" dirty="0"/>
          </a:p>
          <a:p>
            <a:r>
              <a:rPr lang="en-US" sz="2400" dirty="0"/>
              <a:t>                                             and</a:t>
            </a:r>
          </a:p>
          <a:p>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43530691"/>
              </p:ext>
            </p:extLst>
          </p:nvPr>
        </p:nvGraphicFramePr>
        <p:xfrm>
          <a:off x="914400" y="4267200"/>
          <a:ext cx="2743200" cy="1305017"/>
        </p:xfrm>
        <a:graphic>
          <a:graphicData uri="http://schemas.openxmlformats.org/presentationml/2006/ole">
            <mc:AlternateContent xmlns:mc="http://schemas.openxmlformats.org/markup-compatibility/2006">
              <mc:Choice xmlns:v="urn:schemas-microsoft-com:vml" Requires="v">
                <p:oleObj name="Equation" r:id="rId6" imgW="1307880" imgH="622080" progId="Equation.DSMT4">
                  <p:embed/>
                </p:oleObj>
              </mc:Choice>
              <mc:Fallback>
                <p:oleObj name="Equation" r:id="rId6" imgW="1307880" imgH="622080" progId="Equation.DSMT4">
                  <p:embed/>
                  <p:pic>
                    <p:nvPicPr>
                      <p:cNvPr id="10" name="Object 9"/>
                      <p:cNvPicPr/>
                      <p:nvPr/>
                    </p:nvPicPr>
                    <p:blipFill>
                      <a:blip r:embed="rId7"/>
                      <a:stretch>
                        <a:fillRect/>
                      </a:stretch>
                    </p:blipFill>
                    <p:spPr>
                      <a:xfrm>
                        <a:off x="914400" y="4267200"/>
                        <a:ext cx="2743200" cy="130501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90185012"/>
              </p:ext>
            </p:extLst>
          </p:nvPr>
        </p:nvGraphicFramePr>
        <p:xfrm>
          <a:off x="5257800" y="4207371"/>
          <a:ext cx="2422525" cy="1304925"/>
        </p:xfrm>
        <a:graphic>
          <a:graphicData uri="http://schemas.openxmlformats.org/presentationml/2006/ole">
            <mc:AlternateContent xmlns:mc="http://schemas.openxmlformats.org/markup-compatibility/2006">
              <mc:Choice xmlns:v="urn:schemas-microsoft-com:vml" Requires="v">
                <p:oleObj name="Equation" r:id="rId8" imgW="1155600" imgH="622080" progId="Equation.DSMT4">
                  <p:embed/>
                </p:oleObj>
              </mc:Choice>
              <mc:Fallback>
                <p:oleObj name="Equation" r:id="rId8" imgW="1155600" imgH="622080" progId="Equation.DSMT4">
                  <p:embed/>
                  <p:pic>
                    <p:nvPicPr>
                      <p:cNvPr id="11" name="Object 10"/>
                      <p:cNvPicPr>
                        <a:picLocks noChangeAspect="1" noChangeArrowheads="1"/>
                      </p:cNvPicPr>
                      <p:nvPr/>
                    </p:nvPicPr>
                    <p:blipFill>
                      <a:blip r:embed="rId9"/>
                      <a:srcRect/>
                      <a:stretch>
                        <a:fillRect/>
                      </a:stretch>
                    </p:blipFill>
                    <p:spPr bwMode="auto">
                      <a:xfrm>
                        <a:off x="5257800" y="4207371"/>
                        <a:ext cx="24225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276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21824</TotalTime>
  <Words>1787</Words>
  <Application>Microsoft Office PowerPoint</Application>
  <PresentationFormat>On-screen Show (4:3)</PresentationFormat>
  <Paragraphs>304</Paragraphs>
  <Slides>35</Slides>
  <Notes>25</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2</vt:i4>
      </vt:variant>
      <vt:variant>
        <vt:lpstr>Slide Titles</vt:lpstr>
      </vt:variant>
      <vt:variant>
        <vt:i4>35</vt:i4>
      </vt:variant>
    </vt:vector>
  </HeadingPairs>
  <TitlesOfParts>
    <vt:vector size="42" baseType="lpstr">
      <vt:lpstr>Arial</vt:lpstr>
      <vt:lpstr>Calibri</vt:lpstr>
      <vt:lpstr>Symbol</vt:lpstr>
      <vt:lpstr>Office Theme</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1211</cp:revision>
  <cp:lastPrinted>2021-04-04T15:10:58Z</cp:lastPrinted>
  <dcterms:created xsi:type="dcterms:W3CDTF">2012-01-10T18:32:24Z</dcterms:created>
  <dcterms:modified xsi:type="dcterms:W3CDTF">2024-03-29T16:07:10Z</dcterms:modified>
</cp:coreProperties>
</file>