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382" r:id="rId3"/>
    <p:sldId id="404" r:id="rId4"/>
    <p:sldId id="403" r:id="rId5"/>
    <p:sldId id="356" r:id="rId6"/>
    <p:sldId id="358" r:id="rId7"/>
    <p:sldId id="359" r:id="rId8"/>
    <p:sldId id="360" r:id="rId9"/>
    <p:sldId id="371" r:id="rId10"/>
    <p:sldId id="372" r:id="rId11"/>
    <p:sldId id="373" r:id="rId12"/>
    <p:sldId id="374" r:id="rId13"/>
    <p:sldId id="375" r:id="rId14"/>
    <p:sldId id="376" r:id="rId15"/>
    <p:sldId id="377" r:id="rId16"/>
    <p:sldId id="402" r:id="rId17"/>
    <p:sldId id="380" r:id="rId18"/>
    <p:sldId id="385" r:id="rId19"/>
    <p:sldId id="406"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9728" autoAdjust="0"/>
  </p:normalViewPr>
  <p:slideViewPr>
    <p:cSldViewPr>
      <p:cViewPr varScale="1">
        <p:scale>
          <a:sx n="56" d="100"/>
          <a:sy n="56" d="100"/>
        </p:scale>
        <p:origin x="1508" y="44"/>
      </p:cViewPr>
      <p:guideLst>
        <p:guide orient="horz" pos="2160"/>
        <p:guide pos="2880"/>
      </p:guideLst>
    </p:cSldViewPr>
  </p:slideViewPr>
  <p:notesTextViewPr>
    <p:cViewPr>
      <p:scale>
        <a:sx n="1" d="1"/>
        <a:sy n="1" d="1"/>
      </p:scale>
      <p:origin x="0" y="0"/>
    </p:cViewPr>
  </p:notesTextViewPr>
  <p:sorterViewPr>
    <p:cViewPr>
      <p:scale>
        <a:sx n="200" d="100"/>
        <a:sy n="200" d="100"/>
      </p:scale>
      <p:origin x="0" y="-16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attempted a simple example.   Here we will jump into the synchrotron case directly.</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48803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This is an aerial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9978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169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04/03/2024</a:t>
            </a:r>
            <a:endParaRPr lang="en-US" dirty="0"/>
          </a:p>
        </p:txBody>
      </p:sp>
      <p:sp>
        <p:nvSpPr>
          <p:cNvPr id="5" name="Footer Placeholder 4"/>
          <p:cNvSpPr>
            <a:spLocks noGrp="1"/>
          </p:cNvSpPr>
          <p:nvPr>
            <p:ph type="ftr" sz="quarter" idx="11"/>
          </p:nvPr>
        </p:nvSpPr>
        <p:spPr/>
        <p:txBody>
          <a:bodyPr/>
          <a:lstStyle/>
          <a:p>
            <a:r>
              <a:rPr lang="en-US"/>
              <a:t>PHY 712  Spring 2024 --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04/03/2024</a:t>
            </a:r>
            <a:endParaRPr lang="en-US" dirty="0"/>
          </a:p>
        </p:txBody>
      </p:sp>
      <p:sp>
        <p:nvSpPr>
          <p:cNvPr id="5" name="Footer Placeholder 4"/>
          <p:cNvSpPr>
            <a:spLocks noGrp="1"/>
          </p:cNvSpPr>
          <p:nvPr>
            <p:ph type="ftr" sz="quarter" idx="11"/>
          </p:nvPr>
        </p:nvSpPr>
        <p:spPr/>
        <p:txBody>
          <a:bodyPr/>
          <a:lstStyle/>
          <a:p>
            <a:r>
              <a:rPr lang="en-US"/>
              <a:t>PHY 712  Spring 2024 --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04/03/2024</a:t>
            </a:r>
            <a:endParaRPr lang="en-US" dirty="0"/>
          </a:p>
        </p:txBody>
      </p:sp>
      <p:sp>
        <p:nvSpPr>
          <p:cNvPr id="5" name="Footer Placeholder 4"/>
          <p:cNvSpPr>
            <a:spLocks noGrp="1"/>
          </p:cNvSpPr>
          <p:nvPr>
            <p:ph type="ftr" sz="quarter" idx="11"/>
          </p:nvPr>
        </p:nvSpPr>
        <p:spPr/>
        <p:txBody>
          <a:bodyPr/>
          <a:lstStyle/>
          <a:p>
            <a:r>
              <a:rPr lang="en-US"/>
              <a:t>PHY 712  Spring 2024 --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04/03/2024</a:t>
            </a:r>
            <a:endParaRPr lang="en-US" dirty="0"/>
          </a:p>
        </p:txBody>
      </p:sp>
      <p:sp>
        <p:nvSpPr>
          <p:cNvPr id="5" name="Footer Placeholder 4"/>
          <p:cNvSpPr>
            <a:spLocks noGrp="1"/>
          </p:cNvSpPr>
          <p:nvPr>
            <p:ph type="ftr" sz="quarter" idx="11"/>
          </p:nvPr>
        </p:nvSpPr>
        <p:spPr/>
        <p:txBody>
          <a:bodyPr/>
          <a:lstStyle/>
          <a:p>
            <a:r>
              <a:rPr lang="en-US"/>
              <a:t>PHY 712  Spring 2024 --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04/03/2024</a:t>
            </a:r>
            <a:endParaRPr lang="en-US" dirty="0"/>
          </a:p>
        </p:txBody>
      </p:sp>
      <p:sp>
        <p:nvSpPr>
          <p:cNvPr id="5" name="Footer Placeholder 4"/>
          <p:cNvSpPr>
            <a:spLocks noGrp="1"/>
          </p:cNvSpPr>
          <p:nvPr>
            <p:ph type="ftr" sz="quarter" idx="11"/>
          </p:nvPr>
        </p:nvSpPr>
        <p:spPr/>
        <p:txBody>
          <a:bodyPr/>
          <a:lstStyle/>
          <a:p>
            <a:r>
              <a:rPr lang="en-US"/>
              <a:t>PHY 712  Spring 2024 --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04/03/2024</a:t>
            </a:r>
            <a:endParaRPr lang="en-US" dirty="0"/>
          </a:p>
        </p:txBody>
      </p:sp>
      <p:sp>
        <p:nvSpPr>
          <p:cNvPr id="6" name="Footer Placeholder 5"/>
          <p:cNvSpPr>
            <a:spLocks noGrp="1"/>
          </p:cNvSpPr>
          <p:nvPr>
            <p:ph type="ftr" sz="quarter" idx="11"/>
          </p:nvPr>
        </p:nvSpPr>
        <p:spPr/>
        <p:txBody>
          <a:bodyPr/>
          <a:lstStyle/>
          <a:p>
            <a:r>
              <a:rPr lang="en-US"/>
              <a:t>PHY 712  Spring 2024 --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04/03/2024</a:t>
            </a:r>
            <a:endParaRPr lang="en-US" dirty="0"/>
          </a:p>
        </p:txBody>
      </p:sp>
      <p:sp>
        <p:nvSpPr>
          <p:cNvPr id="8" name="Footer Placeholder 7"/>
          <p:cNvSpPr>
            <a:spLocks noGrp="1"/>
          </p:cNvSpPr>
          <p:nvPr>
            <p:ph type="ftr" sz="quarter" idx="11"/>
          </p:nvPr>
        </p:nvSpPr>
        <p:spPr/>
        <p:txBody>
          <a:bodyPr/>
          <a:lstStyle/>
          <a:p>
            <a:r>
              <a:rPr lang="en-US"/>
              <a:t>PHY 712  Spring 2024 --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04/03/2024</a:t>
            </a:r>
            <a:endParaRPr lang="en-US" dirty="0"/>
          </a:p>
        </p:txBody>
      </p:sp>
      <p:sp>
        <p:nvSpPr>
          <p:cNvPr id="4" name="Footer Placeholder 3"/>
          <p:cNvSpPr>
            <a:spLocks noGrp="1"/>
          </p:cNvSpPr>
          <p:nvPr>
            <p:ph type="ftr" sz="quarter" idx="11"/>
          </p:nvPr>
        </p:nvSpPr>
        <p:spPr/>
        <p:txBody>
          <a:bodyPr/>
          <a:lstStyle/>
          <a:p>
            <a:r>
              <a:rPr lang="en-US"/>
              <a:t>PHY 712  Spring 2024 --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04/03/2024</a:t>
            </a:r>
            <a:endParaRPr lang="en-US" dirty="0"/>
          </a:p>
        </p:txBody>
      </p:sp>
      <p:sp>
        <p:nvSpPr>
          <p:cNvPr id="6" name="Footer Placeholder 5"/>
          <p:cNvSpPr>
            <a:spLocks noGrp="1"/>
          </p:cNvSpPr>
          <p:nvPr>
            <p:ph type="ftr" sz="quarter" idx="11"/>
          </p:nvPr>
        </p:nvSpPr>
        <p:spPr/>
        <p:txBody>
          <a:bodyPr/>
          <a:lstStyle/>
          <a:p>
            <a:r>
              <a:rPr lang="en-US"/>
              <a:t>PHY 712  Spring 2024 --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04/03/2024</a:t>
            </a:r>
            <a:endParaRPr lang="en-US" dirty="0"/>
          </a:p>
        </p:txBody>
      </p:sp>
      <p:sp>
        <p:nvSpPr>
          <p:cNvPr id="6" name="Footer Placeholder 5"/>
          <p:cNvSpPr>
            <a:spLocks noGrp="1"/>
          </p:cNvSpPr>
          <p:nvPr>
            <p:ph type="ftr" sz="quarter" idx="11"/>
          </p:nvPr>
        </p:nvSpPr>
        <p:spPr/>
        <p:txBody>
          <a:bodyPr/>
          <a:lstStyle/>
          <a:p>
            <a:r>
              <a:rPr lang="en-US"/>
              <a:t>PHY 712  Spring 2024 --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04/03/2024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history.mcs.st-andrews.ac.uk/Biographies/Parseval.html" TargetMode="Externa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3.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2.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6.bin"/><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1.wmf"/><Relationship Id="rId3" Type="http://schemas.openxmlformats.org/officeDocument/2006/relationships/oleObject" Target="../embeddings/oleObject39.bin"/><Relationship Id="rId7" Type="http://schemas.openxmlformats.org/officeDocument/2006/relationships/image" Target="../media/image48.png"/><Relationship Id="rId12" Type="http://schemas.openxmlformats.org/officeDocument/2006/relationships/oleObject" Target="../embeddings/oleObject43.bin"/><Relationship Id="rId17" Type="http://schemas.openxmlformats.org/officeDocument/2006/relationships/image" Target="../media/image53.wmf"/><Relationship Id="rId2" Type="http://schemas.openxmlformats.org/officeDocument/2006/relationships/notesSlide" Target="../notesSlides/notesSlide27.xml"/><Relationship Id="rId16" Type="http://schemas.openxmlformats.org/officeDocument/2006/relationships/oleObject" Target="../embeddings/oleObject45.bin"/><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image" Target="../media/image50.wmf"/><Relationship Id="rId5" Type="http://schemas.openxmlformats.org/officeDocument/2006/relationships/oleObject" Target="../embeddings/oleObject40.bin"/><Relationship Id="rId15" Type="http://schemas.openxmlformats.org/officeDocument/2006/relationships/image" Target="../media/image52.wmf"/><Relationship Id="rId10" Type="http://schemas.openxmlformats.org/officeDocument/2006/relationships/oleObject" Target="../embeddings/oleObject42.bin"/><Relationship Id="rId4" Type="http://schemas.openxmlformats.org/officeDocument/2006/relationships/image" Target="../media/image46.wmf"/><Relationship Id="rId9" Type="http://schemas.openxmlformats.org/officeDocument/2006/relationships/image" Target="../media/image49.wmf"/><Relationship Id="rId14"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59.wmf"/><Relationship Id="rId3" Type="http://schemas.openxmlformats.org/officeDocument/2006/relationships/oleObject" Target="../embeddings/oleObject46.bin"/><Relationship Id="rId7" Type="http://schemas.openxmlformats.org/officeDocument/2006/relationships/image" Target="../media/image56.wmf"/><Relationship Id="rId12" Type="http://schemas.openxmlformats.org/officeDocument/2006/relationships/oleObject" Target="../embeddings/oleObject50.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oleObject" Target="../embeddings/oleObject47.bin"/><Relationship Id="rId11" Type="http://schemas.openxmlformats.org/officeDocument/2006/relationships/image" Target="../media/image58.wmf"/><Relationship Id="rId5" Type="http://schemas.openxmlformats.org/officeDocument/2006/relationships/image" Target="../media/image55.png"/><Relationship Id="rId10" Type="http://schemas.openxmlformats.org/officeDocument/2006/relationships/oleObject" Target="../embeddings/oleObject49.bin"/><Relationship Id="rId4" Type="http://schemas.openxmlformats.org/officeDocument/2006/relationships/image" Target="../media/image54.wmf"/><Relationship Id="rId9" Type="http://schemas.openxmlformats.org/officeDocument/2006/relationships/image" Target="../media/image57.wmf"/></Relationships>
</file>

<file path=ppt/slides/_rels/slide32.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7709" y="228600"/>
            <a:ext cx="9144000" cy="5693866"/>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31:</a:t>
            </a:r>
          </a:p>
          <a:p>
            <a:pPr algn="ctr"/>
            <a:endParaRPr lang="en-US" sz="3200" b="1" dirty="0">
              <a:solidFill>
                <a:schemeClr val="folHlink"/>
              </a:solidFill>
            </a:endParaRPr>
          </a:p>
          <a:p>
            <a:pPr marL="457200" lvl="2" algn="ctr">
              <a:spcBef>
                <a:spcPct val="50000"/>
              </a:spcBef>
            </a:pPr>
            <a:r>
              <a:rPr lang="en-US" sz="2400" b="1" dirty="0">
                <a:solidFill>
                  <a:schemeClr val="folHlink"/>
                </a:solidFill>
              </a:rPr>
              <a:t>Continue reading Chap. 14 – (Especially 14.6)</a:t>
            </a:r>
          </a:p>
          <a:p>
            <a:pPr marL="457200" lvl="2" algn="ctr">
              <a:spcBef>
                <a:spcPct val="50000"/>
              </a:spcBef>
            </a:pPr>
            <a:r>
              <a:rPr lang="en-US" sz="24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Angular dependence of radiation from an accelerating particle</a:t>
            </a:r>
          </a:p>
          <a:p>
            <a:pPr marL="2343150" lvl="5" indent="-514350">
              <a:spcBef>
                <a:spcPct val="50000"/>
              </a:spcBef>
              <a:buFont typeface="+mj-lt"/>
              <a:buAutoNum type="arabicPeriod"/>
            </a:pPr>
            <a:r>
              <a:rPr lang="en-US" sz="2400" b="1" dirty="0">
                <a:solidFill>
                  <a:schemeClr val="folHlink"/>
                </a:solidFill>
              </a:rPr>
              <a:t>Spectral analysis of radiation</a:t>
            </a:r>
          </a:p>
          <a:p>
            <a:pPr marL="2343150" lvl="5" indent="-514350">
              <a:spcBef>
                <a:spcPct val="50000"/>
              </a:spcBef>
              <a:buAutoNum type="arabicPeriod" startAt="3"/>
            </a:pPr>
            <a:r>
              <a:rPr lang="en-US" sz="2400" b="1" dirty="0">
                <a:solidFill>
                  <a:schemeClr val="folHlink"/>
                </a:solidFill>
              </a:rPr>
              <a:t>Detailed analysis of synchrotron radiation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name="数式" r:id="rId3" imgW="3581280" imgH="1396800" progId="Equation.3">
                  <p:embed/>
                </p:oleObj>
              </mc:Choice>
              <mc:Fallback>
                <p:oleObj name="数式" r:id="rId3" imgW="3581280" imgH="1396800" progId="Equation.3">
                  <p:embed/>
                  <p:pic>
                    <p:nvPicPr>
                      <p:cNvPr id="0" name=""/>
                      <p:cNvPicPr>
                        <a:picLocks noChangeAspect="1" noChangeArrowheads="1"/>
                      </p:cNvPicPr>
                      <p:nvPr/>
                    </p:nvPicPr>
                    <p:blipFill>
                      <a:blip r:embed="rId4"/>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5"/>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name="数式" r:id="rId3" imgW="3733560" imgH="1854000" progId="Equation.3">
                  <p:embed/>
                </p:oleObj>
              </mc:Choice>
              <mc:Fallback>
                <p:oleObj name="数式" r:id="rId3" imgW="3733560" imgH="1854000" progId="Equation.3">
                  <p:embed/>
                  <p:pic>
                    <p:nvPicPr>
                      <p:cNvPr id="0" name=""/>
                      <p:cNvPicPr>
                        <a:picLocks noChangeAspect="1" noChangeArrowheads="1"/>
                      </p:cNvPicPr>
                      <p:nvPr/>
                    </p:nvPicPr>
                    <p:blipFill>
                      <a:blip r:embed="rId4"/>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name="Equation" r:id="rId3" imgW="3504960" imgH="939600" progId="Equation.DSMT4">
                  <p:embed/>
                </p:oleObj>
              </mc:Choice>
              <mc:Fallback>
                <p:oleObj name="Equation" r:id="rId3" imgW="3504960" imgH="939600" progId="Equation.DSMT4">
                  <p:embed/>
                  <p:pic>
                    <p:nvPicPr>
                      <p:cNvPr id="0" name=""/>
                      <p:cNvPicPr>
                        <a:picLocks noChangeAspect="1" noChangeArrowheads="1"/>
                      </p:cNvPicPr>
                      <p:nvPr/>
                    </p:nvPicPr>
                    <p:blipFill>
                      <a:blip r:embed="rId4"/>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name="Equation" r:id="rId5" imgW="3111480" imgH="1447560" progId="Equation.DSMT4">
                  <p:embed/>
                </p:oleObj>
              </mc:Choice>
              <mc:Fallback>
                <p:oleObj name="Equation" r:id="rId5" imgW="3111480" imgH="1447560" progId="Equation.DSMT4">
                  <p:embed/>
                  <p:pic>
                    <p:nvPicPr>
                      <p:cNvPr id="0" name=""/>
                      <p:cNvPicPr>
                        <a:picLocks noChangeAspect="1" noChangeArrowheads="1"/>
                      </p:cNvPicPr>
                      <p:nvPr/>
                    </p:nvPicPr>
                    <p:blipFill>
                      <a:blip r:embed="rId6"/>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name="数式" r:id="rId3" imgW="3530520" imgH="2666880" progId="Equation.3">
                  <p:embed/>
                </p:oleObj>
              </mc:Choice>
              <mc:Fallback>
                <p:oleObj name="数式" r:id="rId3" imgW="3530520" imgH="2666880" progId="Equation.3">
                  <p:embed/>
                  <p:pic>
                    <p:nvPicPr>
                      <p:cNvPr id="0" name=""/>
                      <p:cNvPicPr>
                        <a:picLocks noChangeAspect="1" noChangeArrowheads="1"/>
                      </p:cNvPicPr>
                      <p:nvPr/>
                    </p:nvPicPr>
                    <p:blipFill>
                      <a:blip r:embed="rId4"/>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561749951"/>
              </p:ext>
            </p:extLst>
          </p:nvPr>
        </p:nvGraphicFramePr>
        <p:xfrm>
          <a:off x="898525" y="990600"/>
          <a:ext cx="6794500" cy="1795463"/>
        </p:xfrm>
        <a:graphic>
          <a:graphicData uri="http://schemas.openxmlformats.org/presentationml/2006/ole">
            <mc:AlternateContent xmlns:mc="http://schemas.openxmlformats.org/markup-compatibility/2006">
              <mc:Choice xmlns:v="urn:schemas-microsoft-com:vml" Requires="v">
                <p:oleObj name="数式" r:id="rId3" imgW="3263760" imgH="863280" progId="Equation.3">
                  <p:embed/>
                </p:oleObj>
              </mc:Choice>
              <mc:Fallback>
                <p:oleObj name="数式" r:id="rId3" imgW="3263760" imgH="863280" progId="Equation.3">
                  <p:embed/>
                  <p:pic>
                    <p:nvPicPr>
                      <p:cNvPr id="0" name=""/>
                      <p:cNvPicPr>
                        <a:picLocks noChangeAspect="1" noChangeArrowheads="1"/>
                      </p:cNvPicPr>
                      <p:nvPr/>
                    </p:nvPicPr>
                    <p:blipFill>
                      <a:blip r:embed="rId4"/>
                      <a:srcRect/>
                      <a:stretch>
                        <a:fillRect/>
                      </a:stretch>
                    </p:blipFill>
                    <p:spPr bwMode="auto">
                      <a:xfrm>
                        <a:off x="898525" y="990600"/>
                        <a:ext cx="6794500" cy="17954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name="Equation" r:id="rId5" imgW="3848040" imgH="1130040" progId="Equation.DSMT4">
                  <p:embed/>
                </p:oleObj>
              </mc:Choice>
              <mc:Fallback>
                <p:oleObj name="Equation" r:id="rId5" imgW="3848040" imgH="1130040" progId="Equation.DSMT4">
                  <p:embed/>
                  <p:pic>
                    <p:nvPicPr>
                      <p:cNvPr id="0" name=""/>
                      <p:cNvPicPr>
                        <a:picLocks noChangeAspect="1" noChangeArrowheads="1"/>
                      </p:cNvPicPr>
                      <p:nvPr/>
                    </p:nvPicPr>
                    <p:blipFill>
                      <a:blip r:embed="rId6"/>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4927585"/>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name="Equation" r:id="rId3" imgW="3809880" imgH="1854000" progId="Equation.DSMT4">
                  <p:embed/>
                </p:oleObj>
              </mc:Choice>
              <mc:Fallback>
                <p:oleObj name="Equation" r:id="rId3" imgW="3809880" imgH="1854000" progId="Equation.DSMT4">
                  <p:embed/>
                  <p:pic>
                    <p:nvPicPr>
                      <p:cNvPr id="0" name=""/>
                      <p:cNvPicPr>
                        <a:picLocks noChangeAspect="1" noChangeArrowheads="1"/>
                      </p:cNvPicPr>
                      <p:nvPr/>
                    </p:nvPicPr>
                    <p:blipFill>
                      <a:blip r:embed="rId4"/>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name="Equation" r:id="rId5" imgW="3517560" imgH="965160" progId="Equation.DSMT4">
                  <p:embed/>
                </p:oleObj>
              </mc:Choice>
              <mc:Fallback>
                <p:oleObj name="Equation" r:id="rId5" imgW="3517560" imgH="965160" progId="Equation.DSMT4">
                  <p:embed/>
                  <p:pic>
                    <p:nvPicPr>
                      <p:cNvPr id="0" name=""/>
                      <p:cNvPicPr>
                        <a:picLocks noChangeAspect="1" noChangeArrowheads="1"/>
                      </p:cNvPicPr>
                      <p:nvPr/>
                    </p:nvPicPr>
                    <p:blipFill>
                      <a:blip r:embed="rId6"/>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78FAE-EA85-410C-AF79-2A92F91B015B}"/>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3D0E04DF-0D02-4489-BE7C-063A5F335A3F}"/>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2D9ED3BD-36C8-410A-BCD1-799AD1E65BA6}"/>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6" name="Object 5">
            <a:extLst>
              <a:ext uri="{FF2B5EF4-FFF2-40B4-BE49-F238E27FC236}">
                <a16:creationId xmlns:a16="http://schemas.microsoft.com/office/drawing/2014/main" id="{009C7A06-939D-4F90-9678-B4E3019EC4DD}"/>
              </a:ext>
            </a:extLst>
          </p:cNvPr>
          <p:cNvGraphicFramePr>
            <a:graphicFrameLocks noChangeAspect="1"/>
          </p:cNvGraphicFramePr>
          <p:nvPr>
            <p:extLst>
              <p:ext uri="{D42A27DB-BD31-4B8C-83A1-F6EECF244321}">
                <p14:modId xmlns:p14="http://schemas.microsoft.com/office/powerpoint/2010/main" val="2080215037"/>
              </p:ext>
            </p:extLst>
          </p:nvPr>
        </p:nvGraphicFramePr>
        <p:xfrm>
          <a:off x="473075" y="690265"/>
          <a:ext cx="8442325" cy="1765300"/>
        </p:xfrm>
        <a:graphic>
          <a:graphicData uri="http://schemas.openxmlformats.org/presentationml/2006/ole">
            <mc:AlternateContent xmlns:mc="http://schemas.openxmlformats.org/markup-compatibility/2006">
              <mc:Choice xmlns:v="urn:schemas-microsoft-com:vml" Requires="v">
                <p:oleObj name="Equation" r:id="rId3" imgW="3517560" imgH="736560" progId="Equation.DSMT4">
                  <p:embed/>
                </p:oleObj>
              </mc:Choice>
              <mc:Fallback>
                <p:oleObj name="Equation" r:id="rId3" imgW="3517560" imgH="736560" progId="Equation.DSMT4">
                  <p:embed/>
                  <p:pic>
                    <p:nvPicPr>
                      <p:cNvPr id="6" name="Object 5"/>
                      <p:cNvPicPr>
                        <a:picLocks noChangeAspect="1" noChangeArrowheads="1"/>
                      </p:cNvPicPr>
                      <p:nvPr/>
                    </p:nvPicPr>
                    <p:blipFill>
                      <a:blip r:embed="rId4"/>
                      <a:srcRect/>
                      <a:stretch>
                        <a:fillRect/>
                      </a:stretch>
                    </p:blipFill>
                    <p:spPr bwMode="auto">
                      <a:xfrm>
                        <a:off x="473075" y="690265"/>
                        <a:ext cx="84423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C6780C5B-7C57-40AA-A01F-8ADF73DFE9CB}"/>
              </a:ext>
            </a:extLst>
          </p:cNvPr>
          <p:cNvSpPr txBox="1"/>
          <p:nvPr/>
        </p:nvSpPr>
        <p:spPr>
          <a:xfrm>
            <a:off x="152400" y="228600"/>
            <a:ext cx="8763000" cy="461665"/>
          </a:xfrm>
          <a:prstGeom prst="rect">
            <a:avLst/>
          </a:prstGeom>
          <a:noFill/>
        </p:spPr>
        <p:txBody>
          <a:bodyPr wrap="square" rtlCol="0">
            <a:spAutoFit/>
          </a:bodyPr>
          <a:lstStyle/>
          <a:p>
            <a:r>
              <a:rPr lang="en-US" sz="2400" dirty="0">
                <a:latin typeface="+mj-lt"/>
                <a:sym typeface="Wingdings" panose="05000000000000000000" pitchFamily="2" charset="2"/>
              </a:rPr>
              <a:t>Spectral form of radiation far from source:</a:t>
            </a:r>
            <a:endParaRPr lang="en-US" sz="2400" dirty="0">
              <a:latin typeface="+mj-lt"/>
            </a:endParaRPr>
          </a:p>
        </p:txBody>
      </p:sp>
      <p:graphicFrame>
        <p:nvGraphicFramePr>
          <p:cNvPr id="18" name="Object 17">
            <a:extLst>
              <a:ext uri="{FF2B5EF4-FFF2-40B4-BE49-F238E27FC236}">
                <a16:creationId xmlns:a16="http://schemas.microsoft.com/office/drawing/2014/main" id="{85F95FA5-DC7C-41EF-BB39-3F76AEE40D3B}"/>
              </a:ext>
            </a:extLst>
          </p:cNvPr>
          <p:cNvGraphicFramePr>
            <a:graphicFrameLocks noChangeAspect="1"/>
          </p:cNvGraphicFramePr>
          <p:nvPr>
            <p:extLst>
              <p:ext uri="{D42A27DB-BD31-4B8C-83A1-F6EECF244321}">
                <p14:modId xmlns:p14="http://schemas.microsoft.com/office/powerpoint/2010/main" val="1073637129"/>
              </p:ext>
            </p:extLst>
          </p:nvPr>
        </p:nvGraphicFramePr>
        <p:xfrm>
          <a:off x="227793" y="3085951"/>
          <a:ext cx="8898278" cy="3010198"/>
        </p:xfrm>
        <a:graphic>
          <a:graphicData uri="http://schemas.openxmlformats.org/presentationml/2006/ole">
            <mc:AlternateContent xmlns:mc="http://schemas.openxmlformats.org/markup-compatibility/2006">
              <mc:Choice xmlns:v="urn:schemas-microsoft-com:vml" Requires="v">
                <p:oleObj name="Equation" r:id="rId5" imgW="3416040" imgH="1155600" progId="Equation.DSMT4">
                  <p:embed/>
                </p:oleObj>
              </mc:Choice>
              <mc:Fallback>
                <p:oleObj name="Equation" r:id="rId5" imgW="3416040" imgH="1155600" progId="Equation.DSMT4">
                  <p:embed/>
                  <p:pic>
                    <p:nvPicPr>
                      <p:cNvPr id="0" name=""/>
                      <p:cNvPicPr/>
                      <p:nvPr/>
                    </p:nvPicPr>
                    <p:blipFill>
                      <a:blip r:embed="rId6"/>
                      <a:stretch>
                        <a:fillRect/>
                      </a:stretch>
                    </p:blipFill>
                    <p:spPr>
                      <a:xfrm>
                        <a:off x="227793" y="3085951"/>
                        <a:ext cx="8898278" cy="3010198"/>
                      </a:xfrm>
                      <a:prstGeom prst="rect">
                        <a:avLst/>
                      </a:prstGeom>
                    </p:spPr>
                  </p:pic>
                </p:oleObj>
              </mc:Fallback>
            </mc:AlternateContent>
          </a:graphicData>
        </a:graphic>
      </p:graphicFrame>
    </p:spTree>
    <p:extLst>
      <p:ext uri="{BB962C8B-B14F-4D97-AF65-F5344CB8AC3E}">
        <p14:creationId xmlns:p14="http://schemas.microsoft.com/office/powerpoint/2010/main" val="113121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73967"/>
            <a:ext cx="8686800" cy="830997"/>
          </a:xfrm>
          <a:prstGeom prst="rect">
            <a:avLst/>
          </a:prstGeom>
          <a:noFill/>
        </p:spPr>
        <p:txBody>
          <a:bodyPr wrap="square" rtlCol="0">
            <a:spAutoFit/>
          </a:bodyPr>
          <a:lstStyle/>
          <a:p>
            <a:r>
              <a:rPr lang="en-US" sz="2400" dirty="0">
                <a:latin typeface="+mj-lt"/>
              </a:rPr>
              <a:t>Spectral composition of electromagnetic radiation – more detailed treatment  --</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name="Equation" r:id="rId3" imgW="3708360" imgH="1193760" progId="Equation.DSMT4">
                  <p:embed/>
                </p:oleObj>
              </mc:Choice>
              <mc:Fallback>
                <p:oleObj name="Equation" r:id="rId3" imgW="3708360" imgH="1193760" progId="Equation.DSMT4">
                  <p:embed/>
                  <p:pic>
                    <p:nvPicPr>
                      <p:cNvPr id="0" name=""/>
                      <p:cNvPicPr>
                        <a:picLocks noChangeAspect="1" noChangeArrowheads="1"/>
                      </p:cNvPicPr>
                      <p:nvPr/>
                    </p:nvPicPr>
                    <p:blipFill>
                      <a:blip r:embed="rId4"/>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name="Equation" r:id="rId5" imgW="2108160" imgH="977760" progId="Equation.DSMT4">
                  <p:embed/>
                </p:oleObj>
              </mc:Choice>
              <mc:Fallback>
                <p:oleObj name="Equation" r:id="rId5" imgW="2108160" imgH="977760" progId="Equation.DSMT4">
                  <p:embed/>
                  <p:pic>
                    <p:nvPicPr>
                      <p:cNvPr id="0" name=""/>
                      <p:cNvPicPr>
                        <a:picLocks noChangeAspect="1" noChangeArrowheads="1"/>
                      </p:cNvPicPr>
                      <p:nvPr/>
                    </p:nvPicPr>
                    <p:blipFill>
                      <a:blip r:embed="rId6"/>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name="Equation" r:id="rId3" imgW="3517560" imgH="939600" progId="Equation.DSMT4">
                  <p:embed/>
                </p:oleObj>
              </mc:Choice>
              <mc:Fallback>
                <p:oleObj name="Equation" r:id="rId3"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4"/>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name="Equation" r:id="rId5" imgW="3568680" imgH="520560" progId="Equation.DSMT4">
                  <p:embed/>
                </p:oleObj>
              </mc:Choice>
              <mc:Fallback>
                <p:oleObj name="Equation" r:id="rId5"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6"/>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name="Equation" r:id="rId7" imgW="5016240" imgH="1193760" progId="Equation.DSMT4">
                  <p:embed/>
                </p:oleObj>
              </mc:Choice>
              <mc:Fallback>
                <p:oleObj name="Equation" r:id="rId7"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8"/>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46C1E-A709-2020-F07B-2EF86234F09E}"/>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93E3F1BB-AB08-B47E-BF1B-AD7BB9C1E220}"/>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CEEF8CB0-F199-54CF-1E47-3A038E94B759}"/>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CD404F8A-3D5D-C82D-B98B-8DE20CBB0AAC}"/>
              </a:ext>
            </a:extLst>
          </p:cNvPr>
          <p:cNvSpPr txBox="1"/>
          <p:nvPr/>
        </p:nvSpPr>
        <p:spPr>
          <a:xfrm>
            <a:off x="304800" y="381000"/>
            <a:ext cx="8382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03BB2A5C-018D-A64B-3D59-A77134E79BA9}"/>
              </a:ext>
            </a:extLst>
          </p:cNvPr>
          <p:cNvGraphicFramePr>
            <a:graphicFrameLocks noChangeAspect="1"/>
          </p:cNvGraphicFramePr>
          <p:nvPr>
            <p:extLst>
              <p:ext uri="{D42A27DB-BD31-4B8C-83A1-F6EECF244321}">
                <p14:modId xmlns:p14="http://schemas.microsoft.com/office/powerpoint/2010/main" val="3339613493"/>
              </p:ext>
            </p:extLst>
          </p:nvPr>
        </p:nvGraphicFramePr>
        <p:xfrm>
          <a:off x="44450" y="1295400"/>
          <a:ext cx="9055100" cy="3756025"/>
        </p:xfrm>
        <a:graphic>
          <a:graphicData uri="http://schemas.openxmlformats.org/presentationml/2006/ole">
            <mc:AlternateContent xmlns:mc="http://schemas.openxmlformats.org/markup-compatibility/2006">
              <mc:Choice xmlns:v="urn:schemas-microsoft-com:vml" Requires="v">
                <p:oleObj name="Equation" r:id="rId2" imgW="5143320" imgH="2133360" progId="Equation.DSMT4">
                  <p:embed/>
                </p:oleObj>
              </mc:Choice>
              <mc:Fallback>
                <p:oleObj name="Equation" r:id="rId2" imgW="5143320" imgH="21333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3"/>
                      <a:stretch>
                        <a:fillRect/>
                      </a:stretch>
                    </p:blipFill>
                    <p:spPr>
                      <a:xfrm>
                        <a:off x="44450" y="1295400"/>
                        <a:ext cx="9055100" cy="3756025"/>
                      </a:xfrm>
                      <a:prstGeom prst="rect">
                        <a:avLst/>
                      </a:prstGeom>
                    </p:spPr>
                  </p:pic>
                </p:oleObj>
              </mc:Fallback>
            </mc:AlternateContent>
          </a:graphicData>
        </a:graphic>
      </p:graphicFrame>
    </p:spTree>
    <p:extLst>
      <p:ext uri="{BB962C8B-B14F-4D97-AF65-F5344CB8AC3E}">
        <p14:creationId xmlns:p14="http://schemas.microsoft.com/office/powerpoint/2010/main" val="180240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ECAB0B-39D9-EEE7-FF9C-FB68D2447970}"/>
              </a:ext>
            </a:extLst>
          </p:cNvPr>
          <p:cNvPicPr>
            <a:picLocks noChangeAspect="1"/>
          </p:cNvPicPr>
          <p:nvPr/>
        </p:nvPicPr>
        <p:blipFill>
          <a:blip r:embed="rId3"/>
          <a:stretch>
            <a:fillRect/>
          </a:stretch>
        </p:blipFill>
        <p:spPr>
          <a:xfrm>
            <a:off x="295076" y="55227"/>
            <a:ext cx="8353624" cy="6301123"/>
          </a:xfrm>
          <a:prstGeom prst="rect">
            <a:avLst/>
          </a:prstGeom>
        </p:spPr>
      </p:pic>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457200" y="2362200"/>
            <a:ext cx="8191500" cy="381000"/>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26717690"/>
              </p:ext>
            </p:extLst>
          </p:nvPr>
        </p:nvGraphicFramePr>
        <p:xfrm>
          <a:off x="228600" y="436039"/>
          <a:ext cx="8728075" cy="2641600"/>
        </p:xfrm>
        <a:graphic>
          <a:graphicData uri="http://schemas.openxmlformats.org/presentationml/2006/ole">
            <mc:AlternateContent xmlns:mc="http://schemas.openxmlformats.org/markup-compatibility/2006">
              <mc:Choice xmlns:v="urn:schemas-microsoft-com:vml" Requires="v">
                <p:oleObj name="Equation" r:id="rId3" imgW="3225600" imgH="977760" progId="Equation.DSMT4">
                  <p:embed/>
                </p:oleObj>
              </mc:Choice>
              <mc:Fallback>
                <p:oleObj name="Equation" r:id="rId3" imgW="3225600" imgH="977760" progId="Equation.DSMT4">
                  <p:embed/>
                  <p:pic>
                    <p:nvPicPr>
                      <p:cNvPr id="7" name="Object 6"/>
                      <p:cNvPicPr>
                        <a:picLocks noChangeAspect="1" noChangeArrowheads="1"/>
                      </p:cNvPicPr>
                      <p:nvPr/>
                    </p:nvPicPr>
                    <p:blipFill>
                      <a:blip r:embed="rId4"/>
                      <a:srcRect/>
                      <a:stretch>
                        <a:fillRect/>
                      </a:stretch>
                    </p:blipFill>
                    <p:spPr bwMode="auto">
                      <a:xfrm>
                        <a:off x="228600" y="436039"/>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1160647"/>
              </p:ext>
            </p:extLst>
          </p:nvPr>
        </p:nvGraphicFramePr>
        <p:xfrm>
          <a:off x="345204" y="4196876"/>
          <a:ext cx="6674099" cy="2305050"/>
        </p:xfrm>
        <a:graphic>
          <a:graphicData uri="http://schemas.openxmlformats.org/presentationml/2006/ole">
            <mc:AlternateContent xmlns:mc="http://schemas.openxmlformats.org/markup-compatibility/2006">
              <mc:Choice xmlns:v="urn:schemas-microsoft-com:vml" Requires="v">
                <p:oleObj name="Equation" r:id="rId5" imgW="3898800" imgH="1346040" progId="Equation.DSMT4">
                  <p:embed/>
                </p:oleObj>
              </mc:Choice>
              <mc:Fallback>
                <p:oleObj name="Equation" r:id="rId5" imgW="3898800" imgH="1346040" progId="Equation.DSMT4">
                  <p:embed/>
                  <p:pic>
                    <p:nvPicPr>
                      <p:cNvPr id="6" name="Object 5"/>
                      <p:cNvPicPr/>
                      <p:nvPr/>
                    </p:nvPicPr>
                    <p:blipFill>
                      <a:blip r:embed="rId6"/>
                      <a:stretch>
                        <a:fillRect/>
                      </a:stretch>
                    </p:blipFill>
                    <p:spPr>
                      <a:xfrm>
                        <a:off x="345204" y="4196876"/>
                        <a:ext cx="6674099" cy="23050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C379C2-8BC0-4027-AA57-AAC3793BB709}"/>
              </a:ext>
            </a:extLst>
          </p:cNvPr>
          <p:cNvGraphicFramePr>
            <a:graphicFrameLocks noChangeAspect="1"/>
          </p:cNvGraphicFramePr>
          <p:nvPr>
            <p:extLst>
              <p:ext uri="{D42A27DB-BD31-4B8C-83A1-F6EECF244321}">
                <p14:modId xmlns:p14="http://schemas.microsoft.com/office/powerpoint/2010/main" val="889563745"/>
              </p:ext>
            </p:extLst>
          </p:nvPr>
        </p:nvGraphicFramePr>
        <p:xfrm>
          <a:off x="385015" y="2921973"/>
          <a:ext cx="8373969" cy="1055354"/>
        </p:xfrm>
        <a:graphic>
          <a:graphicData uri="http://schemas.openxmlformats.org/presentationml/2006/ole">
            <mc:AlternateContent xmlns:mc="http://schemas.openxmlformats.org/markup-compatibility/2006">
              <mc:Choice xmlns:v="urn:schemas-microsoft-com:vml" Requires="v">
                <p:oleObj name="Equation" r:id="rId7" imgW="3632040" imgH="457200" progId="Equation.DSMT4">
                  <p:embed/>
                </p:oleObj>
              </mc:Choice>
              <mc:Fallback>
                <p:oleObj name="Equation" r:id="rId7" imgW="3632040" imgH="457200" progId="Equation.DSMT4">
                  <p:embed/>
                  <p:pic>
                    <p:nvPicPr>
                      <p:cNvPr id="18" name="Object 17">
                        <a:extLst>
                          <a:ext uri="{FF2B5EF4-FFF2-40B4-BE49-F238E27FC236}">
                            <a16:creationId xmlns:a16="http://schemas.microsoft.com/office/drawing/2014/main" id="{85F95FA5-DC7C-41EF-BB39-3F76AEE40D3B}"/>
                          </a:ext>
                        </a:extLst>
                      </p:cNvPr>
                      <p:cNvPicPr/>
                      <p:nvPr/>
                    </p:nvPicPr>
                    <p:blipFill>
                      <a:blip r:embed="rId8"/>
                      <a:stretch>
                        <a:fillRect/>
                      </a:stretch>
                    </p:blipFill>
                    <p:spPr>
                      <a:xfrm>
                        <a:off x="385015" y="2921973"/>
                        <a:ext cx="8373969" cy="1055354"/>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name="数式" r:id="rId3" imgW="4356000" imgH="482400" progId="Equation.3">
                  <p:embed/>
                </p:oleObj>
              </mc:Choice>
              <mc:Fallback>
                <p:oleObj name="数式" r:id="rId3" imgW="4356000" imgH="482400" progId="Equation.3">
                  <p:embed/>
                  <p:pic>
                    <p:nvPicPr>
                      <p:cNvPr id="6" name="Object 5"/>
                      <p:cNvPicPr>
                        <a:picLocks noChangeAspect="1" noChangeArrowheads="1"/>
                      </p:cNvPicPr>
                      <p:nvPr/>
                    </p:nvPicPr>
                    <p:blipFill>
                      <a:blip r:embed="rId4"/>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name="Equation" r:id="rId5" imgW="5600520" imgH="2806560" progId="Equation.DSMT4">
                  <p:embed/>
                </p:oleObj>
              </mc:Choice>
              <mc:Fallback>
                <p:oleObj name="Equation" r:id="rId5" imgW="5600520" imgH="2806560" progId="Equation.DSMT4">
                  <p:embed/>
                  <p:pic>
                    <p:nvPicPr>
                      <p:cNvPr id="7" name="Object 6"/>
                      <p:cNvPicPr>
                        <a:picLocks noChangeAspect="1" noChangeArrowheads="1"/>
                      </p:cNvPicPr>
                      <p:nvPr/>
                    </p:nvPicPr>
                    <p:blipFill>
                      <a:blip r:embed="rId6"/>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9A2C3-7550-2173-AE48-50FD4DCCA1A3}"/>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E79BEE0D-330C-930B-9E38-96C5FBF37E7D}"/>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4420A148-4030-1F62-F67D-D9E3FCA4A38B}"/>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7" name="Picture 6">
            <a:extLst>
              <a:ext uri="{FF2B5EF4-FFF2-40B4-BE49-F238E27FC236}">
                <a16:creationId xmlns:a16="http://schemas.microsoft.com/office/drawing/2014/main" id="{744CBC47-61B4-5EFF-6883-C39FC7BBEA0D}"/>
              </a:ext>
            </a:extLst>
          </p:cNvPr>
          <p:cNvPicPr>
            <a:picLocks noChangeAspect="1"/>
          </p:cNvPicPr>
          <p:nvPr/>
        </p:nvPicPr>
        <p:blipFill>
          <a:blip r:embed="rId2"/>
          <a:stretch>
            <a:fillRect/>
          </a:stretch>
        </p:blipFill>
        <p:spPr>
          <a:xfrm>
            <a:off x="84633" y="762000"/>
            <a:ext cx="8974734" cy="4876800"/>
          </a:xfrm>
          <a:prstGeom prst="rect">
            <a:avLst/>
          </a:prstGeom>
        </p:spPr>
      </p:pic>
    </p:spTree>
    <p:extLst>
      <p:ext uri="{BB962C8B-B14F-4D97-AF65-F5344CB8AC3E}">
        <p14:creationId xmlns:p14="http://schemas.microsoft.com/office/powerpoint/2010/main" val="109374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33</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C7789-2BCC-963C-73D8-5E8D3494E667}"/>
              </a:ext>
            </a:extLst>
          </p:cNvPr>
          <p:cNvSpPr>
            <a:spLocks noGrp="1"/>
          </p:cNvSpPr>
          <p:nvPr>
            <p:ph type="dt" sz="half" idx="10"/>
          </p:nvPr>
        </p:nvSpPr>
        <p:spPr/>
        <p:txBody>
          <a:bodyPr/>
          <a:lstStyle/>
          <a:p>
            <a:r>
              <a:rPr lang="en-US"/>
              <a:t>04/03/2024</a:t>
            </a:r>
            <a:endParaRPr lang="en-US" dirty="0"/>
          </a:p>
        </p:txBody>
      </p:sp>
      <p:sp>
        <p:nvSpPr>
          <p:cNvPr id="3" name="Footer Placeholder 2">
            <a:extLst>
              <a:ext uri="{FF2B5EF4-FFF2-40B4-BE49-F238E27FC236}">
                <a16:creationId xmlns:a16="http://schemas.microsoft.com/office/drawing/2014/main" id="{162ABD93-462F-7323-2CBF-40052BD932CC}"/>
              </a:ext>
            </a:extLst>
          </p:cNvPr>
          <p:cNvSpPr>
            <a:spLocks noGrp="1"/>
          </p:cNvSpPr>
          <p:nvPr>
            <p:ph type="ftr" sz="quarter" idx="11"/>
          </p:nvPr>
        </p:nvSpPr>
        <p:spPr/>
        <p:txBody>
          <a:bodyPr/>
          <a:lstStyle/>
          <a:p>
            <a:r>
              <a:rPr lang="en-US"/>
              <a:t>PHY 712  Spring 2024 -- Lecture 31</a:t>
            </a:r>
            <a:endParaRPr lang="en-US" dirty="0"/>
          </a:p>
        </p:txBody>
      </p:sp>
      <p:sp>
        <p:nvSpPr>
          <p:cNvPr id="4" name="Slide Number Placeholder 3">
            <a:extLst>
              <a:ext uri="{FF2B5EF4-FFF2-40B4-BE49-F238E27FC236}">
                <a16:creationId xmlns:a16="http://schemas.microsoft.com/office/drawing/2014/main" id="{19E73D39-C6D3-CD41-FBA8-80B057496DA7}"/>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7" name="Picture 6">
            <a:extLst>
              <a:ext uri="{FF2B5EF4-FFF2-40B4-BE49-F238E27FC236}">
                <a16:creationId xmlns:a16="http://schemas.microsoft.com/office/drawing/2014/main" id="{DE7D2515-5D9A-B94A-2398-E953CCFC211B}"/>
              </a:ext>
            </a:extLst>
          </p:cNvPr>
          <p:cNvPicPr>
            <a:picLocks noChangeAspect="1"/>
          </p:cNvPicPr>
          <p:nvPr/>
        </p:nvPicPr>
        <p:blipFill>
          <a:blip r:embed="rId2"/>
          <a:stretch>
            <a:fillRect/>
          </a:stretch>
        </p:blipFill>
        <p:spPr>
          <a:xfrm>
            <a:off x="387135" y="472923"/>
            <a:ext cx="8369730" cy="5912154"/>
          </a:xfrm>
          <a:prstGeom prst="rect">
            <a:avLst/>
          </a:prstGeom>
        </p:spPr>
      </p:pic>
      <p:sp>
        <p:nvSpPr>
          <p:cNvPr id="8" name="TextBox 7">
            <a:extLst>
              <a:ext uri="{FF2B5EF4-FFF2-40B4-BE49-F238E27FC236}">
                <a16:creationId xmlns:a16="http://schemas.microsoft.com/office/drawing/2014/main" id="{81119B49-9AFF-59E3-2527-3E6CA5BB830F}"/>
              </a:ext>
            </a:extLst>
          </p:cNvPr>
          <p:cNvSpPr txBox="1"/>
          <p:nvPr/>
        </p:nvSpPr>
        <p:spPr>
          <a:xfrm>
            <a:off x="5715000" y="970260"/>
            <a:ext cx="2362200" cy="461665"/>
          </a:xfrm>
          <a:prstGeom prst="rect">
            <a:avLst/>
          </a:prstGeom>
          <a:noFill/>
        </p:spPr>
        <p:txBody>
          <a:bodyPr wrap="square" rtlCol="0">
            <a:spAutoFit/>
          </a:bodyPr>
          <a:lstStyle/>
          <a:p>
            <a:r>
              <a:rPr lang="en-US" sz="2400" b="1" dirty="0">
                <a:latin typeface="+mj-lt"/>
              </a:rPr>
              <a:t>4 PM   Olin 101</a:t>
            </a:r>
          </a:p>
        </p:txBody>
      </p:sp>
    </p:spTree>
    <p:extLst>
      <p:ext uri="{BB962C8B-B14F-4D97-AF65-F5344CB8AC3E}">
        <p14:creationId xmlns:p14="http://schemas.microsoft.com/office/powerpoint/2010/main" val="188183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a:t>
            </a:r>
          </a:p>
          <a:p>
            <a:r>
              <a:rPr lang="en-US" sz="2400" dirty="0">
                <a:latin typeface="+mj-lt"/>
              </a:rPr>
              <a:t>charged particle</a:t>
            </a:r>
          </a:p>
        </p:txBody>
      </p:sp>
      <p:cxnSp>
        <p:nvCxnSpPr>
          <p:cNvPr id="7" name="Straight Arrow Connector 6"/>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160" y="2438400"/>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2146372213"/>
              </p:ext>
            </p:extLst>
          </p:nvPr>
        </p:nvGraphicFramePr>
        <p:xfrm>
          <a:off x="2952750" y="319098"/>
          <a:ext cx="5962650" cy="2336800"/>
        </p:xfrm>
        <a:graphic>
          <a:graphicData uri="http://schemas.openxmlformats.org/presentationml/2006/ole">
            <mc:AlternateContent xmlns:mc="http://schemas.openxmlformats.org/markup-compatibility/2006">
              <mc:Choice xmlns:v="urn:schemas-microsoft-com:vml" Requires="v">
                <p:oleObj name="Equation" r:id="rId3" imgW="3009600" imgH="1180800" progId="Equation.DSMT4">
                  <p:embed/>
                </p:oleObj>
              </mc:Choice>
              <mc:Fallback>
                <p:oleObj name="Equation" r:id="rId3" imgW="3009600" imgH="1180800" progId="Equation.DSMT4">
                  <p:embed/>
                  <p:pic>
                    <p:nvPicPr>
                      <p:cNvPr id="0" name=""/>
                      <p:cNvPicPr/>
                      <p:nvPr/>
                    </p:nvPicPr>
                    <p:blipFill>
                      <a:blip r:embed="rId4"/>
                      <a:stretch>
                        <a:fillRect/>
                      </a:stretch>
                    </p:blipFill>
                    <p:spPr>
                      <a:xfrm>
                        <a:off x="2952750" y="319098"/>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field far from source:</a:t>
            </a:r>
          </a:p>
        </p:txBody>
      </p:sp>
      <p:graphicFrame>
        <p:nvGraphicFramePr>
          <p:cNvPr id="6" name="Object 5"/>
          <p:cNvGraphicFramePr>
            <a:graphicFrameLocks noChangeAspect="1"/>
          </p:cNvGraphicFramePr>
          <p:nvPr>
            <p:extLst>
              <p:ext uri="{D42A27DB-BD31-4B8C-83A1-F6EECF244321}">
                <p14:modId xmlns:p14="http://schemas.microsoft.com/office/powerpoint/2010/main" val="4102729873"/>
              </p:ext>
            </p:extLst>
          </p:nvPr>
        </p:nvGraphicFramePr>
        <p:xfrm>
          <a:off x="789940" y="1315721"/>
          <a:ext cx="6199188" cy="2465387"/>
        </p:xfrm>
        <a:graphic>
          <a:graphicData uri="http://schemas.openxmlformats.org/presentationml/2006/ole">
            <mc:AlternateContent xmlns:mc="http://schemas.openxmlformats.org/markup-compatibility/2006">
              <mc:Choice xmlns:v="urn:schemas-microsoft-com:vml" Requires="v">
                <p:oleObj name="数式" r:id="rId3" imgW="2743200" imgH="1091880" progId="Equation.3">
                  <p:embed/>
                </p:oleObj>
              </mc:Choice>
              <mc:Fallback>
                <p:oleObj name="数式" r:id="rId3" imgW="2743200" imgH="1091880" progId="Equation.3">
                  <p:embed/>
                  <p:pic>
                    <p:nvPicPr>
                      <p:cNvPr id="0" name="Object 5"/>
                      <p:cNvPicPr>
                        <a:picLocks noChangeAspect="1" noChangeArrowheads="1"/>
                      </p:cNvPicPr>
                      <p:nvPr/>
                    </p:nvPicPr>
                    <p:blipFill>
                      <a:blip r:embed="rId4"/>
                      <a:srcRect/>
                      <a:stretch>
                        <a:fillRect/>
                      </a:stretch>
                    </p:blipFill>
                    <p:spPr bwMode="auto">
                      <a:xfrm>
                        <a:off x="789940" y="1315721"/>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613462"/>
              </p:ext>
            </p:extLst>
          </p:nvPr>
        </p:nvGraphicFramePr>
        <p:xfrm>
          <a:off x="805180" y="3733800"/>
          <a:ext cx="5251450" cy="2579687"/>
        </p:xfrm>
        <a:graphic>
          <a:graphicData uri="http://schemas.openxmlformats.org/presentationml/2006/ole">
            <mc:AlternateContent xmlns:mc="http://schemas.openxmlformats.org/markup-compatibility/2006">
              <mc:Choice xmlns:v="urn:schemas-microsoft-com:vml" Requires="v">
                <p:oleObj name="数式" r:id="rId5" imgW="2323800" imgH="1143000" progId="Equation.3">
                  <p:embed/>
                </p:oleObj>
              </mc:Choice>
              <mc:Fallback>
                <p:oleObj name="数式" r:id="rId5" imgW="2323800" imgH="1143000" progId="Equation.3">
                  <p:embed/>
                  <p:pic>
                    <p:nvPicPr>
                      <p:cNvPr id="0" name="Object 5"/>
                      <p:cNvPicPr>
                        <a:picLocks noChangeAspect="1" noChangeArrowheads="1"/>
                      </p:cNvPicPr>
                      <p:nvPr/>
                    </p:nvPicPr>
                    <p:blipFill>
                      <a:blip r:embed="rId6"/>
                      <a:srcRect/>
                      <a:stretch>
                        <a:fillRect/>
                      </a:stretch>
                    </p:blipFill>
                    <p:spPr bwMode="auto">
                      <a:xfrm>
                        <a:off x="805180" y="3733800"/>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4572000" y="2470288"/>
            <a:ext cx="457200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spTree>
    <p:extLst>
      <p:ext uri="{BB962C8B-B14F-4D97-AF65-F5344CB8AC3E}">
        <p14:creationId xmlns:p14="http://schemas.microsoft.com/office/powerpoint/2010/main" val="133712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name="Equation" r:id="rId3" imgW="3352680" imgH="1930320" progId="Equation.DSMT4">
                  <p:embed/>
                </p:oleObj>
              </mc:Choice>
              <mc:Fallback>
                <p:oleObj name="Equation" r:id="rId3" imgW="3352680" imgH="1930320" progId="Equation.DSMT4">
                  <p:embed/>
                  <p:pic>
                    <p:nvPicPr>
                      <p:cNvPr id="0" name="Object 6"/>
                      <p:cNvPicPr>
                        <a:picLocks noChangeAspect="1" noChangeArrowheads="1"/>
                      </p:cNvPicPr>
                      <p:nvPr/>
                    </p:nvPicPr>
                    <p:blipFill>
                      <a:blip r:embed="rId4"/>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name="Equation" r:id="rId3" imgW="3352680" imgH="1396800" progId="Equation.DSMT4">
                  <p:embed/>
                </p:oleObj>
              </mc:Choice>
              <mc:Fallback>
                <p:oleObj name="Equation" r:id="rId3" imgW="3352680" imgH="1396800" progId="Equation.DSMT4">
                  <p:embed/>
                  <p:pic>
                    <p:nvPicPr>
                      <p:cNvPr id="0" name="Object 5"/>
                      <p:cNvPicPr>
                        <a:picLocks noChangeAspect="1" noChangeArrowheads="1"/>
                      </p:cNvPicPr>
                      <p:nvPr/>
                    </p:nvPicPr>
                    <p:blipFill>
                      <a:blip r:embed="rId4"/>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04/03/2024</a:t>
            </a:r>
            <a:endParaRPr lang="en-US" dirty="0"/>
          </a:p>
        </p:txBody>
      </p:sp>
      <p:sp>
        <p:nvSpPr>
          <p:cNvPr id="3" name="Footer Placeholder 2"/>
          <p:cNvSpPr>
            <a:spLocks noGrp="1"/>
          </p:cNvSpPr>
          <p:nvPr>
            <p:ph type="ftr" sz="quarter" idx="11"/>
          </p:nvPr>
        </p:nvSpPr>
        <p:spPr/>
        <p:txBody>
          <a:bodyPr/>
          <a:lstStyle/>
          <a:p>
            <a:r>
              <a:rPr lang="en-US"/>
              <a:t>PHY 712  Spring 2024 --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name="Equation" r:id="rId3" imgW="3327120" imgH="2565360" progId="Equation.DSMT4">
                  <p:embed/>
                </p:oleObj>
              </mc:Choice>
              <mc:Fallback>
                <p:oleObj name="Equation" r:id="rId3" imgW="3327120" imgH="2565360" progId="Equation.DSMT4">
                  <p:embed/>
                  <p:pic>
                    <p:nvPicPr>
                      <p:cNvPr id="0" name=""/>
                      <p:cNvPicPr>
                        <a:picLocks noChangeAspect="1" noChangeArrowheads="1"/>
                      </p:cNvPicPr>
                      <p:nvPr/>
                    </p:nvPicPr>
                    <p:blipFill>
                      <a:blip r:embed="rId4"/>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22393</TotalTime>
  <Words>1387</Words>
  <Application>Microsoft Office PowerPoint</Application>
  <PresentationFormat>On-screen Show (4:3)</PresentationFormat>
  <Paragraphs>238</Paragraphs>
  <Slides>33</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1246</cp:revision>
  <cp:lastPrinted>2021-04-08T18:05:02Z</cp:lastPrinted>
  <dcterms:created xsi:type="dcterms:W3CDTF">2012-01-10T18:32:24Z</dcterms:created>
  <dcterms:modified xsi:type="dcterms:W3CDTF">2024-04-02T18:57:51Z</dcterms:modified>
</cp:coreProperties>
</file>