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handoutMasterIdLst>
    <p:handoutMasterId r:id="rId41"/>
  </p:handoutMasterIdLst>
  <p:sldIdLst>
    <p:sldId id="296" r:id="rId3"/>
    <p:sldId id="430" r:id="rId4"/>
    <p:sldId id="427" r:id="rId5"/>
    <p:sldId id="401" r:id="rId6"/>
    <p:sldId id="391" r:id="rId7"/>
    <p:sldId id="392" r:id="rId8"/>
    <p:sldId id="393" r:id="rId9"/>
    <p:sldId id="394" r:id="rId10"/>
    <p:sldId id="396" r:id="rId11"/>
    <p:sldId id="397" r:id="rId12"/>
    <p:sldId id="410" r:id="rId13"/>
    <p:sldId id="409" r:id="rId14"/>
    <p:sldId id="405" r:id="rId15"/>
    <p:sldId id="411" r:id="rId16"/>
    <p:sldId id="412" r:id="rId17"/>
    <p:sldId id="398" r:id="rId18"/>
    <p:sldId id="399" r:id="rId19"/>
    <p:sldId id="407" r:id="rId20"/>
    <p:sldId id="402" r:id="rId21"/>
    <p:sldId id="408" r:id="rId22"/>
    <p:sldId id="403" r:id="rId23"/>
    <p:sldId id="413" r:id="rId24"/>
    <p:sldId id="404" r:id="rId25"/>
    <p:sldId id="406" r:id="rId26"/>
    <p:sldId id="414" r:id="rId27"/>
    <p:sldId id="415" r:id="rId28"/>
    <p:sldId id="416" r:id="rId29"/>
    <p:sldId id="417" r:id="rId30"/>
    <p:sldId id="418" r:id="rId31"/>
    <p:sldId id="419" r:id="rId32"/>
    <p:sldId id="420" r:id="rId33"/>
    <p:sldId id="421" r:id="rId34"/>
    <p:sldId id="422" r:id="rId35"/>
    <p:sldId id="423" r:id="rId36"/>
    <p:sldId id="428" r:id="rId37"/>
    <p:sldId id="426" r:id="rId38"/>
    <p:sldId id="425"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3300"/>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4" autoAdjust="0"/>
  </p:normalViewPr>
  <p:slideViewPr>
    <p:cSldViewPr>
      <p:cViewPr varScale="1">
        <p:scale>
          <a:sx n="66" d="100"/>
          <a:sy n="66" d="100"/>
        </p:scale>
        <p:origin x="1208" y="44"/>
      </p:cViewPr>
      <p:guideLst>
        <p:guide orient="horz" pos="2160"/>
        <p:guide pos="2880"/>
      </p:guideLst>
    </p:cSldViewPr>
  </p:slideViewPr>
  <p:notesTextViewPr>
    <p:cViewPr>
      <p:scale>
        <a:sx n="1" d="1"/>
        <a:sy n="1" d="1"/>
      </p:scale>
      <p:origin x="0" y="0"/>
    </p:cViewPr>
  </p:notesTextViewPr>
  <p:sorterViewPr>
    <p:cViewPr>
      <p:scale>
        <a:sx n="34" d="100"/>
        <a:sy n="3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4/5/2024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4/5/2024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discussing the material presented in Chap. 14 of Jackson’s textbook on the subject of radiation from moving charged particles.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91000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640649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identities repeated from last time.</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357404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identities repeated from last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437328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829812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the relevance of the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712045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118350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effects of a charged particle encountering an electromagnetic wave.</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516373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 generated in the far field approximated by the non-relativistic limit, is given here.    Now we consider that the particle acceleration is due to the oscillating electric field.    The power of the radiation of the particle is then given here.</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827908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895474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evaluating the radiation geometry, we can determine the power distribution.</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68856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of the coordinate system to analyze the particle trajectory.   Here rho denotes the circular radius and v denotes the particle speed (assumed to be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871936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4256704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radiated field is polarized perpendicularly to the propagation direction so that the power depends on the dot product of radiation polarization and the incident polarization.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2009720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dot products for this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2014280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 in the non-relativistic limit.</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659711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photon energy is comparable to the rest mass energy of the charged particle, we have to consider momentum and energy conservation.  This was </a:t>
            </a:r>
            <a:r>
              <a:rPr lang="en-US" dirty="0" err="1"/>
              <a:t>ferst</a:t>
            </a:r>
            <a:r>
              <a:rPr lang="en-US" dirty="0"/>
              <a:t> analyzed by Compton.   Your homework asks you to examine the Compton scattering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2140055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changes to the Thompson cross section due to the Compton effect.</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428429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analysis we will assume that the radiation is detected in the x-z plane.    The angle theta is defined with respect to the x axis.   Two polarization vectors denoted with </a:t>
            </a:r>
            <a:r>
              <a:rPr lang="en-US" dirty="0" err="1"/>
              <a:t>epsilonparallel</a:t>
            </a:r>
            <a:r>
              <a:rPr lang="en-US" dirty="0"/>
              <a:t> and </a:t>
            </a:r>
            <a:r>
              <a:rPr lang="en-US" dirty="0" err="1"/>
              <a:t>epsilonperpendicular</a:t>
            </a:r>
            <a:r>
              <a:rPr lang="en-US" dirty="0"/>
              <a:t>  (both perpendicular to r) are defined.</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64502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648156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Jackson’s derivations, we arrive at the expression given on the slide that is equivalent to Jackson’s Eq. 14.79.    The two terms represent the two different polarization contributions.    Both terms are expressed in terms of Bessel function of the third kind of order 1/3  or 2/3.</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53077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expression, we can plot the intensity as a function of the scaled frequency scaled by the critical frequency defined on the previous slide for various angles theta.</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577653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plots.   The fact that the frequency scales with the critical frequency means that by designing facilities with different radii and gamma factors, the spectral range can be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75639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a review article on Free Electron Lasers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480987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16212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04/05/2024</a:t>
            </a:r>
            <a:endParaRPr lang="en-US" dirty="0"/>
          </a:p>
        </p:txBody>
      </p:sp>
      <p:sp>
        <p:nvSpPr>
          <p:cNvPr id="5" name="Footer Placeholder 4"/>
          <p:cNvSpPr>
            <a:spLocks noGrp="1"/>
          </p:cNvSpPr>
          <p:nvPr>
            <p:ph type="ftr" sz="quarter" idx="11"/>
          </p:nvPr>
        </p:nvSpPr>
        <p:spPr/>
        <p:txBody>
          <a:bodyPr/>
          <a:lstStyle/>
          <a:p>
            <a:r>
              <a:rPr lang="en-US"/>
              <a:t>PHY 712  Spring 2024 --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04/05/2024</a:t>
            </a:r>
            <a:endParaRPr lang="en-US" dirty="0"/>
          </a:p>
        </p:txBody>
      </p:sp>
      <p:sp>
        <p:nvSpPr>
          <p:cNvPr id="5" name="Footer Placeholder 4"/>
          <p:cNvSpPr>
            <a:spLocks noGrp="1"/>
          </p:cNvSpPr>
          <p:nvPr>
            <p:ph type="ftr" sz="quarter" idx="11"/>
          </p:nvPr>
        </p:nvSpPr>
        <p:spPr/>
        <p:txBody>
          <a:bodyPr/>
          <a:lstStyle/>
          <a:p>
            <a:r>
              <a:rPr lang="en-US"/>
              <a:t>PHY 712  Spring 2024 --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04/05/2024</a:t>
            </a:r>
            <a:endParaRPr lang="en-US" dirty="0"/>
          </a:p>
        </p:txBody>
      </p:sp>
      <p:sp>
        <p:nvSpPr>
          <p:cNvPr id="5" name="Footer Placeholder 4"/>
          <p:cNvSpPr>
            <a:spLocks noGrp="1"/>
          </p:cNvSpPr>
          <p:nvPr>
            <p:ph type="ftr" sz="quarter" idx="11"/>
          </p:nvPr>
        </p:nvSpPr>
        <p:spPr/>
        <p:txBody>
          <a:bodyPr/>
          <a:lstStyle/>
          <a:p>
            <a:r>
              <a:rPr lang="en-US"/>
              <a:t>PHY 712  Spring 2024 --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04/05/2024</a:t>
            </a:r>
            <a:endParaRPr lang="en-US" dirty="0"/>
          </a:p>
        </p:txBody>
      </p:sp>
      <p:sp>
        <p:nvSpPr>
          <p:cNvPr id="5" name="Footer Placeholder 4"/>
          <p:cNvSpPr>
            <a:spLocks noGrp="1"/>
          </p:cNvSpPr>
          <p:nvPr>
            <p:ph type="ftr" sz="quarter" idx="11"/>
          </p:nvPr>
        </p:nvSpPr>
        <p:spPr/>
        <p:txBody>
          <a:bodyPr/>
          <a:lstStyle/>
          <a:p>
            <a:r>
              <a:rPr lang="en-US"/>
              <a:t>PHY 712  Spring 2024 --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04/05/2024</a:t>
            </a:r>
            <a:endParaRPr lang="en-US" dirty="0"/>
          </a:p>
        </p:txBody>
      </p:sp>
      <p:sp>
        <p:nvSpPr>
          <p:cNvPr id="5" name="Footer Placeholder 4"/>
          <p:cNvSpPr>
            <a:spLocks noGrp="1"/>
          </p:cNvSpPr>
          <p:nvPr>
            <p:ph type="ftr" sz="quarter" idx="11"/>
          </p:nvPr>
        </p:nvSpPr>
        <p:spPr/>
        <p:txBody>
          <a:bodyPr/>
          <a:lstStyle/>
          <a:p>
            <a:r>
              <a:rPr lang="en-US"/>
              <a:t>PHY 712  Spring 2024 --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04/05/2024</a:t>
            </a:r>
            <a:endParaRPr lang="en-US" dirty="0"/>
          </a:p>
        </p:txBody>
      </p:sp>
      <p:sp>
        <p:nvSpPr>
          <p:cNvPr id="6" name="Footer Placeholder 5"/>
          <p:cNvSpPr>
            <a:spLocks noGrp="1"/>
          </p:cNvSpPr>
          <p:nvPr>
            <p:ph type="ftr" sz="quarter" idx="11"/>
          </p:nvPr>
        </p:nvSpPr>
        <p:spPr/>
        <p:txBody>
          <a:bodyPr/>
          <a:lstStyle/>
          <a:p>
            <a:r>
              <a:rPr lang="en-US"/>
              <a:t>PHY 712  Spring 2024 --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04/05/2024</a:t>
            </a:r>
            <a:endParaRPr lang="en-US" dirty="0"/>
          </a:p>
        </p:txBody>
      </p:sp>
      <p:sp>
        <p:nvSpPr>
          <p:cNvPr id="8" name="Footer Placeholder 7"/>
          <p:cNvSpPr>
            <a:spLocks noGrp="1"/>
          </p:cNvSpPr>
          <p:nvPr>
            <p:ph type="ftr" sz="quarter" idx="11"/>
          </p:nvPr>
        </p:nvSpPr>
        <p:spPr/>
        <p:txBody>
          <a:bodyPr/>
          <a:lstStyle/>
          <a:p>
            <a:r>
              <a:rPr lang="en-US"/>
              <a:t>PHY 712  Spring 2024 -- Lecture 32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04/05/2024</a:t>
            </a:r>
            <a:endParaRPr lang="en-US" dirty="0"/>
          </a:p>
        </p:txBody>
      </p:sp>
      <p:sp>
        <p:nvSpPr>
          <p:cNvPr id="4" name="Footer Placeholder 3"/>
          <p:cNvSpPr>
            <a:spLocks noGrp="1"/>
          </p:cNvSpPr>
          <p:nvPr>
            <p:ph type="ftr" sz="quarter" idx="11"/>
          </p:nvPr>
        </p:nvSpPr>
        <p:spPr/>
        <p:txBody>
          <a:bodyPr/>
          <a:lstStyle/>
          <a:p>
            <a:r>
              <a:rPr lang="en-US"/>
              <a:t>PHY 712  Spring 2024 -- Lecture 32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04/05/2024</a:t>
            </a:r>
            <a:endParaRPr lang="en-US" dirty="0"/>
          </a:p>
        </p:txBody>
      </p:sp>
      <p:sp>
        <p:nvSpPr>
          <p:cNvPr id="6" name="Footer Placeholder 5"/>
          <p:cNvSpPr>
            <a:spLocks noGrp="1"/>
          </p:cNvSpPr>
          <p:nvPr>
            <p:ph type="ftr" sz="quarter" idx="11"/>
          </p:nvPr>
        </p:nvSpPr>
        <p:spPr/>
        <p:txBody>
          <a:bodyPr/>
          <a:lstStyle/>
          <a:p>
            <a:r>
              <a:rPr lang="en-US"/>
              <a:t>PHY 712  Spring 2024 --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04/05/2024</a:t>
            </a:r>
            <a:endParaRPr lang="en-US" dirty="0"/>
          </a:p>
        </p:txBody>
      </p:sp>
      <p:sp>
        <p:nvSpPr>
          <p:cNvPr id="6" name="Footer Placeholder 5"/>
          <p:cNvSpPr>
            <a:spLocks noGrp="1"/>
          </p:cNvSpPr>
          <p:nvPr>
            <p:ph type="ftr" sz="quarter" idx="11"/>
          </p:nvPr>
        </p:nvSpPr>
        <p:spPr/>
        <p:txBody>
          <a:bodyPr/>
          <a:lstStyle/>
          <a:p>
            <a:r>
              <a:rPr lang="en-US"/>
              <a:t>PHY 712  Spring 2024 --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04/05/2024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2024 -- Lecture 32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04/05/2024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2024 -- Lecture 32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8.wmf"/><Relationship Id="rId3" Type="http://schemas.openxmlformats.org/officeDocument/2006/relationships/oleObject" Target="../embeddings/oleObject20.bin"/><Relationship Id="rId7" Type="http://schemas.openxmlformats.org/officeDocument/2006/relationships/image" Target="../media/image25.wmf"/><Relationship Id="rId12" Type="http://schemas.openxmlformats.org/officeDocument/2006/relationships/oleObject" Target="../embeddings/oleObject24.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21.bin"/><Relationship Id="rId11" Type="http://schemas.openxmlformats.org/officeDocument/2006/relationships/image" Target="../media/image27.wmf"/><Relationship Id="rId5" Type="http://schemas.openxmlformats.org/officeDocument/2006/relationships/image" Target="../media/image24.png"/><Relationship Id="rId10" Type="http://schemas.openxmlformats.org/officeDocument/2006/relationships/oleObject" Target="../embeddings/oleObject23.bin"/><Relationship Id="rId4" Type="http://schemas.openxmlformats.org/officeDocument/2006/relationships/image" Target="../media/image23.wmf"/><Relationship Id="rId9" Type="http://schemas.openxmlformats.org/officeDocument/2006/relationships/image" Target="../media/image26.wmf"/></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ightsources.org/lightsources-of-the-world/"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doi.org/10.1016/j.xinn.2021.100097"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als.lbl.gov/als/synchrotron_sources.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doi:https://doi.org/10.1103/PhysRev.75.1912" TargetMode="Externa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26.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28.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30.bin"/><Relationship Id="rId4" Type="http://schemas.openxmlformats.org/officeDocument/2006/relationships/image" Target="../media/image37.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2.bin"/><Relationship Id="rId4" Type="http://schemas.openxmlformats.org/officeDocument/2006/relationships/image" Target="../media/image3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34.bin"/><Relationship Id="rId4" Type="http://schemas.openxmlformats.org/officeDocument/2006/relationships/image" Target="../media/image40.wmf"/></Relationships>
</file>

<file path=ppt/slides/_rels/slide2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35.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oleObject" Target="../embeddings/oleObject37.bin"/><Relationship Id="rId4" Type="http://schemas.openxmlformats.org/officeDocument/2006/relationships/image" Target="../media/image4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25.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7.wmf"/><Relationship Id="rId5" Type="http://schemas.openxmlformats.org/officeDocument/2006/relationships/oleObject" Target="../embeddings/oleObject40.bin"/><Relationship Id="rId4" Type="http://schemas.openxmlformats.org/officeDocument/2006/relationships/image" Target="../media/image46.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0.wmf"/><Relationship Id="rId5" Type="http://schemas.openxmlformats.org/officeDocument/2006/relationships/oleObject" Target="../embeddings/oleObject43.bin"/><Relationship Id="rId4" Type="http://schemas.openxmlformats.org/officeDocument/2006/relationships/image" Target="../media/image4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image" Target="../media/image52.png"/><Relationship Id="rId1" Type="http://schemas.openxmlformats.org/officeDocument/2006/relationships/slideLayout" Target="../slideLayouts/slideLayout12.xml"/><Relationship Id="rId4" Type="http://schemas.openxmlformats.org/officeDocument/2006/relationships/image" Target="../media/image53.wmf"/></Relationships>
</file>

<file path=ppt/slides/_rels/slide29.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55.wmf"/><Relationship Id="rId5" Type="http://schemas.openxmlformats.org/officeDocument/2006/relationships/oleObject" Target="../embeddings/oleObject47.bin"/><Relationship Id="rId4" Type="http://schemas.openxmlformats.org/officeDocument/2006/relationships/image" Target="../media/image54.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58.png"/><Relationship Id="rId4" Type="http://schemas.openxmlformats.org/officeDocument/2006/relationships/image" Target="../media/image57.wmf"/></Relationships>
</file>

<file path=ppt/slides/_rels/slide31.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59.wmf"/><Relationship Id="rId5" Type="http://schemas.openxmlformats.org/officeDocument/2006/relationships/oleObject" Target="../embeddings/oleObject51.bin"/><Relationship Id="rId4" Type="http://schemas.openxmlformats.org/officeDocument/2006/relationships/image" Target="../media/image54.wmf"/></Relationships>
</file>

<file path=ppt/slides/_rels/slide32.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60.wmf"/><Relationship Id="rId5" Type="http://schemas.openxmlformats.org/officeDocument/2006/relationships/oleObject" Target="../embeddings/oleObject54.bin"/><Relationship Id="rId4" Type="http://schemas.openxmlformats.org/officeDocument/2006/relationships/image" Target="../media/image54.wmf"/></Relationships>
</file>

<file path=ppt/slides/_rels/slide33.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62.wmf"/><Relationship Id="rId5" Type="http://schemas.openxmlformats.org/officeDocument/2006/relationships/oleObject" Target="../embeddings/oleObject57.bin"/><Relationship Id="rId4" Type="http://schemas.openxmlformats.org/officeDocument/2006/relationships/image" Target="../media/image61.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64.wmf"/></Relationships>
</file>

<file path=ppt/slides/_rels/slide35.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60.bin"/><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61.bin"/><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67.png"/><Relationship Id="rId7" Type="http://schemas.openxmlformats.org/officeDocument/2006/relationships/image" Target="../media/image69.wmf"/><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oleObject" Target="../embeddings/oleObject63.bin"/><Relationship Id="rId11" Type="http://schemas.openxmlformats.org/officeDocument/2006/relationships/image" Target="../media/image71.wmf"/><Relationship Id="rId5" Type="http://schemas.openxmlformats.org/officeDocument/2006/relationships/image" Target="../media/image68.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70.wmf"/></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8.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12.bin"/><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0.wmf"/><Relationship Id="rId3" Type="http://schemas.openxmlformats.org/officeDocument/2006/relationships/oleObject" Target="../embeddings/oleObject13.bin"/><Relationship Id="rId7" Type="http://schemas.openxmlformats.org/officeDocument/2006/relationships/image" Target="../media/image17.png"/><Relationship Id="rId12" Type="http://schemas.openxmlformats.org/officeDocument/2006/relationships/oleObject" Target="../embeddings/oleObject17.bin"/><Relationship Id="rId17" Type="http://schemas.openxmlformats.org/officeDocument/2006/relationships/image" Target="../media/image22.wmf"/><Relationship Id="rId2" Type="http://schemas.openxmlformats.org/officeDocument/2006/relationships/notesSlide" Target="../notesSlides/notesSlide6.xml"/><Relationship Id="rId16" Type="http://schemas.openxmlformats.org/officeDocument/2006/relationships/oleObject" Target="../embeddings/oleObject19.bin"/><Relationship Id="rId1" Type="http://schemas.openxmlformats.org/officeDocument/2006/relationships/slideLayout" Target="../slideLayouts/slideLayout7.xml"/><Relationship Id="rId6" Type="http://schemas.openxmlformats.org/officeDocument/2006/relationships/image" Target="../media/image16.wmf"/><Relationship Id="rId11" Type="http://schemas.openxmlformats.org/officeDocument/2006/relationships/image" Target="../media/image19.wmf"/><Relationship Id="rId5" Type="http://schemas.openxmlformats.org/officeDocument/2006/relationships/oleObject" Target="../embeddings/oleObject14.bin"/><Relationship Id="rId15" Type="http://schemas.openxmlformats.org/officeDocument/2006/relationships/image" Target="../media/image21.wmf"/><Relationship Id="rId10" Type="http://schemas.openxmlformats.org/officeDocument/2006/relationships/oleObject" Target="../embeddings/oleObject16.bin"/><Relationship Id="rId4" Type="http://schemas.openxmlformats.org/officeDocument/2006/relationships/image" Target="../media/image15.wmf"/><Relationship Id="rId9" Type="http://schemas.openxmlformats.org/officeDocument/2006/relationships/image" Target="../media/image18.wmf"/><Relationship Id="rId1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90500" y="228600"/>
            <a:ext cx="8763000" cy="5693866"/>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32:</a:t>
            </a:r>
          </a:p>
          <a:p>
            <a:pPr algn="ctr"/>
            <a:r>
              <a:rPr lang="en-US" sz="3200" b="1" dirty="0">
                <a:solidFill>
                  <a:schemeClr val="folHlink"/>
                </a:solidFill>
              </a:rPr>
              <a:t>Radiation by moving charges</a:t>
            </a:r>
          </a:p>
          <a:p>
            <a:pPr algn="ctr"/>
            <a:endParaRPr lang="en-US" sz="1200" b="1" dirty="0">
              <a:solidFill>
                <a:schemeClr val="folHlink"/>
              </a:solidFill>
            </a:endParaRPr>
          </a:p>
          <a:p>
            <a:pPr marL="457200" lvl="2" algn="ctr">
              <a:spcBef>
                <a:spcPct val="50000"/>
              </a:spcBef>
            </a:pPr>
            <a:r>
              <a:rPr lang="en-US" sz="2400" b="1" dirty="0">
                <a:solidFill>
                  <a:schemeClr val="folHlink"/>
                </a:solidFill>
              </a:rPr>
              <a:t>Continue reading Chap. 14 – (Sec. 14.1-14.8 in JDJ)</a:t>
            </a:r>
          </a:p>
          <a:p>
            <a:pPr marL="2343150" lvl="5" indent="-514350">
              <a:spcBef>
                <a:spcPct val="50000"/>
              </a:spcBef>
              <a:buFont typeface="+mj-lt"/>
              <a:buAutoNum type="arabicPeriod"/>
            </a:pPr>
            <a:r>
              <a:rPr lang="en-US" sz="2400" b="1" dirty="0">
                <a:solidFill>
                  <a:schemeClr val="folHlink"/>
                </a:solidFill>
              </a:rPr>
              <a:t>Recap of results for  synchrotron radiation from land-based sources</a:t>
            </a:r>
          </a:p>
          <a:p>
            <a:pPr marL="2343150" lvl="5" indent="-514350">
              <a:spcBef>
                <a:spcPct val="50000"/>
              </a:spcBef>
              <a:buFont typeface="+mj-lt"/>
              <a:buAutoNum type="arabicPeriod"/>
            </a:pPr>
            <a:r>
              <a:rPr lang="en-US" sz="2400" b="1" dirty="0">
                <a:solidFill>
                  <a:schemeClr val="folHlink"/>
                </a:solidFill>
              </a:rPr>
              <a:t>Synchrotron radiation from astronomical sources</a:t>
            </a:r>
          </a:p>
          <a:p>
            <a:pPr marL="2343150" lvl="5" indent="-514350">
              <a:spcBef>
                <a:spcPct val="50000"/>
              </a:spcBef>
              <a:buFont typeface="+mj-lt"/>
              <a:buAutoNum type="arabicPeriod"/>
            </a:pPr>
            <a:r>
              <a:rPr lang="en-US" sz="2400" b="1" dirty="0">
                <a:solidFill>
                  <a:schemeClr val="folHlink"/>
                </a:solidFill>
              </a:rPr>
              <a:t>Compton scattering</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84866013"/>
              </p:ext>
            </p:extLst>
          </p:nvPr>
        </p:nvGraphicFramePr>
        <p:xfrm>
          <a:off x="836454" y="683546"/>
          <a:ext cx="7491412" cy="2578100"/>
        </p:xfrm>
        <a:graphic>
          <a:graphicData uri="http://schemas.openxmlformats.org/presentationml/2006/ole">
            <mc:AlternateContent xmlns:mc="http://schemas.openxmlformats.org/markup-compatibility/2006">
              <mc:Choice xmlns:v="urn:schemas-microsoft-com:vml" Requires="v">
                <p:oleObj name="Equation" r:id="rId3" imgW="4127400" imgH="1523880" progId="Equation.DSMT4">
                  <p:embed/>
                </p:oleObj>
              </mc:Choice>
              <mc:Fallback>
                <p:oleObj name="Equation" r:id="rId3" imgW="4127400" imgH="1523880" progId="Equation.DSMT4">
                  <p:embed/>
                  <p:pic>
                    <p:nvPicPr>
                      <p:cNvPr id="5" name="Object 4"/>
                      <p:cNvPicPr>
                        <a:picLocks noChangeAspect="1" noChangeArrowheads="1"/>
                      </p:cNvPicPr>
                      <p:nvPr/>
                    </p:nvPicPr>
                    <p:blipFill>
                      <a:blip r:embed="rId4"/>
                      <a:srcRect/>
                      <a:stretch>
                        <a:fillRect/>
                      </a:stretch>
                    </p:blipFill>
                    <p:spPr bwMode="auto">
                      <a:xfrm>
                        <a:off x="836454" y="683546"/>
                        <a:ext cx="74914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More details</a:t>
            </a:r>
          </a:p>
        </p:txBody>
      </p:sp>
      <p:pic>
        <p:nvPicPr>
          <p:cNvPr id="7" name="Picture 6"/>
          <p:cNvPicPr>
            <a:picLocks noChangeAspect="1"/>
          </p:cNvPicPr>
          <p:nvPr/>
        </p:nvPicPr>
        <p:blipFill>
          <a:blip r:embed="rId5"/>
          <a:stretch>
            <a:fillRect/>
          </a:stretch>
        </p:blipFill>
        <p:spPr>
          <a:xfrm>
            <a:off x="10160" y="3524097"/>
            <a:ext cx="9144000" cy="271335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792203082"/>
              </p:ext>
            </p:extLst>
          </p:nvPr>
        </p:nvGraphicFramePr>
        <p:xfrm>
          <a:off x="4582160" y="6004799"/>
          <a:ext cx="751840" cy="393007"/>
        </p:xfrm>
        <a:graphic>
          <a:graphicData uri="http://schemas.openxmlformats.org/presentationml/2006/ole">
            <mc:AlternateContent xmlns:mc="http://schemas.openxmlformats.org/markup-compatibility/2006">
              <mc:Choice xmlns:v="urn:schemas-microsoft-com:vml" Requires="v">
                <p:oleObj name="Equation" r:id="rId6" imgW="558720" imgH="291960" progId="Equation.DSMT4">
                  <p:embed/>
                </p:oleObj>
              </mc:Choice>
              <mc:Fallback>
                <p:oleObj name="Equation" r:id="rId6" imgW="558720" imgH="291960" progId="Equation.DSMT4">
                  <p:embed/>
                  <p:pic>
                    <p:nvPicPr>
                      <p:cNvPr id="8" name="Object 7"/>
                      <p:cNvPicPr/>
                      <p:nvPr/>
                    </p:nvPicPr>
                    <p:blipFill>
                      <a:blip r:embed="rId7"/>
                      <a:stretch>
                        <a:fillRect/>
                      </a:stretch>
                    </p:blipFill>
                    <p:spPr>
                      <a:xfrm>
                        <a:off x="4582160" y="6004799"/>
                        <a:ext cx="751840" cy="39300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40168615"/>
              </p:ext>
            </p:extLst>
          </p:nvPr>
        </p:nvGraphicFramePr>
        <p:xfrm>
          <a:off x="4267200" y="3830998"/>
          <a:ext cx="1625600" cy="622300"/>
        </p:xfrm>
        <a:graphic>
          <a:graphicData uri="http://schemas.openxmlformats.org/presentationml/2006/ole">
            <mc:AlternateContent xmlns:mc="http://schemas.openxmlformats.org/markup-compatibility/2006">
              <mc:Choice xmlns:v="urn:schemas-microsoft-com:vml" Requires="v">
                <p:oleObj name="Equation" r:id="rId8" imgW="1625400" imgH="622080" progId="Equation.DSMT4">
                  <p:embed/>
                </p:oleObj>
              </mc:Choice>
              <mc:Fallback>
                <p:oleObj name="Equation" r:id="rId8" imgW="1625400" imgH="622080" progId="Equation.DSMT4">
                  <p:embed/>
                  <p:pic>
                    <p:nvPicPr>
                      <p:cNvPr id="9" name="Object 8"/>
                      <p:cNvPicPr/>
                      <p:nvPr/>
                    </p:nvPicPr>
                    <p:blipFill>
                      <a:blip r:embed="rId9"/>
                      <a:stretch>
                        <a:fillRect/>
                      </a:stretch>
                    </p:blipFill>
                    <p:spPr>
                      <a:xfrm>
                        <a:off x="4267200" y="3830998"/>
                        <a:ext cx="1625600" cy="622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38467466"/>
              </p:ext>
            </p:extLst>
          </p:nvPr>
        </p:nvGraphicFramePr>
        <p:xfrm>
          <a:off x="1294130" y="4258473"/>
          <a:ext cx="1587500" cy="622300"/>
        </p:xfrm>
        <a:graphic>
          <a:graphicData uri="http://schemas.openxmlformats.org/presentationml/2006/ole">
            <mc:AlternateContent xmlns:mc="http://schemas.openxmlformats.org/markup-compatibility/2006">
              <mc:Choice xmlns:v="urn:schemas-microsoft-com:vml" Requires="v">
                <p:oleObj name="Equation" r:id="rId10" imgW="1587240" imgH="622080" progId="Equation.DSMT4">
                  <p:embed/>
                </p:oleObj>
              </mc:Choice>
              <mc:Fallback>
                <p:oleObj name="Equation" r:id="rId10" imgW="1587240" imgH="622080" progId="Equation.DSMT4">
                  <p:embed/>
                  <p:pic>
                    <p:nvPicPr>
                      <p:cNvPr id="10" name="Object 9"/>
                      <p:cNvPicPr/>
                      <p:nvPr/>
                    </p:nvPicPr>
                    <p:blipFill>
                      <a:blip r:embed="rId11"/>
                      <a:stretch>
                        <a:fillRect/>
                      </a:stretch>
                    </p:blipFill>
                    <p:spPr>
                      <a:xfrm>
                        <a:off x="1294130" y="4258473"/>
                        <a:ext cx="1587500" cy="622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10378491"/>
              </p:ext>
            </p:extLst>
          </p:nvPr>
        </p:nvGraphicFramePr>
        <p:xfrm>
          <a:off x="2679700" y="4813300"/>
          <a:ext cx="1587500" cy="596900"/>
        </p:xfrm>
        <a:graphic>
          <a:graphicData uri="http://schemas.openxmlformats.org/presentationml/2006/ole">
            <mc:AlternateContent xmlns:mc="http://schemas.openxmlformats.org/markup-compatibility/2006">
              <mc:Choice xmlns:v="urn:schemas-microsoft-com:vml" Requires="v">
                <p:oleObj name="Equation" r:id="rId12" imgW="1587240" imgH="596880" progId="Equation.DSMT4">
                  <p:embed/>
                </p:oleObj>
              </mc:Choice>
              <mc:Fallback>
                <p:oleObj name="Equation" r:id="rId12" imgW="1587240" imgH="596880" progId="Equation.DSMT4">
                  <p:embed/>
                  <p:pic>
                    <p:nvPicPr>
                      <p:cNvPr id="11" name="Object 10"/>
                      <p:cNvPicPr/>
                      <p:nvPr/>
                    </p:nvPicPr>
                    <p:blipFill>
                      <a:blip r:embed="rId13"/>
                      <a:stretch>
                        <a:fillRect/>
                      </a:stretch>
                    </p:blipFill>
                    <p:spPr>
                      <a:xfrm>
                        <a:off x="2679700" y="4813300"/>
                        <a:ext cx="1587500" cy="596900"/>
                      </a:xfrm>
                      <a:prstGeom prst="rect">
                        <a:avLst/>
                      </a:prstGeom>
                    </p:spPr>
                  </p:pic>
                </p:oleObj>
              </mc:Fallback>
            </mc:AlternateContent>
          </a:graphicData>
        </a:graphic>
      </p:graphicFrame>
      <p:cxnSp>
        <p:nvCxnSpPr>
          <p:cNvPr id="13" name="Straight Arrow Connector 12"/>
          <p:cNvCxnSpPr/>
          <p:nvPr/>
        </p:nvCxnSpPr>
        <p:spPr>
          <a:xfrm flipH="1">
            <a:off x="1371600" y="5187674"/>
            <a:ext cx="1219200" cy="222526"/>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8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FBFF5-6F53-4606-B7CE-86BA0336DE17}"/>
              </a:ext>
            </a:extLst>
          </p:cNvPr>
          <p:cNvSpPr>
            <a:spLocks noGrp="1"/>
          </p:cNvSpPr>
          <p:nvPr>
            <p:ph type="dt" sz="half" idx="10"/>
          </p:nvPr>
        </p:nvSpPr>
        <p:spPr/>
        <p:txBody>
          <a:bodyPr/>
          <a:lstStyle/>
          <a:p>
            <a:r>
              <a:rPr lang="en-US"/>
              <a:t>04/05/2024</a:t>
            </a:r>
            <a:endParaRPr lang="en-US" dirty="0"/>
          </a:p>
        </p:txBody>
      </p:sp>
      <p:sp>
        <p:nvSpPr>
          <p:cNvPr id="3" name="Footer Placeholder 2">
            <a:extLst>
              <a:ext uri="{FF2B5EF4-FFF2-40B4-BE49-F238E27FC236}">
                <a16:creationId xmlns:a16="http://schemas.microsoft.com/office/drawing/2014/main" id="{DCE00FFD-15AC-4E20-B181-3D34A66F5B7A}"/>
              </a:ext>
            </a:extLst>
          </p:cNvPr>
          <p:cNvSpPr>
            <a:spLocks noGrp="1"/>
          </p:cNvSpPr>
          <p:nvPr>
            <p:ph type="ftr" sz="quarter" idx="11"/>
          </p:nvPr>
        </p:nvSpPr>
        <p:spPr/>
        <p:txBody>
          <a:bodyPr/>
          <a:lstStyle/>
          <a:p>
            <a:r>
              <a:rPr lang="en-US"/>
              <a:t>PHY 712  Spring 2024 -- Lecture 32</a:t>
            </a:r>
            <a:endParaRPr lang="en-US" dirty="0"/>
          </a:p>
        </p:txBody>
      </p:sp>
      <p:sp>
        <p:nvSpPr>
          <p:cNvPr id="4" name="Slide Number Placeholder 3">
            <a:extLst>
              <a:ext uri="{FF2B5EF4-FFF2-40B4-BE49-F238E27FC236}">
                <a16:creationId xmlns:a16="http://schemas.microsoft.com/office/drawing/2014/main" id="{853CAB54-96A6-496F-A681-4331C0251912}"/>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2F2C80AA-52FA-4F11-A1FA-1FEA68FDE88C}"/>
              </a:ext>
            </a:extLst>
          </p:cNvPr>
          <p:cNvSpPr txBox="1"/>
          <p:nvPr/>
        </p:nvSpPr>
        <p:spPr>
          <a:xfrm>
            <a:off x="457200" y="304800"/>
            <a:ext cx="8229600" cy="461665"/>
          </a:xfrm>
          <a:prstGeom prst="rect">
            <a:avLst/>
          </a:prstGeom>
          <a:noFill/>
        </p:spPr>
        <p:txBody>
          <a:bodyPr wrap="square" rtlCol="0">
            <a:spAutoFit/>
          </a:bodyPr>
          <a:lstStyle/>
          <a:p>
            <a:r>
              <a:rPr lang="en-US" sz="2400" dirty="0">
                <a:latin typeface="+mj-lt"/>
                <a:hlinkClick r:id="rId2"/>
              </a:rPr>
              <a:t>https://lightsources.org/lightsources-of-the-world/</a:t>
            </a:r>
            <a:endParaRPr lang="en-US" sz="2400" dirty="0">
              <a:latin typeface="+mj-lt"/>
            </a:endParaRPr>
          </a:p>
        </p:txBody>
      </p:sp>
      <p:pic>
        <p:nvPicPr>
          <p:cNvPr id="6" name="Picture 5">
            <a:extLst>
              <a:ext uri="{FF2B5EF4-FFF2-40B4-BE49-F238E27FC236}">
                <a16:creationId xmlns:a16="http://schemas.microsoft.com/office/drawing/2014/main" id="{A45A5BA4-BAA4-4FE2-B660-6ADC0CAD0550}"/>
              </a:ext>
            </a:extLst>
          </p:cNvPr>
          <p:cNvPicPr>
            <a:picLocks noChangeAspect="1"/>
          </p:cNvPicPr>
          <p:nvPr/>
        </p:nvPicPr>
        <p:blipFill rotWithShape="1">
          <a:blip r:embed="rId3"/>
          <a:srcRect l="15000"/>
          <a:stretch/>
        </p:blipFill>
        <p:spPr>
          <a:xfrm>
            <a:off x="228600" y="876905"/>
            <a:ext cx="8686800" cy="5369004"/>
          </a:xfrm>
          <a:prstGeom prst="rect">
            <a:avLst/>
          </a:prstGeom>
        </p:spPr>
      </p:pic>
    </p:spTree>
    <p:extLst>
      <p:ext uri="{BB962C8B-B14F-4D97-AF65-F5344CB8AC3E}">
        <p14:creationId xmlns:p14="http://schemas.microsoft.com/office/powerpoint/2010/main" val="158592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9A597-977D-46F2-8AE3-90563A3D5566}"/>
              </a:ext>
            </a:extLst>
          </p:cNvPr>
          <p:cNvSpPr>
            <a:spLocks noGrp="1"/>
          </p:cNvSpPr>
          <p:nvPr>
            <p:ph type="dt" sz="half" idx="10"/>
          </p:nvPr>
        </p:nvSpPr>
        <p:spPr/>
        <p:txBody>
          <a:bodyPr/>
          <a:lstStyle/>
          <a:p>
            <a:r>
              <a:rPr lang="en-US"/>
              <a:t>04/05/2024</a:t>
            </a:r>
            <a:endParaRPr lang="en-US" dirty="0"/>
          </a:p>
        </p:txBody>
      </p:sp>
      <p:sp>
        <p:nvSpPr>
          <p:cNvPr id="3" name="Footer Placeholder 2">
            <a:extLst>
              <a:ext uri="{FF2B5EF4-FFF2-40B4-BE49-F238E27FC236}">
                <a16:creationId xmlns:a16="http://schemas.microsoft.com/office/drawing/2014/main" id="{71D4FAEA-8B4B-4B6F-B615-19D866117D13}"/>
              </a:ext>
            </a:extLst>
          </p:cNvPr>
          <p:cNvSpPr>
            <a:spLocks noGrp="1"/>
          </p:cNvSpPr>
          <p:nvPr>
            <p:ph type="ftr" sz="quarter" idx="11"/>
          </p:nvPr>
        </p:nvSpPr>
        <p:spPr/>
        <p:txBody>
          <a:bodyPr/>
          <a:lstStyle/>
          <a:p>
            <a:r>
              <a:rPr lang="en-US"/>
              <a:t>PHY 712  Spring 2024 -- Lecture 32</a:t>
            </a:r>
            <a:endParaRPr lang="en-US" dirty="0"/>
          </a:p>
        </p:txBody>
      </p:sp>
      <p:sp>
        <p:nvSpPr>
          <p:cNvPr id="4" name="Slide Number Placeholder 3">
            <a:extLst>
              <a:ext uri="{FF2B5EF4-FFF2-40B4-BE49-F238E27FC236}">
                <a16:creationId xmlns:a16="http://schemas.microsoft.com/office/drawing/2014/main" id="{83BE999D-6162-4D54-91EA-9846707EB3F5}"/>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65A06D3F-12FD-4B8E-BB41-1C1D54F81DA9}"/>
              </a:ext>
            </a:extLst>
          </p:cNvPr>
          <p:cNvSpPr txBox="1"/>
          <p:nvPr/>
        </p:nvSpPr>
        <p:spPr>
          <a:xfrm>
            <a:off x="304800" y="914400"/>
            <a:ext cx="7696200" cy="830997"/>
          </a:xfrm>
          <a:prstGeom prst="rect">
            <a:avLst/>
          </a:prstGeom>
          <a:noFill/>
        </p:spPr>
        <p:txBody>
          <a:bodyPr wrap="square" rtlCol="0">
            <a:spAutoFit/>
          </a:bodyPr>
          <a:lstStyle/>
          <a:p>
            <a:r>
              <a:rPr lang="en-US" sz="2400" dirty="0">
                <a:latin typeface="+mj-lt"/>
              </a:rPr>
              <a:t>Comment on light source facilities  and the newer free electron laser technology </a:t>
            </a:r>
          </a:p>
        </p:txBody>
      </p:sp>
      <p:pic>
        <p:nvPicPr>
          <p:cNvPr id="6" name="Picture 5">
            <a:extLst>
              <a:ext uri="{FF2B5EF4-FFF2-40B4-BE49-F238E27FC236}">
                <a16:creationId xmlns:a16="http://schemas.microsoft.com/office/drawing/2014/main" id="{27880F03-10DA-4F19-AD4B-2F82F5638298}"/>
              </a:ext>
            </a:extLst>
          </p:cNvPr>
          <p:cNvPicPr>
            <a:picLocks noChangeAspect="1"/>
          </p:cNvPicPr>
          <p:nvPr/>
        </p:nvPicPr>
        <p:blipFill>
          <a:blip r:embed="rId2"/>
          <a:stretch>
            <a:fillRect/>
          </a:stretch>
        </p:blipFill>
        <p:spPr>
          <a:xfrm>
            <a:off x="209550" y="1676400"/>
            <a:ext cx="8724900" cy="3505200"/>
          </a:xfrm>
          <a:prstGeom prst="rect">
            <a:avLst/>
          </a:prstGeom>
        </p:spPr>
      </p:pic>
      <p:sp>
        <p:nvSpPr>
          <p:cNvPr id="7" name="TextBox 6">
            <a:extLst>
              <a:ext uri="{FF2B5EF4-FFF2-40B4-BE49-F238E27FC236}">
                <a16:creationId xmlns:a16="http://schemas.microsoft.com/office/drawing/2014/main" id="{B63C31FE-DDBC-4A34-8FEA-6A3474D645B1}"/>
              </a:ext>
            </a:extLst>
          </p:cNvPr>
          <p:cNvSpPr txBox="1"/>
          <p:nvPr/>
        </p:nvSpPr>
        <p:spPr>
          <a:xfrm>
            <a:off x="209550" y="5410200"/>
            <a:ext cx="8724900" cy="461665"/>
          </a:xfrm>
          <a:prstGeom prst="rect">
            <a:avLst/>
          </a:prstGeom>
          <a:noFill/>
        </p:spPr>
        <p:txBody>
          <a:bodyPr wrap="square" rtlCol="0">
            <a:spAutoFit/>
          </a:bodyPr>
          <a:lstStyle/>
          <a:p>
            <a:r>
              <a:rPr lang="en-US" sz="2400" dirty="0"/>
              <a:t>DOI: 10.1126/science.1055718</a:t>
            </a:r>
            <a:endParaRPr lang="en-US" sz="2400" dirty="0">
              <a:latin typeface="+mj-lt"/>
            </a:endParaRPr>
          </a:p>
        </p:txBody>
      </p:sp>
    </p:spTree>
    <p:extLst>
      <p:ext uri="{BB962C8B-B14F-4D97-AF65-F5344CB8AC3E}">
        <p14:creationId xmlns:p14="http://schemas.microsoft.com/office/powerpoint/2010/main" val="4041958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p:cNvPicPr>
            <a:picLocks noChangeAspect="1"/>
          </p:cNvPicPr>
          <p:nvPr/>
        </p:nvPicPr>
        <p:blipFill>
          <a:blip r:embed="rId3"/>
          <a:stretch>
            <a:fillRect/>
          </a:stretch>
        </p:blipFill>
        <p:spPr>
          <a:xfrm>
            <a:off x="3200400" y="914400"/>
            <a:ext cx="5867400" cy="5867400"/>
          </a:xfrm>
          <a:prstGeom prst="rect">
            <a:avLst/>
          </a:prstGeom>
        </p:spPr>
      </p:pic>
      <p:pic>
        <p:nvPicPr>
          <p:cNvPr id="6" name="Picture 5"/>
          <p:cNvPicPr>
            <a:picLocks noChangeAspect="1"/>
          </p:cNvPicPr>
          <p:nvPr/>
        </p:nvPicPr>
        <p:blipFill>
          <a:blip r:embed="rId4"/>
          <a:stretch>
            <a:fillRect/>
          </a:stretch>
        </p:blipFill>
        <p:spPr>
          <a:xfrm>
            <a:off x="0" y="0"/>
            <a:ext cx="4648200" cy="822907"/>
          </a:xfrm>
          <a:prstGeom prst="rect">
            <a:avLst/>
          </a:prstGeom>
        </p:spPr>
      </p:pic>
      <p:pic>
        <p:nvPicPr>
          <p:cNvPr id="7" name="Picture 6"/>
          <p:cNvPicPr>
            <a:picLocks noChangeAspect="1"/>
          </p:cNvPicPr>
          <p:nvPr/>
        </p:nvPicPr>
        <p:blipFill>
          <a:blip r:embed="rId5"/>
          <a:stretch>
            <a:fillRect/>
          </a:stretch>
        </p:blipFill>
        <p:spPr>
          <a:xfrm>
            <a:off x="295275" y="964856"/>
            <a:ext cx="2828925" cy="352425"/>
          </a:xfrm>
          <a:prstGeom prst="rect">
            <a:avLst/>
          </a:prstGeom>
        </p:spPr>
      </p:pic>
    </p:spTree>
    <p:extLst>
      <p:ext uri="{BB962C8B-B14F-4D97-AF65-F5344CB8AC3E}">
        <p14:creationId xmlns:p14="http://schemas.microsoft.com/office/powerpoint/2010/main" val="238088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35B5EA-6C97-4475-A771-9CDB4BAE14EA}"/>
              </a:ext>
            </a:extLst>
          </p:cNvPr>
          <p:cNvSpPr>
            <a:spLocks noGrp="1"/>
          </p:cNvSpPr>
          <p:nvPr>
            <p:ph type="dt" sz="half" idx="10"/>
          </p:nvPr>
        </p:nvSpPr>
        <p:spPr/>
        <p:txBody>
          <a:bodyPr/>
          <a:lstStyle/>
          <a:p>
            <a:r>
              <a:rPr lang="en-US"/>
              <a:t>04/05/2024</a:t>
            </a:r>
            <a:endParaRPr lang="en-US" dirty="0"/>
          </a:p>
        </p:txBody>
      </p:sp>
      <p:sp>
        <p:nvSpPr>
          <p:cNvPr id="3" name="Footer Placeholder 2">
            <a:extLst>
              <a:ext uri="{FF2B5EF4-FFF2-40B4-BE49-F238E27FC236}">
                <a16:creationId xmlns:a16="http://schemas.microsoft.com/office/drawing/2014/main" id="{DD1C54BA-8A99-450E-9F99-30C3D53A3944}"/>
              </a:ext>
            </a:extLst>
          </p:cNvPr>
          <p:cNvSpPr>
            <a:spLocks noGrp="1"/>
          </p:cNvSpPr>
          <p:nvPr>
            <p:ph type="ftr" sz="quarter" idx="11"/>
          </p:nvPr>
        </p:nvSpPr>
        <p:spPr/>
        <p:txBody>
          <a:bodyPr/>
          <a:lstStyle/>
          <a:p>
            <a:r>
              <a:rPr lang="en-US"/>
              <a:t>PHY 712  Spring 2024 -- Lecture 32</a:t>
            </a:r>
            <a:endParaRPr lang="en-US" dirty="0"/>
          </a:p>
        </p:txBody>
      </p:sp>
      <p:sp>
        <p:nvSpPr>
          <p:cNvPr id="4" name="Slide Number Placeholder 3">
            <a:extLst>
              <a:ext uri="{FF2B5EF4-FFF2-40B4-BE49-F238E27FC236}">
                <a16:creationId xmlns:a16="http://schemas.microsoft.com/office/drawing/2014/main" id="{AB841DB3-6196-42D0-9E6E-D4292F25C202}"/>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EC5DDE07-306C-4A86-9FC7-65D4BCD8800A}"/>
              </a:ext>
            </a:extLst>
          </p:cNvPr>
          <p:cNvSpPr txBox="1"/>
          <p:nvPr/>
        </p:nvSpPr>
        <p:spPr>
          <a:xfrm>
            <a:off x="228600" y="228600"/>
            <a:ext cx="8610600" cy="1200329"/>
          </a:xfrm>
          <a:prstGeom prst="rect">
            <a:avLst/>
          </a:prstGeom>
          <a:noFill/>
        </p:spPr>
        <p:txBody>
          <a:bodyPr wrap="square" rtlCol="0">
            <a:spAutoFit/>
          </a:bodyPr>
          <a:lstStyle/>
          <a:p>
            <a:r>
              <a:rPr lang="en-US" sz="2400" dirty="0">
                <a:latin typeface="+mj-lt"/>
              </a:rPr>
              <a:t>Additional references on Free Electron Lasers</a:t>
            </a:r>
          </a:p>
          <a:p>
            <a:endParaRPr lang="en-US" sz="2400" dirty="0">
              <a:latin typeface="+mj-lt"/>
            </a:endParaRPr>
          </a:p>
          <a:p>
            <a:r>
              <a:rPr lang="en-US" sz="2400" dirty="0">
                <a:hlinkClick r:id="rId2" tooltip="Persistent link using digital object identifier"/>
              </a:rPr>
              <a:t>https://doi.org/10.1016/j.xinn.2021.100097</a:t>
            </a:r>
            <a:endParaRPr lang="en-US" sz="2400" dirty="0">
              <a:latin typeface="+mj-lt"/>
            </a:endParaRPr>
          </a:p>
        </p:txBody>
      </p:sp>
      <p:pic>
        <p:nvPicPr>
          <p:cNvPr id="6" name="Picture 5">
            <a:extLst>
              <a:ext uri="{FF2B5EF4-FFF2-40B4-BE49-F238E27FC236}">
                <a16:creationId xmlns:a16="http://schemas.microsoft.com/office/drawing/2014/main" id="{96723BEA-6788-4365-84F1-59AD19D4F176}"/>
              </a:ext>
            </a:extLst>
          </p:cNvPr>
          <p:cNvPicPr>
            <a:picLocks noChangeAspect="1"/>
          </p:cNvPicPr>
          <p:nvPr/>
        </p:nvPicPr>
        <p:blipFill>
          <a:blip r:embed="rId3"/>
          <a:stretch>
            <a:fillRect/>
          </a:stretch>
        </p:blipFill>
        <p:spPr>
          <a:xfrm>
            <a:off x="177862" y="1905000"/>
            <a:ext cx="8633366" cy="3748088"/>
          </a:xfrm>
          <a:prstGeom prst="rect">
            <a:avLst/>
          </a:prstGeom>
        </p:spPr>
      </p:pic>
    </p:spTree>
    <p:extLst>
      <p:ext uri="{BB962C8B-B14F-4D97-AF65-F5344CB8AC3E}">
        <p14:creationId xmlns:p14="http://schemas.microsoft.com/office/powerpoint/2010/main" val="365786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9114B-750E-43E4-81FA-78038FDFE475}"/>
              </a:ext>
            </a:extLst>
          </p:cNvPr>
          <p:cNvSpPr>
            <a:spLocks noGrp="1"/>
          </p:cNvSpPr>
          <p:nvPr>
            <p:ph type="dt" sz="half" idx="10"/>
          </p:nvPr>
        </p:nvSpPr>
        <p:spPr/>
        <p:txBody>
          <a:bodyPr/>
          <a:lstStyle/>
          <a:p>
            <a:r>
              <a:rPr lang="en-US"/>
              <a:t>04/05/2024</a:t>
            </a:r>
            <a:endParaRPr lang="en-US" dirty="0"/>
          </a:p>
        </p:txBody>
      </p:sp>
      <p:sp>
        <p:nvSpPr>
          <p:cNvPr id="3" name="Footer Placeholder 2">
            <a:extLst>
              <a:ext uri="{FF2B5EF4-FFF2-40B4-BE49-F238E27FC236}">
                <a16:creationId xmlns:a16="http://schemas.microsoft.com/office/drawing/2014/main" id="{0F67EA80-C05B-4342-9FC7-EE757BCFFA1A}"/>
              </a:ext>
            </a:extLst>
          </p:cNvPr>
          <p:cNvSpPr>
            <a:spLocks noGrp="1"/>
          </p:cNvSpPr>
          <p:nvPr>
            <p:ph type="ftr" sz="quarter" idx="11"/>
          </p:nvPr>
        </p:nvSpPr>
        <p:spPr/>
        <p:txBody>
          <a:bodyPr/>
          <a:lstStyle/>
          <a:p>
            <a:r>
              <a:rPr lang="en-US"/>
              <a:t>PHY 712  Spring 2024 -- Lecture 32</a:t>
            </a:r>
            <a:endParaRPr lang="en-US" dirty="0"/>
          </a:p>
        </p:txBody>
      </p:sp>
      <p:sp>
        <p:nvSpPr>
          <p:cNvPr id="4" name="Slide Number Placeholder 3">
            <a:extLst>
              <a:ext uri="{FF2B5EF4-FFF2-40B4-BE49-F238E27FC236}">
                <a16:creationId xmlns:a16="http://schemas.microsoft.com/office/drawing/2014/main" id="{896135DB-6309-4797-BB4F-BA0B8060FDDF}"/>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EBBC1FA1-5A3E-4D72-8318-CCA15F6F3E36}"/>
              </a:ext>
            </a:extLst>
          </p:cNvPr>
          <p:cNvSpPr txBox="1"/>
          <p:nvPr/>
        </p:nvSpPr>
        <p:spPr>
          <a:xfrm>
            <a:off x="457200" y="228600"/>
            <a:ext cx="7848600" cy="3785652"/>
          </a:xfrm>
          <a:prstGeom prst="rect">
            <a:avLst/>
          </a:prstGeom>
          <a:noFill/>
        </p:spPr>
        <p:txBody>
          <a:bodyPr wrap="square" rtlCol="0">
            <a:spAutoFit/>
          </a:bodyPr>
          <a:lstStyle/>
          <a:p>
            <a:r>
              <a:rPr lang="en-US" sz="2400" dirty="0">
                <a:latin typeface="+mj-lt"/>
              </a:rPr>
              <a:t>Components of the FEL</a:t>
            </a:r>
          </a:p>
          <a:p>
            <a:pPr marL="914400" lvl="1" indent="-457200">
              <a:buFont typeface="+mj-lt"/>
              <a:buAutoNum type="arabicPeriod"/>
            </a:pPr>
            <a:r>
              <a:rPr lang="en-US" sz="2400" dirty="0">
                <a:latin typeface="+mj-lt"/>
              </a:rPr>
              <a:t>Electrons moving in circular paths</a:t>
            </a:r>
          </a:p>
          <a:p>
            <a:pPr marL="914400" lvl="1" indent="-457200">
              <a:buFont typeface="+mj-lt"/>
              <a:buAutoNum type="arabicPeriod"/>
            </a:pPr>
            <a:r>
              <a:rPr lang="en-US" sz="2400" dirty="0"/>
              <a:t>Self-amplified spontaneous emission (SASE)</a:t>
            </a:r>
          </a:p>
          <a:p>
            <a:pPr marL="914400" lvl="1" indent="-457200">
              <a:buFont typeface="+mj-lt"/>
              <a:buAutoNum type="arabicPeriod"/>
            </a:pPr>
            <a:r>
              <a:rPr lang="en-US" sz="2400" dirty="0"/>
              <a:t>+++</a:t>
            </a:r>
          </a:p>
          <a:p>
            <a:pPr marL="914400" lvl="1" indent="-457200">
              <a:buFont typeface="+mj-lt"/>
              <a:buAutoNum type="arabicPeriod"/>
            </a:pPr>
            <a:endParaRPr lang="en-US" sz="2400" dirty="0"/>
          </a:p>
          <a:p>
            <a:r>
              <a:rPr lang="en-US" sz="2400" dirty="0"/>
              <a:t>Often designed for the X-ray range</a:t>
            </a:r>
          </a:p>
          <a:p>
            <a:endParaRPr lang="en-US" sz="2400" dirty="0"/>
          </a:p>
          <a:p>
            <a:r>
              <a:rPr lang="en-US" sz="2400" dirty="0"/>
              <a:t>Jefferson Free Electron Laser Lab in VA is designed in the microwave</a:t>
            </a:r>
            <a:r>
              <a:rPr lang="en-US" sz="2400" dirty="0">
                <a:sym typeface="Wingdings" panose="05000000000000000000" pitchFamily="2" charset="2"/>
              </a:rPr>
              <a:t>infrared range</a:t>
            </a:r>
            <a:endParaRPr lang="en-US" sz="2400" dirty="0"/>
          </a:p>
          <a:p>
            <a:pPr marL="914400" lvl="1" indent="-457200">
              <a:buFont typeface="+mj-lt"/>
              <a:buAutoNum type="arabicPeriod"/>
            </a:pPr>
            <a:endParaRPr lang="en-US" sz="2400" dirty="0">
              <a:latin typeface="+mj-lt"/>
            </a:endParaRPr>
          </a:p>
        </p:txBody>
      </p:sp>
      <p:pic>
        <p:nvPicPr>
          <p:cNvPr id="6" name="Picture 5">
            <a:extLst>
              <a:ext uri="{FF2B5EF4-FFF2-40B4-BE49-F238E27FC236}">
                <a16:creationId xmlns:a16="http://schemas.microsoft.com/office/drawing/2014/main" id="{B69BC840-27BD-47A9-AE87-32CE71858311}"/>
              </a:ext>
            </a:extLst>
          </p:cNvPr>
          <p:cNvPicPr>
            <a:picLocks noChangeAspect="1"/>
          </p:cNvPicPr>
          <p:nvPr/>
        </p:nvPicPr>
        <p:blipFill>
          <a:blip r:embed="rId2"/>
          <a:stretch>
            <a:fillRect/>
          </a:stretch>
        </p:blipFill>
        <p:spPr>
          <a:xfrm>
            <a:off x="0" y="3587168"/>
            <a:ext cx="9144000" cy="3134307"/>
          </a:xfrm>
          <a:prstGeom prst="rect">
            <a:avLst/>
          </a:prstGeom>
        </p:spPr>
      </p:pic>
    </p:spTree>
    <p:extLst>
      <p:ext uri="{BB962C8B-B14F-4D97-AF65-F5344CB8AC3E}">
        <p14:creationId xmlns:p14="http://schemas.microsoft.com/office/powerpoint/2010/main" val="1972606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B3628-6B3C-474E-845A-EF2921160917}"/>
              </a:ext>
            </a:extLst>
          </p:cNvPr>
          <p:cNvSpPr>
            <a:spLocks noGrp="1"/>
          </p:cNvSpPr>
          <p:nvPr>
            <p:ph type="dt" sz="half" idx="10"/>
          </p:nvPr>
        </p:nvSpPr>
        <p:spPr/>
        <p:txBody>
          <a:bodyPr/>
          <a:lstStyle/>
          <a:p>
            <a:r>
              <a:rPr lang="en-US"/>
              <a:t>04/05/2024</a:t>
            </a:r>
            <a:endParaRPr lang="en-US" dirty="0"/>
          </a:p>
        </p:txBody>
      </p:sp>
      <p:sp>
        <p:nvSpPr>
          <p:cNvPr id="3" name="Footer Placeholder 2">
            <a:extLst>
              <a:ext uri="{FF2B5EF4-FFF2-40B4-BE49-F238E27FC236}">
                <a16:creationId xmlns:a16="http://schemas.microsoft.com/office/drawing/2014/main" id="{F1970609-0E5D-476B-9F75-1EB3F49FD927}"/>
              </a:ext>
            </a:extLst>
          </p:cNvPr>
          <p:cNvSpPr>
            <a:spLocks noGrp="1"/>
          </p:cNvSpPr>
          <p:nvPr>
            <p:ph type="ftr" sz="quarter" idx="11"/>
          </p:nvPr>
        </p:nvSpPr>
        <p:spPr/>
        <p:txBody>
          <a:bodyPr/>
          <a:lstStyle/>
          <a:p>
            <a:r>
              <a:rPr lang="en-US"/>
              <a:t>PHY 712  Spring 2024 -- Lecture 32</a:t>
            </a:r>
            <a:endParaRPr lang="en-US" dirty="0"/>
          </a:p>
        </p:txBody>
      </p:sp>
      <p:sp>
        <p:nvSpPr>
          <p:cNvPr id="4" name="Slide Number Placeholder 3">
            <a:extLst>
              <a:ext uri="{FF2B5EF4-FFF2-40B4-BE49-F238E27FC236}">
                <a16:creationId xmlns:a16="http://schemas.microsoft.com/office/drawing/2014/main" id="{64934382-E3F8-4993-B910-613E094CCCD6}"/>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26220592-A6E8-488C-8493-87211DDB3425}"/>
              </a:ext>
            </a:extLst>
          </p:cNvPr>
          <p:cNvSpPr txBox="1"/>
          <p:nvPr/>
        </p:nvSpPr>
        <p:spPr>
          <a:xfrm>
            <a:off x="304800" y="1676400"/>
            <a:ext cx="8382000" cy="1938992"/>
          </a:xfrm>
          <a:prstGeom prst="rect">
            <a:avLst/>
          </a:prstGeom>
          <a:noFill/>
        </p:spPr>
        <p:txBody>
          <a:bodyPr wrap="square" rtlCol="0">
            <a:spAutoFit/>
          </a:bodyPr>
          <a:lstStyle/>
          <a:p>
            <a:r>
              <a:rPr lang="en-US" sz="2400" dirty="0"/>
              <a:t>The above analysis applies to a class of man-made facilities dedicated to producing intense radiation in the continuous spectrum.   For more specific information on man-made synchrotron sources, the following web page is useful: </a:t>
            </a:r>
            <a:r>
              <a:rPr lang="en-US" sz="2400" dirty="0">
                <a:hlinkClick r:id="rId3"/>
              </a:rPr>
              <a:t>http://www.als.lbl.gov/als/synchrotron_sources.html</a:t>
            </a:r>
            <a:r>
              <a:rPr lang="en-US" sz="2400" dirty="0"/>
              <a:t>.</a:t>
            </a:r>
            <a:endParaRPr lang="en-US" sz="2400" dirty="0">
              <a:latin typeface="+mj-lt"/>
            </a:endParaRPr>
          </a:p>
        </p:txBody>
      </p:sp>
      <p:sp>
        <p:nvSpPr>
          <p:cNvPr id="6" name="TextBox 5">
            <a:extLst>
              <a:ext uri="{FF2B5EF4-FFF2-40B4-BE49-F238E27FC236}">
                <a16:creationId xmlns:a16="http://schemas.microsoft.com/office/drawing/2014/main" id="{2536A056-473A-46D8-A710-65F5B6A12F17}"/>
              </a:ext>
            </a:extLst>
          </p:cNvPr>
          <p:cNvSpPr txBox="1"/>
          <p:nvPr/>
        </p:nvSpPr>
        <p:spPr>
          <a:xfrm>
            <a:off x="304800" y="4538009"/>
            <a:ext cx="8382000" cy="1200329"/>
          </a:xfrm>
          <a:prstGeom prst="rect">
            <a:avLst/>
          </a:prstGeom>
          <a:noFill/>
        </p:spPr>
        <p:txBody>
          <a:bodyPr wrap="square" rtlCol="0">
            <a:spAutoFit/>
          </a:bodyPr>
          <a:lstStyle/>
          <a:p>
            <a:r>
              <a:rPr lang="en-US" sz="2400" dirty="0">
                <a:latin typeface="+mj-lt"/>
              </a:rPr>
              <a:t>Synchrotron radiation is also produced by astronomical sources as analyzed by Julian Schwinger –</a:t>
            </a:r>
          </a:p>
          <a:p>
            <a:endParaRPr lang="en-US" sz="2400" dirty="0">
              <a:latin typeface="+mj-lt"/>
            </a:endParaRPr>
          </a:p>
        </p:txBody>
      </p:sp>
      <p:sp>
        <p:nvSpPr>
          <p:cNvPr id="7" name="TextBox 6">
            <a:extLst>
              <a:ext uri="{FF2B5EF4-FFF2-40B4-BE49-F238E27FC236}">
                <a16:creationId xmlns:a16="http://schemas.microsoft.com/office/drawing/2014/main" id="{7AD20B81-D452-A950-C77C-7A00C081685B}"/>
              </a:ext>
            </a:extLst>
          </p:cNvPr>
          <p:cNvSpPr txBox="1"/>
          <p:nvPr/>
        </p:nvSpPr>
        <p:spPr>
          <a:xfrm>
            <a:off x="152400" y="304800"/>
            <a:ext cx="8382000" cy="461665"/>
          </a:xfrm>
          <a:prstGeom prst="rect">
            <a:avLst/>
          </a:prstGeom>
          <a:noFill/>
        </p:spPr>
        <p:txBody>
          <a:bodyPr wrap="square" rtlCol="0">
            <a:spAutoFit/>
          </a:bodyPr>
          <a:lstStyle/>
          <a:p>
            <a:r>
              <a:rPr lang="en-US" sz="2400" dirty="0">
                <a:latin typeface="+mj-lt"/>
              </a:rPr>
              <a:t>Back to synchrotron case --</a:t>
            </a:r>
          </a:p>
        </p:txBody>
      </p:sp>
    </p:spTree>
    <p:extLst>
      <p:ext uri="{BB962C8B-B14F-4D97-AF65-F5344CB8AC3E}">
        <p14:creationId xmlns:p14="http://schemas.microsoft.com/office/powerpoint/2010/main" val="125746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1C1F87-0BF0-428D-A26D-7CCB51A64738}"/>
              </a:ext>
            </a:extLst>
          </p:cNvPr>
          <p:cNvSpPr>
            <a:spLocks noGrp="1"/>
          </p:cNvSpPr>
          <p:nvPr>
            <p:ph type="dt" sz="half" idx="10"/>
          </p:nvPr>
        </p:nvSpPr>
        <p:spPr/>
        <p:txBody>
          <a:bodyPr/>
          <a:lstStyle/>
          <a:p>
            <a:r>
              <a:rPr lang="en-US"/>
              <a:t>04/05/2024</a:t>
            </a:r>
            <a:endParaRPr lang="en-US" dirty="0"/>
          </a:p>
        </p:txBody>
      </p:sp>
      <p:sp>
        <p:nvSpPr>
          <p:cNvPr id="3" name="Footer Placeholder 2">
            <a:extLst>
              <a:ext uri="{FF2B5EF4-FFF2-40B4-BE49-F238E27FC236}">
                <a16:creationId xmlns:a16="http://schemas.microsoft.com/office/drawing/2014/main" id="{2836730A-87C0-4C3E-A0B7-14FF5D9AE536}"/>
              </a:ext>
            </a:extLst>
          </p:cNvPr>
          <p:cNvSpPr>
            <a:spLocks noGrp="1"/>
          </p:cNvSpPr>
          <p:nvPr>
            <p:ph type="ftr" sz="quarter" idx="11"/>
          </p:nvPr>
        </p:nvSpPr>
        <p:spPr/>
        <p:txBody>
          <a:bodyPr/>
          <a:lstStyle/>
          <a:p>
            <a:r>
              <a:rPr lang="en-US"/>
              <a:t>PHY 712  Spring 2024 -- Lecture 32</a:t>
            </a:r>
            <a:endParaRPr lang="en-US" dirty="0"/>
          </a:p>
        </p:txBody>
      </p:sp>
      <p:sp>
        <p:nvSpPr>
          <p:cNvPr id="4" name="Slide Number Placeholder 3">
            <a:extLst>
              <a:ext uri="{FF2B5EF4-FFF2-40B4-BE49-F238E27FC236}">
                <a16:creationId xmlns:a16="http://schemas.microsoft.com/office/drawing/2014/main" id="{199765B1-55EE-4066-8A5C-A2160D448298}"/>
              </a:ext>
            </a:extLst>
          </p:cNvPr>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a:extLst>
              <a:ext uri="{FF2B5EF4-FFF2-40B4-BE49-F238E27FC236}">
                <a16:creationId xmlns:a16="http://schemas.microsoft.com/office/drawing/2014/main" id="{BE7D1DFE-A52E-4E88-8B4A-69B920ED97E3}"/>
              </a:ext>
            </a:extLst>
          </p:cNvPr>
          <p:cNvPicPr>
            <a:picLocks noChangeAspect="1"/>
          </p:cNvPicPr>
          <p:nvPr/>
        </p:nvPicPr>
        <p:blipFill>
          <a:blip r:embed="rId2"/>
          <a:stretch>
            <a:fillRect/>
          </a:stretch>
        </p:blipFill>
        <p:spPr>
          <a:xfrm>
            <a:off x="-3048" y="609600"/>
            <a:ext cx="9144000" cy="4913194"/>
          </a:xfrm>
          <a:prstGeom prst="rect">
            <a:avLst/>
          </a:prstGeom>
        </p:spPr>
      </p:pic>
      <p:sp>
        <p:nvSpPr>
          <p:cNvPr id="6" name="TextBox 5">
            <a:extLst>
              <a:ext uri="{FF2B5EF4-FFF2-40B4-BE49-F238E27FC236}">
                <a16:creationId xmlns:a16="http://schemas.microsoft.com/office/drawing/2014/main" id="{D553764D-4DF7-4FC1-AF12-CF3E591159CD}"/>
              </a:ext>
            </a:extLst>
          </p:cNvPr>
          <p:cNvSpPr txBox="1"/>
          <p:nvPr/>
        </p:nvSpPr>
        <p:spPr>
          <a:xfrm>
            <a:off x="0" y="5867400"/>
            <a:ext cx="8534400" cy="830997"/>
          </a:xfrm>
          <a:prstGeom prst="rect">
            <a:avLst/>
          </a:prstGeom>
          <a:noFill/>
        </p:spPr>
        <p:txBody>
          <a:bodyPr wrap="square" rtlCol="0">
            <a:spAutoFit/>
          </a:bodyPr>
          <a:lstStyle/>
          <a:p>
            <a:r>
              <a:rPr lang="en-US" sz="2400" dirty="0" err="1"/>
              <a:t>DOI:</a:t>
            </a:r>
            <a:r>
              <a:rPr lang="en-US" sz="2400" dirty="0" err="1">
                <a:hlinkClick r:id="rId3"/>
              </a:rPr>
              <a:t>https</a:t>
            </a:r>
            <a:r>
              <a:rPr lang="en-US" sz="2400" dirty="0">
                <a:hlinkClick r:id="rId3"/>
              </a:rPr>
              <a:t>://doi.org/10.1103/PhysRev.75.1912</a:t>
            </a:r>
            <a:endParaRPr lang="en-US" sz="2400" dirty="0"/>
          </a:p>
          <a:p>
            <a:endParaRPr lang="en-US" sz="2400" dirty="0">
              <a:latin typeface="+mj-lt"/>
            </a:endParaRPr>
          </a:p>
        </p:txBody>
      </p:sp>
    </p:spTree>
    <p:extLst>
      <p:ext uri="{BB962C8B-B14F-4D97-AF65-F5344CB8AC3E}">
        <p14:creationId xmlns:p14="http://schemas.microsoft.com/office/powerpoint/2010/main" val="99923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39" name="Object 38"/>
          <p:cNvGraphicFramePr>
            <a:graphicFrameLocks noChangeAspect="1"/>
          </p:cNvGraphicFramePr>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name="Equation" r:id="rId3" imgW="2577960" imgH="774360" progId="Equation.DSMT4">
                  <p:embed/>
                </p:oleObj>
              </mc:Choice>
              <mc:Fallback>
                <p:oleObj name="Equation" r:id="rId3" imgW="2577960" imgH="774360" progId="Equation.DSMT4">
                  <p:embed/>
                  <p:pic>
                    <p:nvPicPr>
                      <p:cNvPr id="39" name="Object 38"/>
                      <p:cNvPicPr>
                        <a:picLocks noChangeAspect="1" noChangeArrowheads="1"/>
                      </p:cNvPicPr>
                      <p:nvPr/>
                    </p:nvPicPr>
                    <p:blipFill>
                      <a:blip r:embed="rId4"/>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name="Equation" r:id="rId5" imgW="139680" imgH="241200" progId="Equation.DSMT4">
                    <p:embed/>
                  </p:oleObj>
                </mc:Choice>
                <mc:Fallback>
                  <p:oleObj name="Equation" r:id="rId5" imgW="139680" imgH="241200" progId="Equation.DSMT4">
                    <p:embed/>
                    <p:pic>
                      <p:nvPicPr>
                        <p:cNvPr id="42" name="Object 41"/>
                        <p:cNvPicPr>
                          <a:picLocks noChangeAspect="1" noChangeArrowheads="1"/>
                        </p:cNvPicPr>
                        <p:nvPr/>
                      </p:nvPicPr>
                      <p:blipFill>
                        <a:blip r:embed="rId6"/>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43" name="Object 42"/>
                        <p:cNvPicPr>
                          <a:picLocks noChangeAspect="1" noChangeArrowheads="1"/>
                        </p:cNvPicPr>
                        <p:nvPr/>
                      </p:nvPicPr>
                      <p:blipFill>
                        <a:blip r:embed="rId8"/>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name="Equation" r:id="rId9" imgW="2781000" imgH="1650960" progId="Equation.DSMT4">
                  <p:embed/>
                </p:oleObj>
              </mc:Choice>
              <mc:Fallback>
                <p:oleObj name="Equation" r:id="rId9" imgW="2781000" imgH="1650960" progId="Equation.DSMT4">
                  <p:embed/>
                  <p:pic>
                    <p:nvPicPr>
                      <p:cNvPr id="44" name="Object 43"/>
                      <p:cNvPicPr>
                        <a:picLocks noChangeAspect="1" noChangeArrowheads="1"/>
                      </p:cNvPicPr>
                      <p:nvPr/>
                    </p:nvPicPr>
                    <p:blipFill>
                      <a:blip r:embed="rId10"/>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2E57A165-49BB-4788-A01B-EFAAC2408CE2}"/>
              </a:ext>
            </a:extLst>
          </p:cNvPr>
          <p:cNvSpPr txBox="1"/>
          <p:nvPr/>
        </p:nvSpPr>
        <p:spPr>
          <a:xfrm>
            <a:off x="1783682" y="154634"/>
            <a:ext cx="7131718" cy="468312"/>
          </a:xfrm>
          <a:prstGeom prst="rect">
            <a:avLst/>
          </a:prstGeom>
          <a:noFill/>
        </p:spPr>
        <p:txBody>
          <a:bodyPr wrap="square" rtlCol="0">
            <a:spAutoFit/>
          </a:bodyPr>
          <a:lstStyle/>
          <a:p>
            <a:r>
              <a:rPr lang="en-US" sz="2400" dirty="0">
                <a:latin typeface="+mj-lt"/>
              </a:rPr>
              <a:t>Recalling general results of analysis --</a:t>
            </a:r>
          </a:p>
        </p:txBody>
      </p:sp>
    </p:spTree>
    <p:extLst>
      <p:ext uri="{BB962C8B-B14F-4D97-AF65-F5344CB8AC3E}">
        <p14:creationId xmlns:p14="http://schemas.microsoft.com/office/powerpoint/2010/main" val="1208728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649124083"/>
              </p:ext>
            </p:extLst>
          </p:nvPr>
        </p:nvGraphicFramePr>
        <p:xfrm>
          <a:off x="838200" y="722349"/>
          <a:ext cx="7071971" cy="2667000"/>
        </p:xfrm>
        <a:graphic>
          <a:graphicData uri="http://schemas.openxmlformats.org/presentationml/2006/ole">
            <mc:AlternateContent xmlns:mc="http://schemas.openxmlformats.org/markup-compatibility/2006">
              <mc:Choice xmlns:v="urn:schemas-microsoft-com:vml" Requires="v">
                <p:oleObj name="Equation" r:id="rId3" imgW="2730240" imgH="1104840" progId="Equation.DSMT4">
                  <p:embed/>
                </p:oleObj>
              </mc:Choice>
              <mc:Fallback>
                <p:oleObj name="Equation" r:id="rId3" imgW="2730240" imgH="1104840" progId="Equation.DSMT4">
                  <p:embed/>
                  <p:pic>
                    <p:nvPicPr>
                      <p:cNvPr id="6" name="Object 5"/>
                      <p:cNvPicPr>
                        <a:picLocks noChangeAspect="1" noChangeArrowheads="1"/>
                      </p:cNvPicPr>
                      <p:nvPr/>
                    </p:nvPicPr>
                    <p:blipFill>
                      <a:blip r:embed="rId4"/>
                      <a:srcRect/>
                      <a:stretch>
                        <a:fillRect/>
                      </a:stretch>
                    </p:blipFill>
                    <p:spPr bwMode="auto">
                      <a:xfrm>
                        <a:off x="838200" y="722349"/>
                        <a:ext cx="7071971" cy="26670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8817276"/>
              </p:ext>
            </p:extLst>
          </p:nvPr>
        </p:nvGraphicFramePr>
        <p:xfrm>
          <a:off x="766011" y="3389349"/>
          <a:ext cx="7722062" cy="2967001"/>
        </p:xfrm>
        <a:graphic>
          <a:graphicData uri="http://schemas.openxmlformats.org/presentationml/2006/ole">
            <mc:AlternateContent xmlns:mc="http://schemas.openxmlformats.org/markup-compatibility/2006">
              <mc:Choice xmlns:v="urn:schemas-microsoft-com:vml" Requires="v">
                <p:oleObj name="Equation" r:id="rId5" imgW="3174840" imgH="1307880" progId="Equation.DSMT4">
                  <p:embed/>
                </p:oleObj>
              </mc:Choice>
              <mc:Fallback>
                <p:oleObj name="Equation" r:id="rId5" imgW="3174840" imgH="1307880" progId="Equation.DSMT4">
                  <p:embed/>
                  <p:pic>
                    <p:nvPicPr>
                      <p:cNvPr id="7" name="Object 6"/>
                      <p:cNvPicPr>
                        <a:picLocks noChangeAspect="1" noChangeArrowheads="1"/>
                      </p:cNvPicPr>
                      <p:nvPr/>
                    </p:nvPicPr>
                    <p:blipFill>
                      <a:blip r:embed="rId6"/>
                      <a:srcRect/>
                      <a:stretch>
                        <a:fillRect/>
                      </a:stretch>
                    </p:blipFill>
                    <p:spPr bwMode="auto">
                      <a:xfrm>
                        <a:off x="766011" y="3389349"/>
                        <a:ext cx="7722062" cy="2967001"/>
                      </a:xfrm>
                      <a:prstGeom prst="rect">
                        <a:avLst/>
                      </a:prstGeom>
                      <a:noFill/>
                      <a:ln>
                        <a:noFill/>
                      </a:ln>
                    </p:spPr>
                  </p:pic>
                </p:oleObj>
              </mc:Fallback>
            </mc:AlternateContent>
          </a:graphicData>
        </a:graphic>
      </p:graphicFrame>
      <p:sp>
        <p:nvSpPr>
          <p:cNvPr id="8" name="TextBox 7"/>
          <p:cNvSpPr txBox="1"/>
          <p:nvPr/>
        </p:nvSpPr>
        <p:spPr>
          <a:xfrm>
            <a:off x="352341" y="228600"/>
            <a:ext cx="7420059" cy="461665"/>
          </a:xfrm>
          <a:prstGeom prst="rect">
            <a:avLst/>
          </a:prstGeom>
          <a:noFill/>
        </p:spPr>
        <p:txBody>
          <a:bodyPr wrap="square" rtlCol="0">
            <a:spAutoFit/>
          </a:bodyPr>
          <a:lstStyle/>
          <a:p>
            <a:r>
              <a:rPr lang="en-US" sz="2400" dirty="0">
                <a:latin typeface="+mj-lt"/>
              </a:rPr>
              <a:t>Useful identity  involving Bessel functions</a:t>
            </a:r>
          </a:p>
        </p:txBody>
      </p:sp>
    </p:spTree>
    <p:extLst>
      <p:ext uri="{BB962C8B-B14F-4D97-AF65-F5344CB8AC3E}">
        <p14:creationId xmlns:p14="http://schemas.microsoft.com/office/powerpoint/2010/main" val="78504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A606D7-DA0E-2ADD-F18A-94E4434BC095}"/>
              </a:ext>
            </a:extLst>
          </p:cNvPr>
          <p:cNvSpPr>
            <a:spLocks noGrp="1"/>
          </p:cNvSpPr>
          <p:nvPr>
            <p:ph type="dt" sz="half" idx="10"/>
          </p:nvPr>
        </p:nvSpPr>
        <p:spPr/>
        <p:txBody>
          <a:bodyPr/>
          <a:lstStyle/>
          <a:p>
            <a:r>
              <a:rPr lang="en-US"/>
              <a:t>04/05/2024</a:t>
            </a:r>
            <a:endParaRPr lang="en-US" dirty="0"/>
          </a:p>
        </p:txBody>
      </p:sp>
      <p:sp>
        <p:nvSpPr>
          <p:cNvPr id="3" name="Footer Placeholder 2">
            <a:extLst>
              <a:ext uri="{FF2B5EF4-FFF2-40B4-BE49-F238E27FC236}">
                <a16:creationId xmlns:a16="http://schemas.microsoft.com/office/drawing/2014/main" id="{79CE4E75-74B7-DACE-9DB3-02037692CC67}"/>
              </a:ext>
            </a:extLst>
          </p:cNvPr>
          <p:cNvSpPr>
            <a:spLocks noGrp="1"/>
          </p:cNvSpPr>
          <p:nvPr>
            <p:ph type="ftr" sz="quarter" idx="11"/>
          </p:nvPr>
        </p:nvSpPr>
        <p:spPr/>
        <p:txBody>
          <a:bodyPr/>
          <a:lstStyle/>
          <a:p>
            <a:r>
              <a:rPr lang="en-US"/>
              <a:t>PHY 712  Spring 2024 -- Lecture 32</a:t>
            </a:r>
            <a:endParaRPr lang="en-US" dirty="0"/>
          </a:p>
        </p:txBody>
      </p:sp>
      <p:sp>
        <p:nvSpPr>
          <p:cNvPr id="4" name="Slide Number Placeholder 3">
            <a:extLst>
              <a:ext uri="{FF2B5EF4-FFF2-40B4-BE49-F238E27FC236}">
                <a16:creationId xmlns:a16="http://schemas.microsoft.com/office/drawing/2014/main" id="{528BAFF3-64C5-0898-6FF7-22F1A8E256F7}"/>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561AC3C8-FB18-477F-E4FB-6404BFA06CFF}"/>
              </a:ext>
            </a:extLst>
          </p:cNvPr>
          <p:cNvPicPr>
            <a:picLocks noChangeAspect="1"/>
          </p:cNvPicPr>
          <p:nvPr/>
        </p:nvPicPr>
        <p:blipFill>
          <a:blip r:embed="rId2"/>
          <a:stretch>
            <a:fillRect/>
          </a:stretch>
        </p:blipFill>
        <p:spPr>
          <a:xfrm>
            <a:off x="0" y="381000"/>
            <a:ext cx="9051662" cy="5975350"/>
          </a:xfrm>
          <a:prstGeom prst="rect">
            <a:avLst/>
          </a:prstGeom>
        </p:spPr>
      </p:pic>
      <p:sp>
        <p:nvSpPr>
          <p:cNvPr id="6" name="Rectangle 5">
            <a:extLst>
              <a:ext uri="{FF2B5EF4-FFF2-40B4-BE49-F238E27FC236}">
                <a16:creationId xmlns:a16="http://schemas.microsoft.com/office/drawing/2014/main" id="{2D5C8AB3-305E-1181-41D2-391787D76A4D}"/>
              </a:ext>
            </a:extLst>
          </p:cNvPr>
          <p:cNvSpPr/>
          <p:nvPr/>
        </p:nvSpPr>
        <p:spPr>
          <a:xfrm>
            <a:off x="129977" y="2895600"/>
            <a:ext cx="9051661" cy="274319"/>
          </a:xfrm>
          <a:prstGeom prst="rect">
            <a:avLst/>
          </a:prstGeom>
          <a:solidFill>
            <a:srgbClr val="DA32AA">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632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6" name="Object 5"/>
          <p:cNvGraphicFramePr>
            <a:graphicFrameLocks noChangeAspect="1"/>
          </p:cNvGraphicFramePr>
          <p:nvPr/>
        </p:nvGraphicFramePr>
        <p:xfrm>
          <a:off x="838200" y="722349"/>
          <a:ext cx="7071971" cy="2667000"/>
        </p:xfrm>
        <a:graphic>
          <a:graphicData uri="http://schemas.openxmlformats.org/presentationml/2006/ole">
            <mc:AlternateContent xmlns:mc="http://schemas.openxmlformats.org/markup-compatibility/2006">
              <mc:Choice xmlns:v="urn:schemas-microsoft-com:vml" Requires="v">
                <p:oleObj name="Equation" r:id="rId3" imgW="2730240" imgH="1104840" progId="Equation.DSMT4">
                  <p:embed/>
                </p:oleObj>
              </mc:Choice>
              <mc:Fallback>
                <p:oleObj name="Equation" r:id="rId3" imgW="2730240" imgH="1104840" progId="Equation.DSMT4">
                  <p:embed/>
                  <p:pic>
                    <p:nvPicPr>
                      <p:cNvPr id="6" name="Object 5"/>
                      <p:cNvPicPr>
                        <a:picLocks noChangeAspect="1" noChangeArrowheads="1"/>
                      </p:cNvPicPr>
                      <p:nvPr/>
                    </p:nvPicPr>
                    <p:blipFill>
                      <a:blip r:embed="rId4"/>
                      <a:srcRect/>
                      <a:stretch>
                        <a:fillRect/>
                      </a:stretch>
                    </p:blipFill>
                    <p:spPr bwMode="auto">
                      <a:xfrm>
                        <a:off x="838200" y="722349"/>
                        <a:ext cx="7071971" cy="26670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60366436"/>
              </p:ext>
            </p:extLst>
          </p:nvPr>
        </p:nvGraphicFramePr>
        <p:xfrm>
          <a:off x="382588" y="3835400"/>
          <a:ext cx="8493125" cy="2073275"/>
        </p:xfrm>
        <a:graphic>
          <a:graphicData uri="http://schemas.openxmlformats.org/presentationml/2006/ole">
            <mc:AlternateContent xmlns:mc="http://schemas.openxmlformats.org/markup-compatibility/2006">
              <mc:Choice xmlns:v="urn:schemas-microsoft-com:vml" Requires="v">
                <p:oleObj name="Equation" r:id="rId5" imgW="3492360" imgH="914400" progId="Equation.DSMT4">
                  <p:embed/>
                </p:oleObj>
              </mc:Choice>
              <mc:Fallback>
                <p:oleObj name="Equation" r:id="rId5" imgW="3492360" imgH="914400" progId="Equation.DSMT4">
                  <p:embed/>
                  <p:pic>
                    <p:nvPicPr>
                      <p:cNvPr id="7" name="Object 6"/>
                      <p:cNvPicPr>
                        <a:picLocks noChangeAspect="1" noChangeArrowheads="1"/>
                      </p:cNvPicPr>
                      <p:nvPr/>
                    </p:nvPicPr>
                    <p:blipFill>
                      <a:blip r:embed="rId6"/>
                      <a:srcRect/>
                      <a:stretch>
                        <a:fillRect/>
                      </a:stretch>
                    </p:blipFill>
                    <p:spPr bwMode="auto">
                      <a:xfrm>
                        <a:off x="382588" y="3835400"/>
                        <a:ext cx="8493125" cy="2073275"/>
                      </a:xfrm>
                      <a:prstGeom prst="rect">
                        <a:avLst/>
                      </a:prstGeom>
                      <a:noFill/>
                      <a:ln>
                        <a:noFill/>
                      </a:ln>
                    </p:spPr>
                  </p:pic>
                </p:oleObj>
              </mc:Fallback>
            </mc:AlternateContent>
          </a:graphicData>
        </a:graphic>
      </p:graphicFrame>
      <p:sp>
        <p:nvSpPr>
          <p:cNvPr id="8" name="TextBox 7"/>
          <p:cNvSpPr txBox="1"/>
          <p:nvPr/>
        </p:nvSpPr>
        <p:spPr>
          <a:xfrm>
            <a:off x="352341" y="228600"/>
            <a:ext cx="7420059" cy="461665"/>
          </a:xfrm>
          <a:prstGeom prst="rect">
            <a:avLst/>
          </a:prstGeom>
          <a:noFill/>
        </p:spPr>
        <p:txBody>
          <a:bodyPr wrap="square" rtlCol="0">
            <a:spAutoFit/>
          </a:bodyPr>
          <a:lstStyle/>
          <a:p>
            <a:r>
              <a:rPr lang="en-US" sz="2400" dirty="0">
                <a:latin typeface="+mj-lt"/>
              </a:rPr>
              <a:t>Some details for last step --</a:t>
            </a:r>
          </a:p>
        </p:txBody>
      </p:sp>
    </p:spTree>
    <p:extLst>
      <p:ext uri="{BB962C8B-B14F-4D97-AF65-F5344CB8AC3E}">
        <p14:creationId xmlns:p14="http://schemas.microsoft.com/office/powerpoint/2010/main" val="3122856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304800" y="152400"/>
            <a:ext cx="7391400" cy="461665"/>
          </a:xfrm>
          <a:prstGeom prst="rect">
            <a:avLst/>
          </a:prstGeom>
          <a:noFill/>
        </p:spPr>
        <p:txBody>
          <a:bodyPr wrap="square" rtlCol="0">
            <a:spAutoFit/>
          </a:bodyPr>
          <a:lstStyle/>
          <a:p>
            <a:r>
              <a:rPr lang="en-US" sz="2400" dirty="0">
                <a:latin typeface="+mj-lt"/>
              </a:rPr>
              <a:t>Astronomical synchrotron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2084604"/>
              </p:ext>
            </p:extLst>
          </p:nvPr>
        </p:nvGraphicFramePr>
        <p:xfrm>
          <a:off x="914400" y="3886200"/>
          <a:ext cx="6546850" cy="2166938"/>
        </p:xfrm>
        <a:graphic>
          <a:graphicData uri="http://schemas.openxmlformats.org/presentationml/2006/ole">
            <mc:AlternateContent xmlns:mc="http://schemas.openxmlformats.org/markup-compatibility/2006">
              <mc:Choice xmlns:v="urn:schemas-microsoft-com:vml" Requires="v">
                <p:oleObj name="Equation" r:id="rId3" imgW="2971800" imgH="1054080" progId="Equation.DSMT4">
                  <p:embed/>
                </p:oleObj>
              </mc:Choice>
              <mc:Fallback>
                <p:oleObj name="Equation" r:id="rId3" imgW="2971800" imgH="1054080" progId="Equation.DSMT4">
                  <p:embed/>
                  <p:pic>
                    <p:nvPicPr>
                      <p:cNvPr id="6" name="Object 5"/>
                      <p:cNvPicPr>
                        <a:picLocks noChangeAspect="1" noChangeArrowheads="1"/>
                      </p:cNvPicPr>
                      <p:nvPr/>
                    </p:nvPicPr>
                    <p:blipFill>
                      <a:blip r:embed="rId4"/>
                      <a:srcRect/>
                      <a:stretch>
                        <a:fillRect/>
                      </a:stretch>
                    </p:blipFill>
                    <p:spPr bwMode="auto">
                      <a:xfrm>
                        <a:off x="914400" y="3886200"/>
                        <a:ext cx="654685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7343621"/>
              </p:ext>
            </p:extLst>
          </p:nvPr>
        </p:nvGraphicFramePr>
        <p:xfrm>
          <a:off x="762000" y="622086"/>
          <a:ext cx="6265862" cy="3184525"/>
        </p:xfrm>
        <a:graphic>
          <a:graphicData uri="http://schemas.openxmlformats.org/presentationml/2006/ole">
            <mc:AlternateContent xmlns:mc="http://schemas.openxmlformats.org/markup-compatibility/2006">
              <mc:Choice xmlns:v="urn:schemas-microsoft-com:vml" Requires="v">
                <p:oleObj name="Equation" r:id="rId5" imgW="2844720" imgH="1549080" progId="Equation.DSMT4">
                  <p:embed/>
                </p:oleObj>
              </mc:Choice>
              <mc:Fallback>
                <p:oleObj name="Equation" r:id="rId5" imgW="2844720" imgH="1549080" progId="Equation.DSMT4">
                  <p:embed/>
                  <p:pic>
                    <p:nvPicPr>
                      <p:cNvPr id="7" name="Object 6"/>
                      <p:cNvPicPr>
                        <a:picLocks noChangeAspect="1" noChangeArrowheads="1"/>
                      </p:cNvPicPr>
                      <p:nvPr/>
                    </p:nvPicPr>
                    <p:blipFill>
                      <a:blip r:embed="rId6"/>
                      <a:srcRect/>
                      <a:stretch>
                        <a:fillRect/>
                      </a:stretch>
                    </p:blipFill>
                    <p:spPr bwMode="auto">
                      <a:xfrm>
                        <a:off x="762000" y="622086"/>
                        <a:ext cx="6265862"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93122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0B380A-2E5C-3A94-0540-E5FD308B1F8D}"/>
              </a:ext>
            </a:extLst>
          </p:cNvPr>
          <p:cNvSpPr>
            <a:spLocks noGrp="1"/>
          </p:cNvSpPr>
          <p:nvPr>
            <p:ph type="dt" sz="half" idx="10"/>
          </p:nvPr>
        </p:nvSpPr>
        <p:spPr/>
        <p:txBody>
          <a:bodyPr/>
          <a:lstStyle/>
          <a:p>
            <a:r>
              <a:rPr lang="en-US"/>
              <a:t>04/05/2024</a:t>
            </a:r>
            <a:endParaRPr lang="en-US" dirty="0"/>
          </a:p>
        </p:txBody>
      </p:sp>
      <p:sp>
        <p:nvSpPr>
          <p:cNvPr id="3" name="Footer Placeholder 2">
            <a:extLst>
              <a:ext uri="{FF2B5EF4-FFF2-40B4-BE49-F238E27FC236}">
                <a16:creationId xmlns:a16="http://schemas.microsoft.com/office/drawing/2014/main" id="{9E587B86-C125-72F6-31AB-0A7014910088}"/>
              </a:ext>
            </a:extLst>
          </p:cNvPr>
          <p:cNvSpPr>
            <a:spLocks noGrp="1"/>
          </p:cNvSpPr>
          <p:nvPr>
            <p:ph type="ftr" sz="quarter" idx="11"/>
          </p:nvPr>
        </p:nvSpPr>
        <p:spPr/>
        <p:txBody>
          <a:bodyPr/>
          <a:lstStyle/>
          <a:p>
            <a:r>
              <a:rPr lang="en-US"/>
              <a:t>PHY 712  Spring 2024 -- Lecture 32</a:t>
            </a:r>
            <a:endParaRPr lang="en-US" dirty="0"/>
          </a:p>
        </p:txBody>
      </p:sp>
      <p:sp>
        <p:nvSpPr>
          <p:cNvPr id="4" name="Slide Number Placeholder 3">
            <a:extLst>
              <a:ext uri="{FF2B5EF4-FFF2-40B4-BE49-F238E27FC236}">
                <a16:creationId xmlns:a16="http://schemas.microsoft.com/office/drawing/2014/main" id="{4237F2C7-822F-BEB2-CEDB-DE8B28D9BD38}"/>
              </a:ext>
            </a:extLst>
          </p:cNvPr>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a:extLst>
              <a:ext uri="{FF2B5EF4-FFF2-40B4-BE49-F238E27FC236}">
                <a16:creationId xmlns:a16="http://schemas.microsoft.com/office/drawing/2014/main" id="{E5E9E54D-40CF-8195-995C-3DF37254BB2A}"/>
              </a:ext>
            </a:extLst>
          </p:cNvPr>
          <p:cNvGraphicFramePr>
            <a:graphicFrameLocks noChangeAspect="1"/>
          </p:cNvGraphicFramePr>
          <p:nvPr>
            <p:extLst>
              <p:ext uri="{D42A27DB-BD31-4B8C-83A1-F6EECF244321}">
                <p14:modId xmlns:p14="http://schemas.microsoft.com/office/powerpoint/2010/main" val="225413268"/>
              </p:ext>
            </p:extLst>
          </p:nvPr>
        </p:nvGraphicFramePr>
        <p:xfrm>
          <a:off x="762000" y="609600"/>
          <a:ext cx="7837936" cy="4340225"/>
        </p:xfrm>
        <a:graphic>
          <a:graphicData uri="http://schemas.openxmlformats.org/presentationml/2006/ole">
            <mc:AlternateContent xmlns:mc="http://schemas.openxmlformats.org/markup-compatibility/2006">
              <mc:Choice xmlns:v="urn:schemas-microsoft-com:vml" Requires="v">
                <p:oleObj name="Equation" r:id="rId2" imgW="3898800" imgH="2158920" progId="Equation.DSMT4">
                  <p:embed/>
                </p:oleObj>
              </mc:Choice>
              <mc:Fallback>
                <p:oleObj name="Equation" r:id="rId2" imgW="3898800" imgH="2158920" progId="Equation.DSMT4">
                  <p:embed/>
                  <p:pic>
                    <p:nvPicPr>
                      <p:cNvPr id="0" name=""/>
                      <p:cNvPicPr/>
                      <p:nvPr/>
                    </p:nvPicPr>
                    <p:blipFill>
                      <a:blip r:embed="rId3"/>
                      <a:stretch>
                        <a:fillRect/>
                      </a:stretch>
                    </p:blipFill>
                    <p:spPr>
                      <a:xfrm>
                        <a:off x="762000" y="609600"/>
                        <a:ext cx="7837936" cy="4340225"/>
                      </a:xfrm>
                      <a:prstGeom prst="rect">
                        <a:avLst/>
                      </a:prstGeom>
                    </p:spPr>
                  </p:pic>
                </p:oleObj>
              </mc:Fallback>
            </mc:AlternateContent>
          </a:graphicData>
        </a:graphic>
      </p:graphicFrame>
    </p:spTree>
    <p:extLst>
      <p:ext uri="{BB962C8B-B14F-4D97-AF65-F5344CB8AC3E}">
        <p14:creationId xmlns:p14="http://schemas.microsoft.com/office/powerpoint/2010/main" val="4290194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304800" y="152400"/>
            <a:ext cx="8458200" cy="2677656"/>
          </a:xfrm>
          <a:prstGeom prst="rect">
            <a:avLst/>
          </a:prstGeom>
          <a:noFill/>
        </p:spPr>
        <p:txBody>
          <a:bodyPr wrap="square" rtlCol="0">
            <a:spAutoFit/>
          </a:bodyPr>
          <a:lstStyle/>
          <a:p>
            <a:r>
              <a:rPr lang="en-US" sz="2400" dirty="0">
                <a:latin typeface="+mj-lt"/>
              </a:rPr>
              <a:t>Astronomical synchrotron radiation -- continued:</a:t>
            </a:r>
          </a:p>
          <a:p>
            <a:pPr lvl="1"/>
            <a:r>
              <a:rPr lang="en-US" sz="2400" dirty="0"/>
              <a:t>In both of the expressions, the sum over </a:t>
            </a:r>
            <a:r>
              <a:rPr lang="en-US" sz="2400" i="1" dirty="0"/>
              <a:t>m </a:t>
            </a:r>
            <a:r>
              <a:rPr lang="en-US" sz="2400" dirty="0"/>
              <a:t>includes both negative and positive values. However, only the positive values of </a:t>
            </a:r>
            <a:r>
              <a:rPr lang="en-US" sz="2400" dirty="0">
                <a:latin typeface="Symbol" pitchFamily="18" charset="2"/>
              </a:rPr>
              <a:t>w </a:t>
            </a:r>
            <a:r>
              <a:rPr lang="en-US" sz="2400" dirty="0"/>
              <a:t>and therefore positive values of </a:t>
            </a:r>
            <a:r>
              <a:rPr lang="en-US" sz="2400" i="1" dirty="0"/>
              <a:t>m</a:t>
            </a:r>
            <a:r>
              <a:rPr lang="en-US" sz="2400" dirty="0"/>
              <a:t> are of interest. Using the identity:                                      the</a:t>
            </a:r>
          </a:p>
          <a:p>
            <a:pPr lvl="1"/>
            <a:r>
              <a:rPr lang="en-US" sz="2400" dirty="0"/>
              <a:t>result becomes:</a:t>
            </a:r>
          </a:p>
          <a:p>
            <a:pPr lvl="1"/>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41423271"/>
              </p:ext>
            </p:extLst>
          </p:nvPr>
        </p:nvGraphicFramePr>
        <p:xfrm>
          <a:off x="4495006" y="1600200"/>
          <a:ext cx="3049588" cy="496888"/>
        </p:xfrm>
        <a:graphic>
          <a:graphicData uri="http://schemas.openxmlformats.org/presentationml/2006/ole">
            <mc:AlternateContent xmlns:mc="http://schemas.openxmlformats.org/markup-compatibility/2006">
              <mc:Choice xmlns:v="urn:schemas-microsoft-com:vml" Requires="v">
                <p:oleObj name="Equation" r:id="rId3" imgW="1384200" imgH="241200" progId="Equation.DSMT4">
                  <p:embed/>
                </p:oleObj>
              </mc:Choice>
              <mc:Fallback>
                <p:oleObj name="Equation" r:id="rId3" imgW="1384200" imgH="241200" progId="Equation.DSMT4">
                  <p:embed/>
                  <p:pic>
                    <p:nvPicPr>
                      <p:cNvPr id="6" name="Object 5"/>
                      <p:cNvPicPr>
                        <a:picLocks noChangeAspect="1" noChangeArrowheads="1"/>
                      </p:cNvPicPr>
                      <p:nvPr/>
                    </p:nvPicPr>
                    <p:blipFill>
                      <a:blip r:embed="rId4"/>
                      <a:srcRect/>
                      <a:stretch>
                        <a:fillRect/>
                      </a:stretch>
                    </p:blipFill>
                    <p:spPr bwMode="auto">
                      <a:xfrm>
                        <a:off x="4495006" y="1600200"/>
                        <a:ext cx="30495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35335392"/>
              </p:ext>
            </p:extLst>
          </p:nvPr>
        </p:nvGraphicFramePr>
        <p:xfrm>
          <a:off x="387350" y="2784475"/>
          <a:ext cx="8293100" cy="1636713"/>
        </p:xfrm>
        <a:graphic>
          <a:graphicData uri="http://schemas.openxmlformats.org/presentationml/2006/ole">
            <mc:AlternateContent xmlns:mc="http://schemas.openxmlformats.org/markup-compatibility/2006">
              <mc:Choice xmlns:v="urn:schemas-microsoft-com:vml" Requires="v">
                <p:oleObj name="Equation" r:id="rId5" imgW="4572000" imgH="965160" progId="Equation.DSMT4">
                  <p:embed/>
                </p:oleObj>
              </mc:Choice>
              <mc:Fallback>
                <p:oleObj name="Equation" r:id="rId5" imgW="4572000" imgH="965160" progId="Equation.DSMT4">
                  <p:embed/>
                  <p:pic>
                    <p:nvPicPr>
                      <p:cNvPr id="7" name="Object 6"/>
                      <p:cNvPicPr>
                        <a:picLocks noChangeAspect="1" noChangeArrowheads="1"/>
                      </p:cNvPicPr>
                      <p:nvPr/>
                    </p:nvPicPr>
                    <p:blipFill>
                      <a:blip r:embed="rId6"/>
                      <a:srcRect/>
                      <a:stretch>
                        <a:fillRect/>
                      </a:stretch>
                    </p:blipFill>
                    <p:spPr bwMode="auto">
                      <a:xfrm>
                        <a:off x="387350" y="2784475"/>
                        <a:ext cx="8293100" cy="1636713"/>
                      </a:xfrm>
                      <a:prstGeom prst="rect">
                        <a:avLst/>
                      </a:prstGeom>
                      <a:noFill/>
                      <a:ln>
                        <a:noFill/>
                      </a:ln>
                    </p:spPr>
                  </p:pic>
                </p:oleObj>
              </mc:Fallback>
            </mc:AlternateContent>
          </a:graphicData>
        </a:graphic>
      </p:graphicFrame>
      <p:sp>
        <p:nvSpPr>
          <p:cNvPr id="9" name="TextBox 8"/>
          <p:cNvSpPr txBox="1"/>
          <p:nvPr/>
        </p:nvSpPr>
        <p:spPr>
          <a:xfrm>
            <a:off x="414964" y="4694431"/>
            <a:ext cx="8458200" cy="1569660"/>
          </a:xfrm>
          <a:prstGeom prst="rect">
            <a:avLst/>
          </a:prstGeom>
          <a:noFill/>
        </p:spPr>
        <p:txBody>
          <a:bodyPr wrap="square" rtlCol="0">
            <a:spAutoFit/>
          </a:bodyPr>
          <a:lstStyle/>
          <a:p>
            <a:r>
              <a:rPr lang="en-US" sz="2400" dirty="0"/>
              <a:t>These results were derived by Julian Schwinger (Phys. Rev. </a:t>
            </a:r>
            <a:r>
              <a:rPr lang="en-US" sz="2400" b="1" dirty="0"/>
              <a:t>75</a:t>
            </a:r>
            <a:r>
              <a:rPr lang="en-US" sz="2400" dirty="0"/>
              <a:t>, 1912-1925 (1949)). The discrete case is similar to the result quoted in Problem 14.15 in Jackson's text (with </a:t>
            </a:r>
            <a:r>
              <a:rPr lang="en-US" sz="2400" i="1" dirty="0" err="1">
                <a:latin typeface="Symbol" panose="05050102010706020507" pitchFamily="18" charset="2"/>
              </a:rPr>
              <a:t>q</a:t>
            </a:r>
            <a:r>
              <a:rPr lang="en-US" sz="2400" i="1" dirty="0" err="1">
                <a:sym typeface="Wingdings" panose="05000000000000000000" pitchFamily="2" charset="2"/>
              </a:rPr>
              <a:t></a:t>
            </a:r>
            <a:r>
              <a:rPr lang="en-US" sz="2400" i="1" dirty="0" err="1">
                <a:latin typeface="Symbol" panose="05050102010706020507" pitchFamily="18" charset="2"/>
                <a:sym typeface="Wingdings" panose="05000000000000000000" pitchFamily="2" charset="2"/>
              </a:rPr>
              <a:t>q</a:t>
            </a:r>
            <a:r>
              <a:rPr lang="en-US" sz="2400" i="1" dirty="0" err="1">
                <a:sym typeface="Wingdings" panose="05000000000000000000" pitchFamily="2" charset="2"/>
              </a:rPr>
              <a:t>+</a:t>
            </a:r>
            <a:r>
              <a:rPr lang="en-US" sz="2400" i="1" dirty="0" err="1">
                <a:latin typeface="Symbol" panose="05050102010706020507" pitchFamily="18" charset="2"/>
                <a:sym typeface="Wingdings" panose="05000000000000000000" pitchFamily="2" charset="2"/>
              </a:rPr>
              <a:t>p</a:t>
            </a:r>
            <a:r>
              <a:rPr lang="en-US" sz="2400" i="1" dirty="0">
                <a:sym typeface="Wingdings" panose="05000000000000000000" pitchFamily="2" charset="2"/>
              </a:rPr>
              <a:t>/2</a:t>
            </a:r>
            <a:r>
              <a:rPr lang="en-US" sz="2400" dirty="0">
                <a:sym typeface="Wingdings" panose="05000000000000000000" pitchFamily="2" charset="2"/>
              </a:rPr>
              <a:t>).</a:t>
            </a:r>
            <a:endParaRPr lang="en-US" sz="2400" dirty="0">
              <a:latin typeface="+mj-lt"/>
            </a:endParaRPr>
          </a:p>
        </p:txBody>
      </p:sp>
    </p:spTree>
    <p:extLst>
      <p:ext uri="{BB962C8B-B14F-4D97-AF65-F5344CB8AC3E}">
        <p14:creationId xmlns:p14="http://schemas.microsoft.com/office/powerpoint/2010/main" val="1229271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04800" y="1431061"/>
            <a:ext cx="7772400" cy="830997"/>
          </a:xfrm>
          <a:prstGeom prst="rect">
            <a:avLst/>
          </a:prstGeom>
          <a:noFill/>
        </p:spPr>
        <p:txBody>
          <a:bodyPr wrap="square" rtlCol="0">
            <a:spAutoFit/>
          </a:bodyPr>
          <a:lstStyle/>
          <a:p>
            <a:r>
              <a:rPr lang="en-US" sz="2400" dirty="0">
                <a:latin typeface="+mj-lt"/>
              </a:rPr>
              <a:t>Some details of  scattering of electromagnetic waves incident on a particle of charge q and mass </a:t>
            </a:r>
            <a:r>
              <a:rPr lang="en-US" sz="2400" dirty="0" err="1">
                <a:latin typeface="+mj-lt"/>
              </a:rPr>
              <a:t>m</a:t>
            </a:r>
            <a:r>
              <a:rPr lang="en-US" sz="2400" baseline="-25000" dirty="0" err="1">
                <a:latin typeface="+mj-lt"/>
              </a:rPr>
              <a:t>q</a:t>
            </a:r>
            <a:endParaRPr lang="en-US" sz="2400" dirty="0">
              <a:latin typeface="+mj-lt"/>
            </a:endParaRPr>
          </a:p>
        </p:txBody>
      </p:sp>
      <p:cxnSp>
        <p:nvCxnSpPr>
          <p:cNvPr id="6" name="Straight Arrow Connector 5"/>
          <p:cNvCxnSpPr/>
          <p:nvPr/>
        </p:nvCxnSpPr>
        <p:spPr>
          <a:xfrm flipH="1" flipV="1">
            <a:off x="1432560" y="24841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09600" y="42672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47800" y="42672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447800" y="26670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0" y="24841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11" name="TextBox 10"/>
          <p:cNvSpPr txBox="1"/>
          <p:nvPr/>
        </p:nvSpPr>
        <p:spPr>
          <a:xfrm>
            <a:off x="1066800" y="26365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12" name="TextBox 11"/>
          <p:cNvSpPr txBox="1"/>
          <p:nvPr/>
        </p:nvSpPr>
        <p:spPr>
          <a:xfrm>
            <a:off x="1524000" y="33756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13" name="Straight Connector 12"/>
          <p:cNvCxnSpPr/>
          <p:nvPr/>
        </p:nvCxnSpPr>
        <p:spPr>
          <a:xfrm flipH="1">
            <a:off x="2209800" y="27149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24000" y="42672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28750" y="41910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16" name="Straight Arrow Connector 15"/>
          <p:cNvCxnSpPr/>
          <p:nvPr/>
        </p:nvCxnSpPr>
        <p:spPr>
          <a:xfrm>
            <a:off x="1447800" y="41910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457325" y="38830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4000" y="4796135"/>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19" name="TextBox 18"/>
          <p:cNvSpPr txBox="1"/>
          <p:nvPr/>
        </p:nvSpPr>
        <p:spPr>
          <a:xfrm>
            <a:off x="1905000" y="35052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cxnSp>
        <p:nvCxnSpPr>
          <p:cNvPr id="20" name="Straight Arrow Connector 19"/>
          <p:cNvCxnSpPr/>
          <p:nvPr/>
        </p:nvCxnSpPr>
        <p:spPr>
          <a:xfrm flipH="1">
            <a:off x="1028700" y="42672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2000" y="41910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332550486"/>
              </p:ext>
            </p:extLst>
          </p:nvPr>
        </p:nvGraphicFramePr>
        <p:xfrm>
          <a:off x="4038600" y="2543482"/>
          <a:ext cx="4433887" cy="1311214"/>
        </p:xfrm>
        <a:graphic>
          <a:graphicData uri="http://schemas.openxmlformats.org/presentationml/2006/ole">
            <mc:AlternateContent xmlns:mc="http://schemas.openxmlformats.org/markup-compatibility/2006">
              <mc:Choice xmlns:v="urn:schemas-microsoft-com:vml" Requires="v">
                <p:oleObj name="Equation" r:id="rId3" imgW="2450880" imgH="723600" progId="Equation.DSMT4">
                  <p:embed/>
                </p:oleObj>
              </mc:Choice>
              <mc:Fallback>
                <p:oleObj name="Equation" r:id="rId3" imgW="2450880" imgH="723600" progId="Equation.DSMT4">
                  <p:embed/>
                  <p:pic>
                    <p:nvPicPr>
                      <p:cNvPr id="22" name="Object 21"/>
                      <p:cNvPicPr/>
                      <p:nvPr/>
                    </p:nvPicPr>
                    <p:blipFill>
                      <a:blip r:embed="rId4"/>
                      <a:stretch>
                        <a:fillRect/>
                      </a:stretch>
                    </p:blipFill>
                    <p:spPr>
                      <a:xfrm>
                        <a:off x="4038600" y="2543482"/>
                        <a:ext cx="4433887" cy="1311214"/>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0FC5ACE0-9E0B-4CDB-A2B6-3F0F01C171C0}"/>
              </a:ext>
            </a:extLst>
          </p:cNvPr>
          <p:cNvSpPr txBox="1"/>
          <p:nvPr/>
        </p:nvSpPr>
        <p:spPr>
          <a:xfrm>
            <a:off x="0" y="152400"/>
            <a:ext cx="8686800" cy="830997"/>
          </a:xfrm>
          <a:prstGeom prst="rect">
            <a:avLst/>
          </a:prstGeom>
          <a:noFill/>
        </p:spPr>
        <p:txBody>
          <a:bodyPr wrap="square" rtlCol="0">
            <a:spAutoFit/>
          </a:bodyPr>
          <a:lstStyle/>
          <a:p>
            <a:r>
              <a:rPr lang="en-US" sz="2400" dirty="0">
                <a:latin typeface="+mj-lt"/>
              </a:rPr>
              <a:t>Back to fundamental processes – Thompson and Compton scattering (see section </a:t>
            </a:r>
            <a:r>
              <a:rPr lang="en-US" sz="2400">
                <a:latin typeface="+mj-lt"/>
              </a:rPr>
              <a:t>14.8 in Jackson)</a:t>
            </a:r>
            <a:endParaRPr lang="en-US" sz="2400" dirty="0">
              <a:latin typeface="+mj-lt"/>
            </a:endParaRPr>
          </a:p>
        </p:txBody>
      </p:sp>
    </p:spTree>
    <p:extLst>
      <p:ext uri="{BB962C8B-B14F-4D97-AF65-F5344CB8AC3E}">
        <p14:creationId xmlns:p14="http://schemas.microsoft.com/office/powerpoint/2010/main" val="1122069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464916" y="825457"/>
            <a:ext cx="7772400" cy="830997"/>
          </a:xfrm>
          <a:prstGeom prst="rect">
            <a:avLst/>
          </a:prstGeom>
          <a:noFill/>
        </p:spPr>
        <p:txBody>
          <a:bodyPr wrap="square" rtlCol="0">
            <a:spAutoFit/>
          </a:bodyPr>
          <a:lstStyle/>
          <a:p>
            <a:r>
              <a:rPr lang="en-US" sz="2400" dirty="0">
                <a:latin typeface="+mj-lt"/>
              </a:rPr>
              <a:t>Some details of  scattering of electromagnetic waves incident on a particle of charge q and mass </a:t>
            </a:r>
            <a:r>
              <a:rPr lang="en-US" sz="2400" dirty="0" err="1">
                <a:latin typeface="+mj-lt"/>
              </a:rPr>
              <a:t>m</a:t>
            </a:r>
            <a:r>
              <a:rPr lang="en-US" sz="2400" baseline="-25000" dirty="0" err="1">
                <a:latin typeface="+mj-lt"/>
              </a:rPr>
              <a:t>q</a:t>
            </a:r>
            <a:endParaRPr lang="en-US" sz="2400" dirty="0">
              <a:latin typeface="+mj-lt"/>
            </a:endParaRPr>
          </a:p>
        </p:txBody>
      </p:sp>
      <p:cxnSp>
        <p:nvCxnSpPr>
          <p:cNvPr id="6" name="Straight Arrow Connector 5"/>
          <p:cNvCxnSpPr/>
          <p:nvPr/>
        </p:nvCxnSpPr>
        <p:spPr>
          <a:xfrm flipH="1" flipV="1">
            <a:off x="1127760" y="24841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04800" y="42672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43000" y="42672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143000" y="26670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24841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11" name="TextBox 10"/>
          <p:cNvSpPr txBox="1"/>
          <p:nvPr/>
        </p:nvSpPr>
        <p:spPr>
          <a:xfrm>
            <a:off x="762000" y="26365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12" name="TextBox 11"/>
          <p:cNvSpPr txBox="1"/>
          <p:nvPr/>
        </p:nvSpPr>
        <p:spPr>
          <a:xfrm>
            <a:off x="1081389" y="3371143"/>
            <a:ext cx="323850" cy="461665"/>
          </a:xfrm>
          <a:prstGeom prst="rect">
            <a:avLst/>
          </a:prstGeom>
          <a:noFill/>
        </p:spPr>
        <p:txBody>
          <a:bodyPr wrap="square" rtlCol="0">
            <a:spAutoFit/>
          </a:bodyPr>
          <a:lstStyle/>
          <a:p>
            <a:r>
              <a:rPr lang="en-US" sz="2400" dirty="0">
                <a:latin typeface="Symbol" pitchFamily="18" charset="2"/>
              </a:rPr>
              <a:t>q</a:t>
            </a:r>
          </a:p>
        </p:txBody>
      </p:sp>
      <p:cxnSp>
        <p:nvCxnSpPr>
          <p:cNvPr id="13" name="Straight Connector 12"/>
          <p:cNvCxnSpPr/>
          <p:nvPr/>
        </p:nvCxnSpPr>
        <p:spPr>
          <a:xfrm flipH="1">
            <a:off x="1905000" y="27149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19200" y="42672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27417" y="4264968"/>
            <a:ext cx="323850" cy="461665"/>
          </a:xfrm>
          <a:prstGeom prst="rect">
            <a:avLst/>
          </a:prstGeom>
          <a:noFill/>
        </p:spPr>
        <p:txBody>
          <a:bodyPr wrap="square" rtlCol="0">
            <a:spAutoFit/>
          </a:bodyPr>
          <a:lstStyle/>
          <a:p>
            <a:r>
              <a:rPr lang="en-US" sz="2400" dirty="0">
                <a:latin typeface="Symbol" pitchFamily="18" charset="2"/>
              </a:rPr>
              <a:t>f</a:t>
            </a:r>
          </a:p>
        </p:txBody>
      </p:sp>
      <p:cxnSp>
        <p:nvCxnSpPr>
          <p:cNvPr id="16" name="Straight Arrow Connector 15"/>
          <p:cNvCxnSpPr/>
          <p:nvPr/>
        </p:nvCxnSpPr>
        <p:spPr>
          <a:xfrm>
            <a:off x="1143000" y="41910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152525" y="38830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54373" y="4780607"/>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19" name="TextBox 18"/>
          <p:cNvSpPr txBox="1"/>
          <p:nvPr/>
        </p:nvSpPr>
        <p:spPr>
          <a:xfrm>
            <a:off x="1600200" y="35052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cxnSp>
        <p:nvCxnSpPr>
          <p:cNvPr id="20" name="Straight Arrow Connector 19"/>
          <p:cNvCxnSpPr/>
          <p:nvPr/>
        </p:nvCxnSpPr>
        <p:spPr>
          <a:xfrm flipH="1">
            <a:off x="723900" y="42672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41910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418581200"/>
              </p:ext>
            </p:extLst>
          </p:nvPr>
        </p:nvGraphicFramePr>
        <p:xfrm>
          <a:off x="3769158" y="3565919"/>
          <a:ext cx="4929187" cy="773113"/>
        </p:xfrm>
        <a:graphic>
          <a:graphicData uri="http://schemas.openxmlformats.org/presentationml/2006/ole">
            <mc:AlternateContent xmlns:mc="http://schemas.openxmlformats.org/markup-compatibility/2006">
              <mc:Choice xmlns:v="urn:schemas-microsoft-com:vml" Requires="v">
                <p:oleObj name="Equation" r:id="rId3" imgW="2514600" imgH="393480" progId="Equation.DSMT4">
                  <p:embed/>
                </p:oleObj>
              </mc:Choice>
              <mc:Fallback>
                <p:oleObj name="Equation" r:id="rId3" imgW="2514600" imgH="393480" progId="Equation.DSMT4">
                  <p:embed/>
                  <p:pic>
                    <p:nvPicPr>
                      <p:cNvPr id="22" name="Object 21"/>
                      <p:cNvPicPr/>
                      <p:nvPr/>
                    </p:nvPicPr>
                    <p:blipFill>
                      <a:blip r:embed="rId4"/>
                      <a:stretch>
                        <a:fillRect/>
                      </a:stretch>
                    </p:blipFill>
                    <p:spPr>
                      <a:xfrm>
                        <a:off x="3769158" y="3565919"/>
                        <a:ext cx="4929187" cy="773113"/>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F360149A-C3A5-4EB0-BF17-6F904CA7ADB2}"/>
              </a:ext>
            </a:extLst>
          </p:cNvPr>
          <p:cNvSpPr txBox="1"/>
          <p:nvPr/>
        </p:nvSpPr>
        <p:spPr>
          <a:xfrm>
            <a:off x="76200" y="136525"/>
            <a:ext cx="8366760" cy="461665"/>
          </a:xfrm>
          <a:prstGeom prst="rect">
            <a:avLst/>
          </a:prstGeom>
          <a:noFill/>
        </p:spPr>
        <p:txBody>
          <a:bodyPr wrap="square" rtlCol="0">
            <a:spAutoFit/>
          </a:bodyPr>
          <a:lstStyle/>
          <a:p>
            <a:r>
              <a:rPr lang="en-US" sz="2400" dirty="0">
                <a:latin typeface="+mj-lt"/>
              </a:rPr>
              <a:t>Thompson scattering --  classical picture</a:t>
            </a:r>
          </a:p>
        </p:txBody>
      </p:sp>
      <p:graphicFrame>
        <p:nvGraphicFramePr>
          <p:cNvPr id="24" name="Object 23">
            <a:extLst>
              <a:ext uri="{FF2B5EF4-FFF2-40B4-BE49-F238E27FC236}">
                <a16:creationId xmlns:a16="http://schemas.microsoft.com/office/drawing/2014/main" id="{3442F9EC-09A0-4FFC-B7A7-2F0D3A1E65CC}"/>
              </a:ext>
            </a:extLst>
          </p:cNvPr>
          <p:cNvGraphicFramePr>
            <a:graphicFrameLocks noChangeAspect="1"/>
          </p:cNvGraphicFramePr>
          <p:nvPr/>
        </p:nvGraphicFramePr>
        <p:xfrm>
          <a:off x="3602611" y="1744980"/>
          <a:ext cx="4979164" cy="1783079"/>
        </p:xfrm>
        <a:graphic>
          <a:graphicData uri="http://schemas.openxmlformats.org/presentationml/2006/ole">
            <mc:AlternateContent xmlns:mc="http://schemas.openxmlformats.org/markup-compatibility/2006">
              <mc:Choice xmlns:v="urn:schemas-microsoft-com:vml" Requires="v">
                <p:oleObj name="Equation" r:id="rId5" imgW="1879560" imgH="672840" progId="Equation.DSMT4">
                  <p:embed/>
                </p:oleObj>
              </mc:Choice>
              <mc:Fallback>
                <p:oleObj name="Equation" r:id="rId5" imgW="1879560" imgH="672840" progId="Equation.DSMT4">
                  <p:embed/>
                  <p:pic>
                    <p:nvPicPr>
                      <p:cNvPr id="24" name="Object 23">
                        <a:extLst>
                          <a:ext uri="{FF2B5EF4-FFF2-40B4-BE49-F238E27FC236}">
                            <a16:creationId xmlns:a16="http://schemas.microsoft.com/office/drawing/2014/main" id="{3442F9EC-09A0-4FFC-B7A7-2F0D3A1E65CC}"/>
                          </a:ext>
                        </a:extLst>
                      </p:cNvPr>
                      <p:cNvPicPr/>
                      <p:nvPr/>
                    </p:nvPicPr>
                    <p:blipFill>
                      <a:blip r:embed="rId6"/>
                      <a:stretch>
                        <a:fillRect/>
                      </a:stretch>
                    </p:blipFill>
                    <p:spPr>
                      <a:xfrm>
                        <a:off x="3602611" y="1744980"/>
                        <a:ext cx="4979164" cy="1783079"/>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A98C5AAE-37E1-4780-B1B1-31C1986DBFB7}"/>
              </a:ext>
            </a:extLst>
          </p:cNvPr>
          <p:cNvGraphicFramePr>
            <a:graphicFrameLocks noChangeAspect="1"/>
          </p:cNvGraphicFramePr>
          <p:nvPr/>
        </p:nvGraphicFramePr>
        <p:xfrm>
          <a:off x="2790825" y="4451350"/>
          <a:ext cx="5245100" cy="1905000"/>
        </p:xfrm>
        <a:graphic>
          <a:graphicData uri="http://schemas.openxmlformats.org/presentationml/2006/ole">
            <mc:AlternateContent xmlns:mc="http://schemas.openxmlformats.org/markup-compatibility/2006">
              <mc:Choice xmlns:v="urn:schemas-microsoft-com:vml" Requires="v">
                <p:oleObj name="Equation" r:id="rId7" imgW="1854000" imgH="672840" progId="Equation.DSMT4">
                  <p:embed/>
                </p:oleObj>
              </mc:Choice>
              <mc:Fallback>
                <p:oleObj name="Equation" r:id="rId7" imgW="1854000" imgH="672840" progId="Equation.DSMT4">
                  <p:embed/>
                  <p:pic>
                    <p:nvPicPr>
                      <p:cNvPr id="25" name="Object 24">
                        <a:extLst>
                          <a:ext uri="{FF2B5EF4-FFF2-40B4-BE49-F238E27FC236}">
                            <a16:creationId xmlns:a16="http://schemas.microsoft.com/office/drawing/2014/main" id="{A98C5AAE-37E1-4780-B1B1-31C1986DBFB7}"/>
                          </a:ext>
                        </a:extLst>
                      </p:cNvPr>
                      <p:cNvPicPr/>
                      <p:nvPr/>
                    </p:nvPicPr>
                    <p:blipFill>
                      <a:blip r:embed="rId8"/>
                      <a:stretch>
                        <a:fillRect/>
                      </a:stretch>
                    </p:blipFill>
                    <p:spPr>
                      <a:xfrm>
                        <a:off x="2790825" y="4451350"/>
                        <a:ext cx="5245100" cy="1905000"/>
                      </a:xfrm>
                      <a:prstGeom prst="rect">
                        <a:avLst/>
                      </a:prstGeom>
                    </p:spPr>
                  </p:pic>
                </p:oleObj>
              </mc:Fallback>
            </mc:AlternateContent>
          </a:graphicData>
        </a:graphic>
      </p:graphicFrame>
      <p:sp>
        <p:nvSpPr>
          <p:cNvPr id="26" name="Arc 25">
            <a:extLst>
              <a:ext uri="{FF2B5EF4-FFF2-40B4-BE49-F238E27FC236}">
                <a16:creationId xmlns:a16="http://schemas.microsoft.com/office/drawing/2014/main" id="{7B818F6F-5DC6-406C-B2D4-9155B5CE13F4}"/>
              </a:ext>
            </a:extLst>
          </p:cNvPr>
          <p:cNvSpPr/>
          <p:nvPr/>
        </p:nvSpPr>
        <p:spPr>
          <a:xfrm rot="7321201">
            <a:off x="639194" y="3638235"/>
            <a:ext cx="883920" cy="1105528"/>
          </a:xfrm>
          <a:prstGeom prst="arc">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37727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533400" y="304800"/>
            <a:ext cx="7467600" cy="461665"/>
          </a:xfrm>
          <a:prstGeom prst="rect">
            <a:avLst/>
          </a:prstGeom>
          <a:noFill/>
        </p:spPr>
        <p:txBody>
          <a:bodyPr wrap="square" rtlCol="0">
            <a:spAutoFit/>
          </a:bodyPr>
          <a:lstStyle/>
          <a:p>
            <a:r>
              <a:rPr lang="en-US" sz="2400" dirty="0">
                <a:latin typeface="+mj-lt"/>
              </a:rPr>
              <a:t>Thompson scattering – non relativistic approximation</a:t>
            </a:r>
          </a:p>
        </p:txBody>
      </p:sp>
      <p:graphicFrame>
        <p:nvGraphicFramePr>
          <p:cNvPr id="6" name="Object 5"/>
          <p:cNvGraphicFramePr>
            <a:graphicFrameLocks noChangeAspect="1"/>
          </p:cNvGraphicFramePr>
          <p:nvPr/>
        </p:nvGraphicFramePr>
        <p:xfrm>
          <a:off x="167481" y="990600"/>
          <a:ext cx="8809038" cy="1256788"/>
        </p:xfrm>
        <a:graphic>
          <a:graphicData uri="http://schemas.openxmlformats.org/presentationml/2006/ole">
            <mc:AlternateContent xmlns:mc="http://schemas.openxmlformats.org/markup-compatibility/2006">
              <mc:Choice xmlns:v="urn:schemas-microsoft-com:vml" Requires="v">
                <p:oleObj name="Equation" r:id="rId3" imgW="6349680" imgH="927000" progId="Equation.DSMT4">
                  <p:embed/>
                </p:oleObj>
              </mc:Choice>
              <mc:Fallback>
                <p:oleObj name="Equation" r:id="rId3" imgW="6349680" imgH="927000" progId="Equation.DSMT4">
                  <p:embed/>
                  <p:pic>
                    <p:nvPicPr>
                      <p:cNvPr id="6" name="Object 5"/>
                      <p:cNvPicPr>
                        <a:picLocks noChangeAspect="1" noChangeArrowheads="1"/>
                      </p:cNvPicPr>
                      <p:nvPr/>
                    </p:nvPicPr>
                    <p:blipFill>
                      <a:blip r:embed="rId4"/>
                      <a:srcRect/>
                      <a:stretch>
                        <a:fillRect/>
                      </a:stretch>
                    </p:blipFill>
                    <p:spPr bwMode="auto">
                      <a:xfrm>
                        <a:off x="167481" y="990600"/>
                        <a:ext cx="8809038" cy="12567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199076" y="2684206"/>
          <a:ext cx="8818562" cy="3235325"/>
        </p:xfrm>
        <a:graphic>
          <a:graphicData uri="http://schemas.openxmlformats.org/presentationml/2006/ole">
            <mc:AlternateContent xmlns:mc="http://schemas.openxmlformats.org/markup-compatibility/2006">
              <mc:Choice xmlns:v="urn:schemas-microsoft-com:vml" Requires="v">
                <p:oleObj name="Equation" r:id="rId5" imgW="4203360" imgH="1574640" progId="Equation.DSMT4">
                  <p:embed/>
                </p:oleObj>
              </mc:Choice>
              <mc:Fallback>
                <p:oleObj name="Equation" r:id="rId5" imgW="4203360" imgH="1574640" progId="Equation.DSMT4">
                  <p:embed/>
                  <p:pic>
                    <p:nvPicPr>
                      <p:cNvPr id="7" name="Object 6"/>
                      <p:cNvPicPr>
                        <a:picLocks noChangeAspect="1" noChangeArrowheads="1"/>
                      </p:cNvPicPr>
                      <p:nvPr/>
                    </p:nvPicPr>
                    <p:blipFill>
                      <a:blip r:embed="rId6"/>
                      <a:srcRect/>
                      <a:stretch>
                        <a:fillRect/>
                      </a:stretch>
                    </p:blipFill>
                    <p:spPr bwMode="auto">
                      <a:xfrm>
                        <a:off x="199076" y="2684206"/>
                        <a:ext cx="8818562" cy="32353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03626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1295-E7E0-4299-8C48-A0C94FCE5136}"/>
              </a:ext>
            </a:extLst>
          </p:cNvPr>
          <p:cNvSpPr>
            <a:spLocks noGrp="1"/>
          </p:cNvSpPr>
          <p:nvPr>
            <p:ph type="dt" sz="half" idx="10"/>
          </p:nvPr>
        </p:nvSpPr>
        <p:spPr/>
        <p:txBody>
          <a:bodyPr/>
          <a:lstStyle/>
          <a:p>
            <a:r>
              <a:rPr lang="en-US"/>
              <a:t>04/05/2024</a:t>
            </a:r>
            <a:endParaRPr lang="en-US" dirty="0"/>
          </a:p>
        </p:txBody>
      </p:sp>
      <p:sp>
        <p:nvSpPr>
          <p:cNvPr id="3" name="Footer Placeholder 2">
            <a:extLst>
              <a:ext uri="{FF2B5EF4-FFF2-40B4-BE49-F238E27FC236}">
                <a16:creationId xmlns:a16="http://schemas.microsoft.com/office/drawing/2014/main" id="{4F5E7786-7127-4255-AAC5-E0EEB4D164DA}"/>
              </a:ext>
            </a:extLst>
          </p:cNvPr>
          <p:cNvSpPr>
            <a:spLocks noGrp="1"/>
          </p:cNvSpPr>
          <p:nvPr>
            <p:ph type="ftr" sz="quarter" idx="11"/>
          </p:nvPr>
        </p:nvSpPr>
        <p:spPr/>
        <p:txBody>
          <a:bodyPr/>
          <a:lstStyle/>
          <a:p>
            <a:r>
              <a:rPr lang="en-US"/>
              <a:t>PHY 712  Spring 2024 -- Lecture 32</a:t>
            </a:r>
            <a:endParaRPr lang="en-US" dirty="0"/>
          </a:p>
        </p:txBody>
      </p:sp>
      <p:sp>
        <p:nvSpPr>
          <p:cNvPr id="4" name="Slide Number Placeholder 3">
            <a:extLst>
              <a:ext uri="{FF2B5EF4-FFF2-40B4-BE49-F238E27FC236}">
                <a16:creationId xmlns:a16="http://schemas.microsoft.com/office/drawing/2014/main" id="{DE786623-2CDE-45BD-B9D7-81A8DEE41BAF}"/>
              </a:ext>
            </a:extLst>
          </p:cNvPr>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a:extLst>
              <a:ext uri="{FF2B5EF4-FFF2-40B4-BE49-F238E27FC236}">
                <a16:creationId xmlns:a16="http://schemas.microsoft.com/office/drawing/2014/main" id="{F17BDB6B-4ADE-4379-AE21-ADC21505CF98}"/>
              </a:ext>
            </a:extLst>
          </p:cNvPr>
          <p:cNvSpPr txBox="1"/>
          <p:nvPr/>
        </p:nvSpPr>
        <p:spPr>
          <a:xfrm>
            <a:off x="457200" y="304800"/>
            <a:ext cx="8077200" cy="2677656"/>
          </a:xfrm>
          <a:prstGeom prst="rect">
            <a:avLst/>
          </a:prstGeom>
          <a:noFill/>
        </p:spPr>
        <p:txBody>
          <a:bodyPr wrap="square" rtlCol="0">
            <a:spAutoFit/>
          </a:bodyPr>
          <a:lstStyle/>
          <a:p>
            <a:r>
              <a:rPr lang="en-US" sz="2400" b="1" dirty="0">
                <a:solidFill>
                  <a:srgbClr val="DA32AA"/>
                </a:solidFill>
                <a:latin typeface="+mj-lt"/>
              </a:rPr>
              <a:t>What assumptions are made to conclude that</a:t>
            </a:r>
          </a:p>
          <a:p>
            <a:endParaRPr lang="en-US" sz="2400" b="1" dirty="0">
              <a:solidFill>
                <a:srgbClr val="DA32AA"/>
              </a:solidFill>
              <a:latin typeface="+mj-lt"/>
            </a:endParaRPr>
          </a:p>
          <a:p>
            <a:endParaRPr lang="en-US" sz="2400" b="1" dirty="0">
              <a:solidFill>
                <a:srgbClr val="DA32AA"/>
              </a:solidFill>
              <a:latin typeface="+mj-lt"/>
            </a:endParaRPr>
          </a:p>
          <a:p>
            <a:endParaRPr lang="en-US" sz="2400" b="1" dirty="0">
              <a:solidFill>
                <a:srgbClr val="DA32AA"/>
              </a:solidFill>
              <a:latin typeface="+mj-lt"/>
            </a:endParaRPr>
          </a:p>
          <a:p>
            <a:endParaRPr lang="en-US" sz="2400" b="1" dirty="0">
              <a:solidFill>
                <a:srgbClr val="DA32AA"/>
              </a:solidFill>
              <a:latin typeface="+mj-lt"/>
            </a:endParaRPr>
          </a:p>
          <a:p>
            <a:endParaRPr lang="en-US" sz="2400" b="1" dirty="0">
              <a:solidFill>
                <a:srgbClr val="DA32AA"/>
              </a:solidFill>
              <a:latin typeface="+mj-lt"/>
            </a:endParaRPr>
          </a:p>
          <a:p>
            <a:r>
              <a:rPr lang="en-US" sz="2400" b="1" dirty="0">
                <a:solidFill>
                  <a:srgbClr val="DA32AA"/>
                </a:solidFill>
                <a:latin typeface="+mj-lt"/>
              </a:rPr>
              <a:t>	Is it always true?</a:t>
            </a:r>
          </a:p>
        </p:txBody>
      </p:sp>
      <p:graphicFrame>
        <p:nvGraphicFramePr>
          <p:cNvPr id="6" name="Object 5">
            <a:extLst>
              <a:ext uri="{FF2B5EF4-FFF2-40B4-BE49-F238E27FC236}">
                <a16:creationId xmlns:a16="http://schemas.microsoft.com/office/drawing/2014/main" id="{F66D09CD-4700-4B34-B318-D3973A128782}"/>
              </a:ext>
            </a:extLst>
          </p:cNvPr>
          <p:cNvGraphicFramePr>
            <a:graphicFrameLocks noChangeAspect="1"/>
          </p:cNvGraphicFramePr>
          <p:nvPr/>
        </p:nvGraphicFramePr>
        <p:xfrm>
          <a:off x="982907" y="1066800"/>
          <a:ext cx="5557754" cy="1023937"/>
        </p:xfrm>
        <a:graphic>
          <a:graphicData uri="http://schemas.openxmlformats.org/presentationml/2006/ole">
            <mc:AlternateContent xmlns:mc="http://schemas.openxmlformats.org/markup-compatibility/2006">
              <mc:Choice xmlns:v="urn:schemas-microsoft-com:vml" Requires="v">
                <p:oleObj name="Equation" r:id="rId3" imgW="2361960" imgH="444240" progId="Equation.DSMT4">
                  <p:embed/>
                </p:oleObj>
              </mc:Choice>
              <mc:Fallback>
                <p:oleObj name="Equation" r:id="rId3" imgW="2361960" imgH="444240" progId="Equation.DSMT4">
                  <p:embed/>
                  <p:pic>
                    <p:nvPicPr>
                      <p:cNvPr id="6" name="Object 5">
                        <a:extLst>
                          <a:ext uri="{FF2B5EF4-FFF2-40B4-BE49-F238E27FC236}">
                            <a16:creationId xmlns:a16="http://schemas.microsoft.com/office/drawing/2014/main" id="{F66D09CD-4700-4B34-B318-D3973A128782}"/>
                          </a:ext>
                        </a:extLst>
                      </p:cNvPr>
                      <p:cNvPicPr>
                        <a:picLocks noChangeAspect="1" noChangeArrowheads="1"/>
                      </p:cNvPicPr>
                      <p:nvPr/>
                    </p:nvPicPr>
                    <p:blipFill>
                      <a:blip r:embed="rId4"/>
                      <a:srcRect/>
                      <a:stretch>
                        <a:fillRect/>
                      </a:stretch>
                    </p:blipFill>
                    <p:spPr bwMode="auto">
                      <a:xfrm>
                        <a:off x="982907" y="1066800"/>
                        <a:ext cx="5557754" cy="10239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61067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30EEC-1C7A-4460-AC99-16AD8730722C}"/>
              </a:ext>
            </a:extLst>
          </p:cNvPr>
          <p:cNvSpPr>
            <a:spLocks noGrp="1"/>
          </p:cNvSpPr>
          <p:nvPr>
            <p:ph type="dt" sz="half" idx="10"/>
          </p:nvPr>
        </p:nvSpPr>
        <p:spPr/>
        <p:txBody>
          <a:bodyPr/>
          <a:lstStyle/>
          <a:p>
            <a:r>
              <a:rPr lang="en-US"/>
              <a:t>04/05/2024</a:t>
            </a:r>
            <a:endParaRPr lang="en-US" dirty="0"/>
          </a:p>
        </p:txBody>
      </p:sp>
      <p:sp>
        <p:nvSpPr>
          <p:cNvPr id="3" name="Footer Placeholder 2">
            <a:extLst>
              <a:ext uri="{FF2B5EF4-FFF2-40B4-BE49-F238E27FC236}">
                <a16:creationId xmlns:a16="http://schemas.microsoft.com/office/drawing/2014/main" id="{70D84944-74AE-45F0-B5D0-A1E8BC7C06E8}"/>
              </a:ext>
            </a:extLst>
          </p:cNvPr>
          <p:cNvSpPr>
            <a:spLocks noGrp="1"/>
          </p:cNvSpPr>
          <p:nvPr>
            <p:ph type="ftr" sz="quarter" idx="11"/>
          </p:nvPr>
        </p:nvSpPr>
        <p:spPr/>
        <p:txBody>
          <a:bodyPr/>
          <a:lstStyle/>
          <a:p>
            <a:r>
              <a:rPr lang="en-US"/>
              <a:t>PHY 712  Spring 2024 -- Lecture 32</a:t>
            </a:r>
            <a:endParaRPr lang="en-US" dirty="0"/>
          </a:p>
        </p:txBody>
      </p:sp>
      <p:sp>
        <p:nvSpPr>
          <p:cNvPr id="4" name="Slide Number Placeholder 3">
            <a:extLst>
              <a:ext uri="{FF2B5EF4-FFF2-40B4-BE49-F238E27FC236}">
                <a16:creationId xmlns:a16="http://schemas.microsoft.com/office/drawing/2014/main" id="{138721EA-C0EF-4F13-9662-07442877B2E1}"/>
              </a:ext>
            </a:extLst>
          </p:cNvPr>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a:extLst>
              <a:ext uri="{FF2B5EF4-FFF2-40B4-BE49-F238E27FC236}">
                <a16:creationId xmlns:a16="http://schemas.microsoft.com/office/drawing/2014/main" id="{5A99D06B-1D87-48F7-B2EC-378D8FCC229F}"/>
              </a:ext>
            </a:extLst>
          </p:cNvPr>
          <p:cNvSpPr txBox="1"/>
          <p:nvPr/>
        </p:nvSpPr>
        <p:spPr>
          <a:xfrm>
            <a:off x="457200" y="304800"/>
            <a:ext cx="8077200" cy="1200329"/>
          </a:xfrm>
          <a:prstGeom prst="rect">
            <a:avLst/>
          </a:prstGeom>
          <a:noFill/>
        </p:spPr>
        <p:txBody>
          <a:bodyPr wrap="square" rtlCol="0">
            <a:spAutoFit/>
          </a:bodyPr>
          <a:lstStyle/>
          <a:p>
            <a:r>
              <a:rPr lang="en-US" sz="2400" dirty="0">
                <a:latin typeface="+mj-lt"/>
              </a:rPr>
              <a:t>Comment on acceleration</a:t>
            </a:r>
          </a:p>
          <a:p>
            <a:endParaRPr lang="en-US" sz="2400" dirty="0">
              <a:latin typeface="+mj-lt"/>
            </a:endParaRPr>
          </a:p>
          <a:p>
            <a:r>
              <a:rPr lang="en-US" sz="2400" dirty="0">
                <a:latin typeface="+mj-lt"/>
              </a:rPr>
              <a:t>Lorentz force: </a:t>
            </a:r>
          </a:p>
        </p:txBody>
      </p:sp>
      <p:pic>
        <p:nvPicPr>
          <p:cNvPr id="6" name="Picture 5">
            <a:extLst>
              <a:ext uri="{FF2B5EF4-FFF2-40B4-BE49-F238E27FC236}">
                <a16:creationId xmlns:a16="http://schemas.microsoft.com/office/drawing/2014/main" id="{5FC4F76F-023F-48FE-BD8F-7C4F2AFE9827}"/>
              </a:ext>
            </a:extLst>
          </p:cNvPr>
          <p:cNvPicPr>
            <a:picLocks noChangeAspect="1"/>
          </p:cNvPicPr>
          <p:nvPr/>
        </p:nvPicPr>
        <p:blipFill>
          <a:blip r:embed="rId2"/>
          <a:stretch>
            <a:fillRect/>
          </a:stretch>
        </p:blipFill>
        <p:spPr>
          <a:xfrm>
            <a:off x="2819400" y="685800"/>
            <a:ext cx="3035600" cy="1266825"/>
          </a:xfrm>
          <a:prstGeom prst="rect">
            <a:avLst/>
          </a:prstGeom>
        </p:spPr>
      </p:pic>
      <p:graphicFrame>
        <p:nvGraphicFramePr>
          <p:cNvPr id="7" name="Object 6">
            <a:extLst>
              <a:ext uri="{FF2B5EF4-FFF2-40B4-BE49-F238E27FC236}">
                <a16:creationId xmlns:a16="http://schemas.microsoft.com/office/drawing/2014/main" id="{DF5C248B-F415-4E54-86FA-C1409D487073}"/>
              </a:ext>
            </a:extLst>
          </p:cNvPr>
          <p:cNvGraphicFramePr>
            <a:graphicFrameLocks noChangeAspect="1"/>
          </p:cNvGraphicFramePr>
          <p:nvPr/>
        </p:nvGraphicFramePr>
        <p:xfrm>
          <a:off x="152400" y="1952625"/>
          <a:ext cx="8382000" cy="1777196"/>
        </p:xfrm>
        <a:graphic>
          <a:graphicData uri="http://schemas.openxmlformats.org/presentationml/2006/ole">
            <mc:AlternateContent xmlns:mc="http://schemas.openxmlformats.org/markup-compatibility/2006">
              <mc:Choice xmlns:v="urn:schemas-microsoft-com:vml" Requires="v">
                <p:oleObj name="Equation" r:id="rId3" imgW="4012920" imgH="850680" progId="Equation.DSMT4">
                  <p:embed/>
                </p:oleObj>
              </mc:Choice>
              <mc:Fallback>
                <p:oleObj name="Equation" r:id="rId3" imgW="4012920" imgH="850680" progId="Equation.DSMT4">
                  <p:embed/>
                  <p:pic>
                    <p:nvPicPr>
                      <p:cNvPr id="7" name="Object 6">
                        <a:extLst>
                          <a:ext uri="{FF2B5EF4-FFF2-40B4-BE49-F238E27FC236}">
                            <a16:creationId xmlns:a16="http://schemas.microsoft.com/office/drawing/2014/main" id="{DF5C248B-F415-4E54-86FA-C1409D487073}"/>
                          </a:ext>
                        </a:extLst>
                      </p:cNvPr>
                      <p:cNvPicPr/>
                      <p:nvPr/>
                    </p:nvPicPr>
                    <p:blipFill>
                      <a:blip r:embed="rId4"/>
                      <a:stretch>
                        <a:fillRect/>
                      </a:stretch>
                    </p:blipFill>
                    <p:spPr>
                      <a:xfrm>
                        <a:off x="152400" y="1952625"/>
                        <a:ext cx="8382000" cy="1777196"/>
                      </a:xfrm>
                      <a:prstGeom prst="rect">
                        <a:avLst/>
                      </a:prstGeom>
                    </p:spPr>
                  </p:pic>
                </p:oleObj>
              </mc:Fallback>
            </mc:AlternateContent>
          </a:graphicData>
        </a:graphic>
      </p:graphicFrame>
    </p:spTree>
    <p:extLst>
      <p:ext uri="{BB962C8B-B14F-4D97-AF65-F5344CB8AC3E}">
        <p14:creationId xmlns:p14="http://schemas.microsoft.com/office/powerpoint/2010/main" val="829252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0" y="304800"/>
            <a:ext cx="9144000" cy="461665"/>
          </a:xfrm>
          <a:prstGeom prst="rect">
            <a:avLst/>
          </a:prstGeom>
          <a:noFill/>
        </p:spPr>
        <p:txBody>
          <a:bodyPr wrap="square" rtlCol="0">
            <a:spAutoFit/>
          </a:bodyPr>
          <a:lstStyle/>
          <a:p>
            <a:r>
              <a:rPr lang="en-US" sz="2400" dirty="0">
                <a:latin typeface="+mj-lt"/>
              </a:rPr>
              <a:t>Thompson scattering – non relativistic approximation -- continued</a:t>
            </a:r>
          </a:p>
        </p:txBody>
      </p:sp>
      <p:graphicFrame>
        <p:nvGraphicFramePr>
          <p:cNvPr id="6" name="Object 5"/>
          <p:cNvGraphicFramePr>
            <a:graphicFrameLocks noChangeAspect="1"/>
          </p:cNvGraphicFramePr>
          <p:nvPr/>
        </p:nvGraphicFramePr>
        <p:xfrm>
          <a:off x="165678" y="762000"/>
          <a:ext cx="8812643" cy="1266825"/>
        </p:xfrm>
        <a:graphic>
          <a:graphicData uri="http://schemas.openxmlformats.org/presentationml/2006/ole">
            <mc:AlternateContent xmlns:mc="http://schemas.openxmlformats.org/markup-compatibility/2006">
              <mc:Choice xmlns:v="urn:schemas-microsoft-com:vml" Requires="v">
                <p:oleObj name="Equation" r:id="rId3" imgW="5727600" imgH="799920" progId="Equation.DSMT4">
                  <p:embed/>
                </p:oleObj>
              </mc:Choice>
              <mc:Fallback>
                <p:oleObj name="Equation" r:id="rId3" imgW="5727600" imgH="799920" progId="Equation.DSMT4">
                  <p:embed/>
                  <p:pic>
                    <p:nvPicPr>
                      <p:cNvPr id="6" name="Object 5"/>
                      <p:cNvPicPr>
                        <a:picLocks noChangeAspect="1" noChangeArrowheads="1"/>
                      </p:cNvPicPr>
                      <p:nvPr/>
                    </p:nvPicPr>
                    <p:blipFill>
                      <a:blip r:embed="rId4"/>
                      <a:srcRect/>
                      <a:stretch>
                        <a:fillRect/>
                      </a:stretch>
                    </p:blipFill>
                    <p:spPr bwMode="auto">
                      <a:xfrm>
                        <a:off x="165678" y="762000"/>
                        <a:ext cx="8812643" cy="1266825"/>
                      </a:xfrm>
                      <a:prstGeom prst="rect">
                        <a:avLst/>
                      </a:prstGeom>
                      <a:noFill/>
                      <a:ln>
                        <a:noFill/>
                      </a:ln>
                    </p:spPr>
                  </p:pic>
                </p:oleObj>
              </mc:Fallback>
            </mc:AlternateContent>
          </a:graphicData>
        </a:graphic>
      </p:graphicFrame>
      <p:cxnSp>
        <p:nvCxnSpPr>
          <p:cNvPr id="11" name="Straight Arrow Connector 10"/>
          <p:cNvCxnSpPr/>
          <p:nvPr/>
        </p:nvCxnSpPr>
        <p:spPr>
          <a:xfrm flipH="1" flipV="1">
            <a:off x="975360" y="27127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52400" y="44958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90600" y="44958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90600" y="28956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28800" y="27127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20" name="TextBox 19"/>
          <p:cNvSpPr txBox="1"/>
          <p:nvPr/>
        </p:nvSpPr>
        <p:spPr>
          <a:xfrm>
            <a:off x="609600" y="28651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21" name="TextBox 20"/>
          <p:cNvSpPr txBox="1"/>
          <p:nvPr/>
        </p:nvSpPr>
        <p:spPr>
          <a:xfrm>
            <a:off x="1066800" y="36042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23" name="Straight Connector 22"/>
          <p:cNvCxnSpPr/>
          <p:nvPr/>
        </p:nvCxnSpPr>
        <p:spPr>
          <a:xfrm flipH="1">
            <a:off x="1752600" y="29435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44958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1550" y="44196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30" name="Straight Arrow Connector 29"/>
          <p:cNvCxnSpPr>
            <a:cxnSpLocks/>
          </p:cNvCxnSpPr>
          <p:nvPr/>
        </p:nvCxnSpPr>
        <p:spPr>
          <a:xfrm>
            <a:off x="990600" y="4419600"/>
            <a:ext cx="300037" cy="7969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000125" y="41116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237625" y="5164475"/>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36" name="TextBox 35"/>
          <p:cNvSpPr txBox="1"/>
          <p:nvPr/>
        </p:nvSpPr>
        <p:spPr>
          <a:xfrm>
            <a:off x="1447800" y="37338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graphicFrame>
        <p:nvGraphicFramePr>
          <p:cNvPr id="37" name="Object 36"/>
          <p:cNvGraphicFramePr>
            <a:graphicFrameLocks noChangeAspect="1"/>
          </p:cNvGraphicFramePr>
          <p:nvPr/>
        </p:nvGraphicFramePr>
        <p:xfrm>
          <a:off x="2860876" y="3270250"/>
          <a:ext cx="5767071" cy="2451099"/>
        </p:xfrm>
        <a:graphic>
          <a:graphicData uri="http://schemas.openxmlformats.org/presentationml/2006/ole">
            <mc:AlternateContent xmlns:mc="http://schemas.openxmlformats.org/markup-compatibility/2006">
              <mc:Choice xmlns:v="urn:schemas-microsoft-com:vml" Requires="v">
                <p:oleObj name="Equation" r:id="rId5" imgW="2463480" imgH="1015920" progId="Equation.DSMT4">
                  <p:embed/>
                </p:oleObj>
              </mc:Choice>
              <mc:Fallback>
                <p:oleObj name="Equation" r:id="rId5" imgW="2463480" imgH="1015920" progId="Equation.DSMT4">
                  <p:embed/>
                  <p:pic>
                    <p:nvPicPr>
                      <p:cNvPr id="37" name="Object 36"/>
                      <p:cNvPicPr>
                        <a:picLocks noChangeAspect="1" noChangeArrowheads="1"/>
                      </p:cNvPicPr>
                      <p:nvPr/>
                    </p:nvPicPr>
                    <p:blipFill>
                      <a:blip r:embed="rId6"/>
                      <a:srcRect/>
                      <a:stretch>
                        <a:fillRect/>
                      </a:stretch>
                    </p:blipFill>
                    <p:spPr bwMode="auto">
                      <a:xfrm>
                        <a:off x="2860876" y="3270250"/>
                        <a:ext cx="5767071" cy="2451099"/>
                      </a:xfrm>
                      <a:prstGeom prst="rect">
                        <a:avLst/>
                      </a:prstGeom>
                      <a:noFill/>
                      <a:ln>
                        <a:noFill/>
                      </a:ln>
                    </p:spPr>
                  </p:pic>
                </p:oleObj>
              </mc:Fallback>
            </mc:AlternateContent>
          </a:graphicData>
        </a:graphic>
      </p:graphicFrame>
      <p:cxnSp>
        <p:nvCxnSpPr>
          <p:cNvPr id="39" name="Straight Arrow Connector 38"/>
          <p:cNvCxnSpPr/>
          <p:nvPr/>
        </p:nvCxnSpPr>
        <p:spPr>
          <a:xfrm flipH="1">
            <a:off x="571500" y="44958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4800" y="44196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7" name="Object 6"/>
          <p:cNvGraphicFramePr>
            <a:graphicFrameLocks noChangeAspect="1"/>
          </p:cNvGraphicFramePr>
          <p:nvPr/>
        </p:nvGraphicFramePr>
        <p:xfrm>
          <a:off x="2133600" y="1958105"/>
          <a:ext cx="5558429" cy="593192"/>
        </p:xfrm>
        <a:graphic>
          <a:graphicData uri="http://schemas.openxmlformats.org/presentationml/2006/ole">
            <mc:AlternateContent xmlns:mc="http://schemas.openxmlformats.org/markup-compatibility/2006">
              <mc:Choice xmlns:v="urn:schemas-microsoft-com:vml" Requires="v">
                <p:oleObj name="Equation" r:id="rId7" imgW="3213000" imgH="342720" progId="Equation.DSMT4">
                  <p:embed/>
                </p:oleObj>
              </mc:Choice>
              <mc:Fallback>
                <p:oleObj name="Equation" r:id="rId7" imgW="3213000" imgH="342720" progId="Equation.DSMT4">
                  <p:embed/>
                  <p:pic>
                    <p:nvPicPr>
                      <p:cNvPr id="7" name="Object 6"/>
                      <p:cNvPicPr/>
                      <p:nvPr/>
                    </p:nvPicPr>
                    <p:blipFill>
                      <a:blip r:embed="rId8"/>
                      <a:stretch>
                        <a:fillRect/>
                      </a:stretch>
                    </p:blipFill>
                    <p:spPr>
                      <a:xfrm>
                        <a:off x="2133600" y="1958105"/>
                        <a:ext cx="5558429" cy="593192"/>
                      </a:xfrm>
                      <a:prstGeom prst="rect">
                        <a:avLst/>
                      </a:prstGeom>
                    </p:spPr>
                  </p:pic>
                </p:oleObj>
              </mc:Fallback>
            </mc:AlternateContent>
          </a:graphicData>
        </a:graphic>
      </p:graphicFrame>
      <p:sp>
        <p:nvSpPr>
          <p:cNvPr id="8" name="Arc 7"/>
          <p:cNvSpPr/>
          <p:nvPr/>
        </p:nvSpPr>
        <p:spPr>
          <a:xfrm rot="8039678">
            <a:off x="453259" y="3983682"/>
            <a:ext cx="1153672" cy="952500"/>
          </a:xfrm>
          <a:prstGeom prst="arc">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6AE04D3-7A17-4D78-BBBA-838543C9A80D}"/>
              </a:ext>
            </a:extLst>
          </p:cNvPr>
          <p:cNvSpPr txBox="1"/>
          <p:nvPr/>
        </p:nvSpPr>
        <p:spPr>
          <a:xfrm>
            <a:off x="773430" y="2362200"/>
            <a:ext cx="293370" cy="461665"/>
          </a:xfrm>
          <a:prstGeom prst="rect">
            <a:avLst/>
          </a:prstGeom>
          <a:noFill/>
        </p:spPr>
        <p:txBody>
          <a:bodyPr wrap="square" rtlCol="0">
            <a:spAutoFit/>
          </a:bodyPr>
          <a:lstStyle/>
          <a:p>
            <a:r>
              <a:rPr lang="en-US" sz="2400" b="1" dirty="0">
                <a:latin typeface="+mj-lt"/>
              </a:rPr>
              <a:t>z</a:t>
            </a:r>
          </a:p>
        </p:txBody>
      </p:sp>
      <p:sp>
        <p:nvSpPr>
          <p:cNvPr id="27" name="TextBox 26">
            <a:extLst>
              <a:ext uri="{FF2B5EF4-FFF2-40B4-BE49-F238E27FC236}">
                <a16:creationId xmlns:a16="http://schemas.microsoft.com/office/drawing/2014/main" id="{A7DF8683-536E-4372-A472-196A85B8676B}"/>
              </a:ext>
            </a:extLst>
          </p:cNvPr>
          <p:cNvSpPr txBox="1"/>
          <p:nvPr/>
        </p:nvSpPr>
        <p:spPr>
          <a:xfrm>
            <a:off x="2500081" y="4226867"/>
            <a:ext cx="293370" cy="461665"/>
          </a:xfrm>
          <a:prstGeom prst="rect">
            <a:avLst/>
          </a:prstGeom>
          <a:noFill/>
        </p:spPr>
        <p:txBody>
          <a:bodyPr wrap="square" rtlCol="0">
            <a:spAutoFit/>
          </a:bodyPr>
          <a:lstStyle/>
          <a:p>
            <a:r>
              <a:rPr lang="en-US" sz="2400" b="1" dirty="0">
                <a:latin typeface="+mj-lt"/>
              </a:rPr>
              <a:t>y</a:t>
            </a:r>
          </a:p>
        </p:txBody>
      </p:sp>
      <p:sp>
        <p:nvSpPr>
          <p:cNvPr id="29" name="TextBox 28">
            <a:extLst>
              <a:ext uri="{FF2B5EF4-FFF2-40B4-BE49-F238E27FC236}">
                <a16:creationId xmlns:a16="http://schemas.microsoft.com/office/drawing/2014/main" id="{62EAFBFC-7F84-444E-9E86-B6EF10E3E734}"/>
              </a:ext>
            </a:extLst>
          </p:cNvPr>
          <p:cNvSpPr txBox="1"/>
          <p:nvPr/>
        </p:nvSpPr>
        <p:spPr>
          <a:xfrm>
            <a:off x="11430" y="5181600"/>
            <a:ext cx="293370" cy="461665"/>
          </a:xfrm>
          <a:prstGeom prst="rect">
            <a:avLst/>
          </a:prstGeom>
          <a:noFill/>
        </p:spPr>
        <p:txBody>
          <a:bodyPr wrap="square" rtlCol="0">
            <a:spAutoFit/>
          </a:bodyPr>
          <a:lstStyle/>
          <a:p>
            <a:r>
              <a:rPr lang="en-US" sz="2400" b="1" dirty="0">
                <a:latin typeface="+mj-lt"/>
              </a:rPr>
              <a:t>x</a:t>
            </a:r>
          </a:p>
        </p:txBody>
      </p:sp>
      <p:sp>
        <p:nvSpPr>
          <p:cNvPr id="10" name="TextBox 9">
            <a:extLst>
              <a:ext uri="{FF2B5EF4-FFF2-40B4-BE49-F238E27FC236}">
                <a16:creationId xmlns:a16="http://schemas.microsoft.com/office/drawing/2014/main" id="{7F1C0EB1-8EB3-4877-9158-EB27CAF61CAD}"/>
              </a:ext>
            </a:extLst>
          </p:cNvPr>
          <p:cNvSpPr txBox="1"/>
          <p:nvPr/>
        </p:nvSpPr>
        <p:spPr>
          <a:xfrm>
            <a:off x="3140910" y="5808017"/>
            <a:ext cx="5545890" cy="461665"/>
          </a:xfrm>
          <a:prstGeom prst="rect">
            <a:avLst/>
          </a:prstGeom>
          <a:noFill/>
        </p:spPr>
        <p:txBody>
          <a:bodyPr wrap="square" rtlCol="0">
            <a:spAutoFit/>
          </a:bodyPr>
          <a:lstStyle/>
          <a:p>
            <a:r>
              <a:rPr lang="en-US" sz="2400" b="1" dirty="0">
                <a:solidFill>
                  <a:srgbClr val="DA32AA"/>
                </a:solidFill>
                <a:latin typeface="+mj-lt"/>
              </a:rPr>
              <a:t>Are these polarizations unique?</a:t>
            </a:r>
          </a:p>
        </p:txBody>
      </p:sp>
    </p:spTree>
    <p:extLst>
      <p:ext uri="{BB962C8B-B14F-4D97-AF65-F5344CB8AC3E}">
        <p14:creationId xmlns:p14="http://schemas.microsoft.com/office/powerpoint/2010/main" val="130924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006601-E7E0-7E87-F830-2C6FB92C8ADD}"/>
              </a:ext>
            </a:extLst>
          </p:cNvPr>
          <p:cNvSpPr>
            <a:spLocks noGrp="1"/>
          </p:cNvSpPr>
          <p:nvPr>
            <p:ph type="dt" sz="half" idx="10"/>
          </p:nvPr>
        </p:nvSpPr>
        <p:spPr/>
        <p:txBody>
          <a:bodyPr/>
          <a:lstStyle/>
          <a:p>
            <a:r>
              <a:rPr lang="en-US"/>
              <a:t>04/05/2024</a:t>
            </a:r>
            <a:endParaRPr lang="en-US" dirty="0"/>
          </a:p>
        </p:txBody>
      </p:sp>
      <p:sp>
        <p:nvSpPr>
          <p:cNvPr id="3" name="Footer Placeholder 2">
            <a:extLst>
              <a:ext uri="{FF2B5EF4-FFF2-40B4-BE49-F238E27FC236}">
                <a16:creationId xmlns:a16="http://schemas.microsoft.com/office/drawing/2014/main" id="{5036627F-4AEB-DCEF-C222-07B9EAA6A6CF}"/>
              </a:ext>
            </a:extLst>
          </p:cNvPr>
          <p:cNvSpPr>
            <a:spLocks noGrp="1"/>
          </p:cNvSpPr>
          <p:nvPr>
            <p:ph type="ftr" sz="quarter" idx="11"/>
          </p:nvPr>
        </p:nvSpPr>
        <p:spPr/>
        <p:txBody>
          <a:bodyPr/>
          <a:lstStyle/>
          <a:p>
            <a:r>
              <a:rPr lang="en-US"/>
              <a:t>PHY 712  Spring 2024 -- Lecture 32</a:t>
            </a:r>
            <a:endParaRPr lang="en-US" dirty="0"/>
          </a:p>
        </p:txBody>
      </p:sp>
      <p:sp>
        <p:nvSpPr>
          <p:cNvPr id="4" name="Slide Number Placeholder 3">
            <a:extLst>
              <a:ext uri="{FF2B5EF4-FFF2-40B4-BE49-F238E27FC236}">
                <a16:creationId xmlns:a16="http://schemas.microsoft.com/office/drawing/2014/main" id="{59474A47-63FD-A8BF-59D0-61F10C6E10D0}"/>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7" name="Picture 6">
            <a:extLst>
              <a:ext uri="{FF2B5EF4-FFF2-40B4-BE49-F238E27FC236}">
                <a16:creationId xmlns:a16="http://schemas.microsoft.com/office/drawing/2014/main" id="{689DBE5A-2AB2-1C4B-55EF-387FC163CF7C}"/>
              </a:ext>
            </a:extLst>
          </p:cNvPr>
          <p:cNvPicPr>
            <a:picLocks noChangeAspect="1"/>
          </p:cNvPicPr>
          <p:nvPr/>
        </p:nvPicPr>
        <p:blipFill>
          <a:blip r:embed="rId2"/>
          <a:stretch>
            <a:fillRect/>
          </a:stretch>
        </p:blipFill>
        <p:spPr>
          <a:xfrm>
            <a:off x="-27272" y="1219200"/>
            <a:ext cx="9208492" cy="3733800"/>
          </a:xfrm>
          <a:prstGeom prst="rect">
            <a:avLst/>
          </a:prstGeom>
        </p:spPr>
      </p:pic>
    </p:spTree>
    <p:extLst>
      <p:ext uri="{BB962C8B-B14F-4D97-AF65-F5344CB8AC3E}">
        <p14:creationId xmlns:p14="http://schemas.microsoft.com/office/powerpoint/2010/main" val="732185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DA28BA-C570-4A03-A7CD-193AEFA317BB}"/>
              </a:ext>
            </a:extLst>
          </p:cNvPr>
          <p:cNvSpPr>
            <a:spLocks noGrp="1"/>
          </p:cNvSpPr>
          <p:nvPr>
            <p:ph type="dt" sz="half" idx="10"/>
          </p:nvPr>
        </p:nvSpPr>
        <p:spPr/>
        <p:txBody>
          <a:bodyPr/>
          <a:lstStyle/>
          <a:p>
            <a:r>
              <a:rPr lang="en-US"/>
              <a:t>04/05/2024</a:t>
            </a:r>
            <a:endParaRPr lang="en-US" dirty="0"/>
          </a:p>
        </p:txBody>
      </p:sp>
      <p:sp>
        <p:nvSpPr>
          <p:cNvPr id="3" name="Footer Placeholder 2">
            <a:extLst>
              <a:ext uri="{FF2B5EF4-FFF2-40B4-BE49-F238E27FC236}">
                <a16:creationId xmlns:a16="http://schemas.microsoft.com/office/drawing/2014/main" id="{B69962BF-9AF6-476C-AD79-16FC98DCEF52}"/>
              </a:ext>
            </a:extLst>
          </p:cNvPr>
          <p:cNvSpPr>
            <a:spLocks noGrp="1"/>
          </p:cNvSpPr>
          <p:nvPr>
            <p:ph type="ftr" sz="quarter" idx="11"/>
          </p:nvPr>
        </p:nvSpPr>
        <p:spPr/>
        <p:txBody>
          <a:bodyPr/>
          <a:lstStyle/>
          <a:p>
            <a:r>
              <a:rPr lang="en-US"/>
              <a:t>PHY 712  Spring 2024 -- Lecture 32</a:t>
            </a:r>
            <a:endParaRPr lang="en-US" dirty="0"/>
          </a:p>
        </p:txBody>
      </p:sp>
      <p:sp>
        <p:nvSpPr>
          <p:cNvPr id="4" name="Slide Number Placeholder 3">
            <a:extLst>
              <a:ext uri="{FF2B5EF4-FFF2-40B4-BE49-F238E27FC236}">
                <a16:creationId xmlns:a16="http://schemas.microsoft.com/office/drawing/2014/main" id="{09A368B9-CB04-4B72-9824-6C75C04D753B}"/>
              </a:ext>
            </a:extLst>
          </p:cNvPr>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a:extLst>
              <a:ext uri="{FF2B5EF4-FFF2-40B4-BE49-F238E27FC236}">
                <a16:creationId xmlns:a16="http://schemas.microsoft.com/office/drawing/2014/main" id="{52D368FC-92E8-4D34-8DEF-6C8CD5D23784}"/>
              </a:ext>
            </a:extLst>
          </p:cNvPr>
          <p:cNvSpPr txBox="1"/>
          <p:nvPr/>
        </p:nvSpPr>
        <p:spPr>
          <a:xfrm>
            <a:off x="457200" y="228600"/>
            <a:ext cx="8229600" cy="830997"/>
          </a:xfrm>
          <a:prstGeom prst="rect">
            <a:avLst/>
          </a:prstGeom>
          <a:noFill/>
        </p:spPr>
        <p:txBody>
          <a:bodyPr wrap="square" rtlCol="0">
            <a:spAutoFit/>
          </a:bodyPr>
          <a:lstStyle/>
          <a:p>
            <a:r>
              <a:rPr lang="en-US" sz="2400" dirty="0">
                <a:latin typeface="+mj-lt"/>
              </a:rPr>
              <a:t>Note that we are associating the vector </a:t>
            </a:r>
          </a:p>
          <a:p>
            <a:r>
              <a:rPr lang="en-US" sz="2400" dirty="0">
                <a:latin typeface="+mj-lt"/>
              </a:rPr>
              <a:t>with the polarization of the light.   Why?</a:t>
            </a:r>
          </a:p>
        </p:txBody>
      </p:sp>
      <p:graphicFrame>
        <p:nvGraphicFramePr>
          <p:cNvPr id="6" name="Object 5">
            <a:extLst>
              <a:ext uri="{FF2B5EF4-FFF2-40B4-BE49-F238E27FC236}">
                <a16:creationId xmlns:a16="http://schemas.microsoft.com/office/drawing/2014/main" id="{CC03CE47-DBF0-40CA-AA81-77C0C4E8061C}"/>
              </a:ext>
            </a:extLst>
          </p:cNvPr>
          <p:cNvGraphicFramePr>
            <a:graphicFrameLocks noChangeAspect="1"/>
          </p:cNvGraphicFramePr>
          <p:nvPr/>
        </p:nvGraphicFramePr>
        <p:xfrm>
          <a:off x="6019800" y="208344"/>
          <a:ext cx="1406525" cy="542925"/>
        </p:xfrm>
        <a:graphic>
          <a:graphicData uri="http://schemas.openxmlformats.org/presentationml/2006/ole">
            <mc:AlternateContent xmlns:mc="http://schemas.openxmlformats.org/markup-compatibility/2006">
              <mc:Choice xmlns:v="urn:schemas-microsoft-com:vml" Requires="v">
                <p:oleObj name="Equation" r:id="rId3" imgW="914400" imgH="342720" progId="Equation.DSMT4">
                  <p:embed/>
                </p:oleObj>
              </mc:Choice>
              <mc:Fallback>
                <p:oleObj name="Equation" r:id="rId3" imgW="914400" imgH="342720" progId="Equation.DSMT4">
                  <p:embed/>
                  <p:pic>
                    <p:nvPicPr>
                      <p:cNvPr id="6" name="Object 5">
                        <a:extLst>
                          <a:ext uri="{FF2B5EF4-FFF2-40B4-BE49-F238E27FC236}">
                            <a16:creationId xmlns:a16="http://schemas.microsoft.com/office/drawing/2014/main" id="{CC03CE47-DBF0-40CA-AA81-77C0C4E8061C}"/>
                          </a:ext>
                        </a:extLst>
                      </p:cNvPr>
                      <p:cNvPicPr>
                        <a:picLocks noChangeAspect="1" noChangeArrowheads="1"/>
                      </p:cNvPicPr>
                      <p:nvPr/>
                    </p:nvPicPr>
                    <p:blipFill>
                      <a:blip r:embed="rId4"/>
                      <a:srcRect/>
                      <a:stretch>
                        <a:fillRect/>
                      </a:stretch>
                    </p:blipFill>
                    <p:spPr bwMode="auto">
                      <a:xfrm>
                        <a:off x="6019800" y="208344"/>
                        <a:ext cx="1406525" cy="542925"/>
                      </a:xfrm>
                      <a:prstGeom prst="rect">
                        <a:avLst/>
                      </a:prstGeom>
                      <a:noFill/>
                      <a:ln>
                        <a:noFill/>
                      </a:ln>
                    </p:spPr>
                  </p:pic>
                </p:oleObj>
              </mc:Fallback>
            </mc:AlternateContent>
          </a:graphicData>
        </a:graphic>
      </p:graphicFrame>
      <p:pic>
        <p:nvPicPr>
          <p:cNvPr id="7" name="Picture 2">
            <a:extLst>
              <a:ext uri="{FF2B5EF4-FFF2-40B4-BE49-F238E27FC236}">
                <a16:creationId xmlns:a16="http://schemas.microsoft.com/office/drawing/2014/main" id="{0C93C3F3-BCD2-4F98-A83B-D5E707DE71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77" t="23366" r="5042" b="8443"/>
          <a:stretch/>
        </p:blipFill>
        <p:spPr bwMode="auto">
          <a:xfrm>
            <a:off x="152400" y="2693787"/>
            <a:ext cx="8854082" cy="363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2F9406AB-832D-497D-8967-45ADA49F8977}"/>
              </a:ext>
            </a:extLst>
          </p:cNvPr>
          <p:cNvSpPr txBox="1"/>
          <p:nvPr/>
        </p:nvSpPr>
        <p:spPr>
          <a:xfrm>
            <a:off x="838200" y="1703187"/>
            <a:ext cx="7162800" cy="461665"/>
          </a:xfrm>
          <a:prstGeom prst="rect">
            <a:avLst/>
          </a:prstGeom>
          <a:noFill/>
        </p:spPr>
        <p:txBody>
          <a:bodyPr wrap="square" rtlCol="0">
            <a:spAutoFit/>
          </a:bodyPr>
          <a:lstStyle/>
          <a:p>
            <a:r>
              <a:rPr lang="en-US" sz="2400" dirty="0" err="1">
                <a:latin typeface="+mj-lt"/>
              </a:rPr>
              <a:t>Li</a:t>
            </a:r>
            <a:r>
              <a:rPr lang="en-US" sz="2400" dirty="0" err="1"/>
              <a:t>é</a:t>
            </a:r>
            <a:r>
              <a:rPr lang="en-US" sz="2400" dirty="0" err="1">
                <a:latin typeface="+mj-lt"/>
              </a:rPr>
              <a:t>nard-Wiechert</a:t>
            </a:r>
            <a:r>
              <a:rPr lang="en-US" sz="2400" dirty="0">
                <a:latin typeface="+mj-lt"/>
              </a:rPr>
              <a:t> fields (</a:t>
            </a:r>
            <a:r>
              <a:rPr lang="en-US" sz="2400" dirty="0" err="1">
                <a:latin typeface="+mj-lt"/>
              </a:rPr>
              <a:t>cgs</a:t>
            </a:r>
            <a:r>
              <a:rPr lang="en-US" sz="2400" dirty="0">
                <a:latin typeface="+mj-lt"/>
              </a:rPr>
              <a:t> Gaussian units):</a:t>
            </a:r>
          </a:p>
        </p:txBody>
      </p:sp>
    </p:spTree>
    <p:extLst>
      <p:ext uri="{BB962C8B-B14F-4D97-AF65-F5344CB8AC3E}">
        <p14:creationId xmlns:p14="http://schemas.microsoft.com/office/powerpoint/2010/main" val="120610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0" y="304800"/>
            <a:ext cx="9144000" cy="461665"/>
          </a:xfrm>
          <a:prstGeom prst="rect">
            <a:avLst/>
          </a:prstGeom>
          <a:noFill/>
        </p:spPr>
        <p:txBody>
          <a:bodyPr wrap="square" rtlCol="0">
            <a:spAutoFit/>
          </a:bodyPr>
          <a:lstStyle/>
          <a:p>
            <a:r>
              <a:rPr lang="en-US" sz="2400" dirty="0">
                <a:latin typeface="+mj-lt"/>
              </a:rPr>
              <a:t>Thompson scattering – non relativistic approximation -- continued</a:t>
            </a:r>
          </a:p>
        </p:txBody>
      </p:sp>
      <p:graphicFrame>
        <p:nvGraphicFramePr>
          <p:cNvPr id="6" name="Object 5"/>
          <p:cNvGraphicFramePr>
            <a:graphicFrameLocks noChangeAspect="1"/>
          </p:cNvGraphicFramePr>
          <p:nvPr/>
        </p:nvGraphicFramePr>
        <p:xfrm>
          <a:off x="165678" y="762000"/>
          <a:ext cx="8812643" cy="1266825"/>
        </p:xfrm>
        <a:graphic>
          <a:graphicData uri="http://schemas.openxmlformats.org/presentationml/2006/ole">
            <mc:AlternateContent xmlns:mc="http://schemas.openxmlformats.org/markup-compatibility/2006">
              <mc:Choice xmlns:v="urn:schemas-microsoft-com:vml" Requires="v">
                <p:oleObj name="Equation" r:id="rId3" imgW="5727600" imgH="799920" progId="Equation.DSMT4">
                  <p:embed/>
                </p:oleObj>
              </mc:Choice>
              <mc:Fallback>
                <p:oleObj name="Equation" r:id="rId3" imgW="5727600" imgH="799920" progId="Equation.DSMT4">
                  <p:embed/>
                  <p:pic>
                    <p:nvPicPr>
                      <p:cNvPr id="6" name="Object 5"/>
                      <p:cNvPicPr>
                        <a:picLocks noChangeAspect="1" noChangeArrowheads="1"/>
                      </p:cNvPicPr>
                      <p:nvPr/>
                    </p:nvPicPr>
                    <p:blipFill>
                      <a:blip r:embed="rId4"/>
                      <a:srcRect/>
                      <a:stretch>
                        <a:fillRect/>
                      </a:stretch>
                    </p:blipFill>
                    <p:spPr bwMode="auto">
                      <a:xfrm>
                        <a:off x="165678" y="762000"/>
                        <a:ext cx="8812643" cy="1266825"/>
                      </a:xfrm>
                      <a:prstGeom prst="rect">
                        <a:avLst/>
                      </a:prstGeom>
                      <a:noFill/>
                      <a:ln>
                        <a:noFill/>
                      </a:ln>
                    </p:spPr>
                  </p:pic>
                </p:oleObj>
              </mc:Fallback>
            </mc:AlternateContent>
          </a:graphicData>
        </a:graphic>
      </p:graphicFrame>
      <p:cxnSp>
        <p:nvCxnSpPr>
          <p:cNvPr id="11" name="Straight Arrow Connector 10"/>
          <p:cNvCxnSpPr/>
          <p:nvPr/>
        </p:nvCxnSpPr>
        <p:spPr>
          <a:xfrm flipH="1" flipV="1">
            <a:off x="975360" y="27127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52400" y="44958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90600" y="44958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90600" y="28956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28800" y="27127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20" name="TextBox 19"/>
          <p:cNvSpPr txBox="1"/>
          <p:nvPr/>
        </p:nvSpPr>
        <p:spPr>
          <a:xfrm>
            <a:off x="609600" y="28651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21" name="TextBox 20"/>
          <p:cNvSpPr txBox="1"/>
          <p:nvPr/>
        </p:nvSpPr>
        <p:spPr>
          <a:xfrm>
            <a:off x="1066800" y="36042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23" name="Straight Connector 22"/>
          <p:cNvCxnSpPr/>
          <p:nvPr/>
        </p:nvCxnSpPr>
        <p:spPr>
          <a:xfrm flipH="1">
            <a:off x="1752600" y="29435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44958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1550" y="44196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30" name="Straight Arrow Connector 29"/>
          <p:cNvCxnSpPr/>
          <p:nvPr/>
        </p:nvCxnSpPr>
        <p:spPr>
          <a:xfrm>
            <a:off x="990600" y="44196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000125" y="41116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51134" y="510667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36" name="TextBox 35"/>
          <p:cNvSpPr txBox="1"/>
          <p:nvPr/>
        </p:nvSpPr>
        <p:spPr>
          <a:xfrm>
            <a:off x="1447800" y="37338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graphicFrame>
        <p:nvGraphicFramePr>
          <p:cNvPr id="37" name="Object 36"/>
          <p:cNvGraphicFramePr>
            <a:graphicFrameLocks noChangeAspect="1"/>
          </p:cNvGraphicFramePr>
          <p:nvPr/>
        </p:nvGraphicFramePr>
        <p:xfrm>
          <a:off x="2778746" y="3633091"/>
          <a:ext cx="6212854" cy="2539109"/>
        </p:xfrm>
        <a:graphic>
          <a:graphicData uri="http://schemas.openxmlformats.org/presentationml/2006/ole">
            <mc:AlternateContent xmlns:mc="http://schemas.openxmlformats.org/markup-compatibility/2006">
              <mc:Choice xmlns:v="urn:schemas-microsoft-com:vml" Requires="v">
                <p:oleObj name="Equation" r:id="rId5" imgW="3200400" imgH="1269720" progId="Equation.DSMT4">
                  <p:embed/>
                </p:oleObj>
              </mc:Choice>
              <mc:Fallback>
                <p:oleObj name="Equation" r:id="rId5" imgW="3200400" imgH="1269720" progId="Equation.DSMT4">
                  <p:embed/>
                  <p:pic>
                    <p:nvPicPr>
                      <p:cNvPr id="37" name="Object 36"/>
                      <p:cNvPicPr>
                        <a:picLocks noChangeAspect="1" noChangeArrowheads="1"/>
                      </p:cNvPicPr>
                      <p:nvPr/>
                    </p:nvPicPr>
                    <p:blipFill>
                      <a:blip r:embed="rId6"/>
                      <a:srcRect/>
                      <a:stretch>
                        <a:fillRect/>
                      </a:stretch>
                    </p:blipFill>
                    <p:spPr bwMode="auto">
                      <a:xfrm>
                        <a:off x="2778746" y="3633091"/>
                        <a:ext cx="6212854" cy="2539109"/>
                      </a:xfrm>
                      <a:prstGeom prst="rect">
                        <a:avLst/>
                      </a:prstGeom>
                      <a:noFill/>
                      <a:ln>
                        <a:noFill/>
                      </a:ln>
                    </p:spPr>
                  </p:pic>
                </p:oleObj>
              </mc:Fallback>
            </mc:AlternateContent>
          </a:graphicData>
        </a:graphic>
      </p:graphicFrame>
      <p:cxnSp>
        <p:nvCxnSpPr>
          <p:cNvPr id="39" name="Straight Arrow Connector 38"/>
          <p:cNvCxnSpPr/>
          <p:nvPr/>
        </p:nvCxnSpPr>
        <p:spPr>
          <a:xfrm flipH="1">
            <a:off x="571500" y="44958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4800" y="44196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7" name="Object 6"/>
          <p:cNvGraphicFramePr>
            <a:graphicFrameLocks noChangeAspect="1"/>
          </p:cNvGraphicFramePr>
          <p:nvPr/>
        </p:nvGraphicFramePr>
        <p:xfrm>
          <a:off x="3419892" y="1957755"/>
          <a:ext cx="5558429" cy="593192"/>
        </p:xfrm>
        <a:graphic>
          <a:graphicData uri="http://schemas.openxmlformats.org/presentationml/2006/ole">
            <mc:AlternateContent xmlns:mc="http://schemas.openxmlformats.org/markup-compatibility/2006">
              <mc:Choice xmlns:v="urn:schemas-microsoft-com:vml" Requires="v">
                <p:oleObj name="Equation" r:id="rId7" imgW="3213000" imgH="342720" progId="Equation.DSMT4">
                  <p:embed/>
                </p:oleObj>
              </mc:Choice>
              <mc:Fallback>
                <p:oleObj name="Equation" r:id="rId7" imgW="3213000" imgH="342720" progId="Equation.DSMT4">
                  <p:embed/>
                  <p:pic>
                    <p:nvPicPr>
                      <p:cNvPr id="7" name="Object 6"/>
                      <p:cNvPicPr/>
                      <p:nvPr/>
                    </p:nvPicPr>
                    <p:blipFill>
                      <a:blip r:embed="rId8"/>
                      <a:stretch>
                        <a:fillRect/>
                      </a:stretch>
                    </p:blipFill>
                    <p:spPr>
                      <a:xfrm>
                        <a:off x="3419892" y="1957755"/>
                        <a:ext cx="5558429" cy="593192"/>
                      </a:xfrm>
                      <a:prstGeom prst="rect">
                        <a:avLst/>
                      </a:prstGeom>
                    </p:spPr>
                  </p:pic>
                </p:oleObj>
              </mc:Fallback>
            </mc:AlternateContent>
          </a:graphicData>
        </a:graphic>
      </p:graphicFrame>
      <p:sp>
        <p:nvSpPr>
          <p:cNvPr id="8" name="Arc 7"/>
          <p:cNvSpPr/>
          <p:nvPr/>
        </p:nvSpPr>
        <p:spPr>
          <a:xfrm rot="8039678">
            <a:off x="453259" y="3983682"/>
            <a:ext cx="1153672" cy="952500"/>
          </a:xfrm>
          <a:prstGeom prst="arc">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6AE04D3-7A17-4D78-BBBA-838543C9A80D}"/>
              </a:ext>
            </a:extLst>
          </p:cNvPr>
          <p:cNvSpPr txBox="1"/>
          <p:nvPr/>
        </p:nvSpPr>
        <p:spPr>
          <a:xfrm>
            <a:off x="773430" y="2362200"/>
            <a:ext cx="293370" cy="461665"/>
          </a:xfrm>
          <a:prstGeom prst="rect">
            <a:avLst/>
          </a:prstGeom>
          <a:noFill/>
        </p:spPr>
        <p:txBody>
          <a:bodyPr wrap="square" rtlCol="0">
            <a:spAutoFit/>
          </a:bodyPr>
          <a:lstStyle/>
          <a:p>
            <a:r>
              <a:rPr lang="en-US" sz="2400" b="1" dirty="0">
                <a:latin typeface="+mj-lt"/>
              </a:rPr>
              <a:t>z</a:t>
            </a:r>
          </a:p>
        </p:txBody>
      </p:sp>
      <p:sp>
        <p:nvSpPr>
          <p:cNvPr id="27" name="TextBox 26">
            <a:extLst>
              <a:ext uri="{FF2B5EF4-FFF2-40B4-BE49-F238E27FC236}">
                <a16:creationId xmlns:a16="http://schemas.microsoft.com/office/drawing/2014/main" id="{A7DF8683-536E-4372-A472-196A85B8676B}"/>
              </a:ext>
            </a:extLst>
          </p:cNvPr>
          <p:cNvSpPr txBox="1"/>
          <p:nvPr/>
        </p:nvSpPr>
        <p:spPr>
          <a:xfrm>
            <a:off x="2500081" y="4226867"/>
            <a:ext cx="293370" cy="461665"/>
          </a:xfrm>
          <a:prstGeom prst="rect">
            <a:avLst/>
          </a:prstGeom>
          <a:noFill/>
        </p:spPr>
        <p:txBody>
          <a:bodyPr wrap="square" rtlCol="0">
            <a:spAutoFit/>
          </a:bodyPr>
          <a:lstStyle/>
          <a:p>
            <a:r>
              <a:rPr lang="en-US" sz="2400" b="1" dirty="0">
                <a:latin typeface="+mj-lt"/>
              </a:rPr>
              <a:t>y</a:t>
            </a:r>
          </a:p>
        </p:txBody>
      </p:sp>
      <p:sp>
        <p:nvSpPr>
          <p:cNvPr id="29" name="TextBox 28">
            <a:extLst>
              <a:ext uri="{FF2B5EF4-FFF2-40B4-BE49-F238E27FC236}">
                <a16:creationId xmlns:a16="http://schemas.microsoft.com/office/drawing/2014/main" id="{62EAFBFC-7F84-444E-9E86-B6EF10E3E734}"/>
              </a:ext>
            </a:extLst>
          </p:cNvPr>
          <p:cNvSpPr txBox="1"/>
          <p:nvPr/>
        </p:nvSpPr>
        <p:spPr>
          <a:xfrm>
            <a:off x="11430" y="5181600"/>
            <a:ext cx="293370" cy="461665"/>
          </a:xfrm>
          <a:prstGeom prst="rect">
            <a:avLst/>
          </a:prstGeom>
          <a:noFill/>
        </p:spPr>
        <p:txBody>
          <a:bodyPr wrap="square" rtlCol="0">
            <a:spAutoFit/>
          </a:bodyPr>
          <a:lstStyle/>
          <a:p>
            <a:r>
              <a:rPr lang="en-US" sz="2400" b="1" dirty="0">
                <a:latin typeface="+mj-lt"/>
              </a:rPr>
              <a:t>x</a:t>
            </a:r>
          </a:p>
        </p:txBody>
      </p:sp>
    </p:spTree>
    <p:extLst>
      <p:ext uri="{BB962C8B-B14F-4D97-AF65-F5344CB8AC3E}">
        <p14:creationId xmlns:p14="http://schemas.microsoft.com/office/powerpoint/2010/main" val="1693421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0" y="304800"/>
            <a:ext cx="9144000" cy="461665"/>
          </a:xfrm>
          <a:prstGeom prst="rect">
            <a:avLst/>
          </a:prstGeom>
          <a:noFill/>
        </p:spPr>
        <p:txBody>
          <a:bodyPr wrap="square" rtlCol="0">
            <a:spAutoFit/>
          </a:bodyPr>
          <a:lstStyle/>
          <a:p>
            <a:r>
              <a:rPr lang="en-US" sz="2400" dirty="0">
                <a:latin typeface="+mj-lt"/>
              </a:rPr>
              <a:t>Thompson scattering – non relativistic approximation -- continued</a:t>
            </a:r>
          </a:p>
        </p:txBody>
      </p:sp>
      <p:graphicFrame>
        <p:nvGraphicFramePr>
          <p:cNvPr id="6" name="Object 5"/>
          <p:cNvGraphicFramePr>
            <a:graphicFrameLocks noChangeAspect="1"/>
          </p:cNvGraphicFramePr>
          <p:nvPr/>
        </p:nvGraphicFramePr>
        <p:xfrm>
          <a:off x="165678" y="762000"/>
          <a:ext cx="8812643" cy="1266825"/>
        </p:xfrm>
        <a:graphic>
          <a:graphicData uri="http://schemas.openxmlformats.org/presentationml/2006/ole">
            <mc:AlternateContent xmlns:mc="http://schemas.openxmlformats.org/markup-compatibility/2006">
              <mc:Choice xmlns:v="urn:schemas-microsoft-com:vml" Requires="v">
                <p:oleObj name="Equation" r:id="rId3" imgW="5727600" imgH="799920" progId="Equation.DSMT4">
                  <p:embed/>
                </p:oleObj>
              </mc:Choice>
              <mc:Fallback>
                <p:oleObj name="Equation" r:id="rId3" imgW="5727600" imgH="799920" progId="Equation.DSMT4">
                  <p:embed/>
                  <p:pic>
                    <p:nvPicPr>
                      <p:cNvPr id="6" name="Object 5"/>
                      <p:cNvPicPr>
                        <a:picLocks noChangeAspect="1" noChangeArrowheads="1"/>
                      </p:cNvPicPr>
                      <p:nvPr/>
                    </p:nvPicPr>
                    <p:blipFill>
                      <a:blip r:embed="rId4"/>
                      <a:srcRect/>
                      <a:stretch>
                        <a:fillRect/>
                      </a:stretch>
                    </p:blipFill>
                    <p:spPr bwMode="auto">
                      <a:xfrm>
                        <a:off x="165678" y="762000"/>
                        <a:ext cx="8812643" cy="1266825"/>
                      </a:xfrm>
                      <a:prstGeom prst="rect">
                        <a:avLst/>
                      </a:prstGeom>
                      <a:noFill/>
                      <a:ln>
                        <a:noFill/>
                      </a:ln>
                    </p:spPr>
                  </p:pic>
                </p:oleObj>
              </mc:Fallback>
            </mc:AlternateContent>
          </a:graphicData>
        </a:graphic>
      </p:graphicFrame>
      <p:cxnSp>
        <p:nvCxnSpPr>
          <p:cNvPr id="11" name="Straight Arrow Connector 10"/>
          <p:cNvCxnSpPr/>
          <p:nvPr/>
        </p:nvCxnSpPr>
        <p:spPr>
          <a:xfrm flipH="1" flipV="1">
            <a:off x="975360" y="27127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52400" y="44958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90600" y="44958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90600" y="28956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28800" y="27127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20" name="TextBox 19"/>
          <p:cNvSpPr txBox="1"/>
          <p:nvPr/>
        </p:nvSpPr>
        <p:spPr>
          <a:xfrm>
            <a:off x="609600" y="28651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21" name="TextBox 20"/>
          <p:cNvSpPr txBox="1"/>
          <p:nvPr/>
        </p:nvSpPr>
        <p:spPr>
          <a:xfrm>
            <a:off x="1066800" y="36042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23" name="Straight Connector 22"/>
          <p:cNvCxnSpPr/>
          <p:nvPr/>
        </p:nvCxnSpPr>
        <p:spPr>
          <a:xfrm flipH="1">
            <a:off x="1752600" y="29435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44958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1550" y="44196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30" name="Straight Arrow Connector 29"/>
          <p:cNvCxnSpPr/>
          <p:nvPr/>
        </p:nvCxnSpPr>
        <p:spPr>
          <a:xfrm>
            <a:off x="990600" y="44196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000125" y="41116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51134" y="510667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36" name="TextBox 35"/>
          <p:cNvSpPr txBox="1"/>
          <p:nvPr/>
        </p:nvSpPr>
        <p:spPr>
          <a:xfrm>
            <a:off x="1447800" y="37338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3380553746"/>
              </p:ext>
            </p:extLst>
          </p:nvPr>
        </p:nvGraphicFramePr>
        <p:xfrm>
          <a:off x="2371725" y="2593032"/>
          <a:ext cx="6810375" cy="3873500"/>
        </p:xfrm>
        <a:graphic>
          <a:graphicData uri="http://schemas.openxmlformats.org/presentationml/2006/ole">
            <mc:AlternateContent xmlns:mc="http://schemas.openxmlformats.org/markup-compatibility/2006">
              <mc:Choice xmlns:v="urn:schemas-microsoft-com:vml" Requires="v">
                <p:oleObj name="Equation" r:id="rId5" imgW="3746160" imgH="2070000" progId="Equation.DSMT4">
                  <p:embed/>
                </p:oleObj>
              </mc:Choice>
              <mc:Fallback>
                <p:oleObj name="Equation" r:id="rId5" imgW="3746160" imgH="2070000" progId="Equation.DSMT4">
                  <p:embed/>
                  <p:pic>
                    <p:nvPicPr>
                      <p:cNvPr id="37" name="Object 36"/>
                      <p:cNvPicPr>
                        <a:picLocks noChangeAspect="1" noChangeArrowheads="1"/>
                      </p:cNvPicPr>
                      <p:nvPr/>
                    </p:nvPicPr>
                    <p:blipFill>
                      <a:blip r:embed="rId6"/>
                      <a:srcRect/>
                      <a:stretch>
                        <a:fillRect/>
                      </a:stretch>
                    </p:blipFill>
                    <p:spPr bwMode="auto">
                      <a:xfrm>
                        <a:off x="2371725" y="2593032"/>
                        <a:ext cx="6810375" cy="3873500"/>
                      </a:xfrm>
                      <a:prstGeom prst="rect">
                        <a:avLst/>
                      </a:prstGeom>
                      <a:noFill/>
                      <a:ln>
                        <a:noFill/>
                      </a:ln>
                    </p:spPr>
                  </p:pic>
                </p:oleObj>
              </mc:Fallback>
            </mc:AlternateContent>
          </a:graphicData>
        </a:graphic>
      </p:graphicFrame>
      <p:cxnSp>
        <p:nvCxnSpPr>
          <p:cNvPr id="39" name="Straight Arrow Connector 38"/>
          <p:cNvCxnSpPr/>
          <p:nvPr/>
        </p:nvCxnSpPr>
        <p:spPr>
          <a:xfrm flipH="1">
            <a:off x="571500" y="44958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4800" y="44196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7" name="Object 6"/>
          <p:cNvGraphicFramePr>
            <a:graphicFrameLocks noChangeAspect="1"/>
          </p:cNvGraphicFramePr>
          <p:nvPr/>
        </p:nvGraphicFramePr>
        <p:xfrm>
          <a:off x="3419892" y="1957755"/>
          <a:ext cx="5558429" cy="593192"/>
        </p:xfrm>
        <a:graphic>
          <a:graphicData uri="http://schemas.openxmlformats.org/presentationml/2006/ole">
            <mc:AlternateContent xmlns:mc="http://schemas.openxmlformats.org/markup-compatibility/2006">
              <mc:Choice xmlns:v="urn:schemas-microsoft-com:vml" Requires="v">
                <p:oleObj name="Equation" r:id="rId7" imgW="3213000" imgH="342720" progId="Equation.DSMT4">
                  <p:embed/>
                </p:oleObj>
              </mc:Choice>
              <mc:Fallback>
                <p:oleObj name="Equation" r:id="rId7" imgW="3213000" imgH="342720" progId="Equation.DSMT4">
                  <p:embed/>
                  <p:pic>
                    <p:nvPicPr>
                      <p:cNvPr id="7" name="Object 6"/>
                      <p:cNvPicPr/>
                      <p:nvPr/>
                    </p:nvPicPr>
                    <p:blipFill>
                      <a:blip r:embed="rId8"/>
                      <a:stretch>
                        <a:fillRect/>
                      </a:stretch>
                    </p:blipFill>
                    <p:spPr>
                      <a:xfrm>
                        <a:off x="3419892" y="1957755"/>
                        <a:ext cx="5558429" cy="593192"/>
                      </a:xfrm>
                      <a:prstGeom prst="rect">
                        <a:avLst/>
                      </a:prstGeom>
                    </p:spPr>
                  </p:pic>
                </p:oleObj>
              </mc:Fallback>
            </mc:AlternateContent>
          </a:graphicData>
        </a:graphic>
      </p:graphicFrame>
      <p:sp>
        <p:nvSpPr>
          <p:cNvPr id="8" name="Arc 7"/>
          <p:cNvSpPr/>
          <p:nvPr/>
        </p:nvSpPr>
        <p:spPr>
          <a:xfrm rot="8039678">
            <a:off x="453259" y="3983682"/>
            <a:ext cx="1153672" cy="952500"/>
          </a:xfrm>
          <a:prstGeom prst="arc">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6AE04D3-7A17-4D78-BBBA-838543C9A80D}"/>
              </a:ext>
            </a:extLst>
          </p:cNvPr>
          <p:cNvSpPr txBox="1"/>
          <p:nvPr/>
        </p:nvSpPr>
        <p:spPr>
          <a:xfrm>
            <a:off x="773430" y="2362200"/>
            <a:ext cx="293370" cy="461665"/>
          </a:xfrm>
          <a:prstGeom prst="rect">
            <a:avLst/>
          </a:prstGeom>
          <a:noFill/>
        </p:spPr>
        <p:txBody>
          <a:bodyPr wrap="square" rtlCol="0">
            <a:spAutoFit/>
          </a:bodyPr>
          <a:lstStyle/>
          <a:p>
            <a:r>
              <a:rPr lang="en-US" sz="2400" b="1" dirty="0">
                <a:latin typeface="+mj-lt"/>
              </a:rPr>
              <a:t>z</a:t>
            </a:r>
          </a:p>
        </p:txBody>
      </p:sp>
      <p:sp>
        <p:nvSpPr>
          <p:cNvPr id="27" name="TextBox 26">
            <a:extLst>
              <a:ext uri="{FF2B5EF4-FFF2-40B4-BE49-F238E27FC236}">
                <a16:creationId xmlns:a16="http://schemas.microsoft.com/office/drawing/2014/main" id="{A7DF8683-536E-4372-A472-196A85B8676B}"/>
              </a:ext>
            </a:extLst>
          </p:cNvPr>
          <p:cNvSpPr txBox="1"/>
          <p:nvPr/>
        </p:nvSpPr>
        <p:spPr>
          <a:xfrm>
            <a:off x="2500081" y="4226867"/>
            <a:ext cx="293370" cy="461665"/>
          </a:xfrm>
          <a:prstGeom prst="rect">
            <a:avLst/>
          </a:prstGeom>
          <a:noFill/>
        </p:spPr>
        <p:txBody>
          <a:bodyPr wrap="square" rtlCol="0">
            <a:spAutoFit/>
          </a:bodyPr>
          <a:lstStyle/>
          <a:p>
            <a:r>
              <a:rPr lang="en-US" sz="2400" b="1" dirty="0">
                <a:latin typeface="+mj-lt"/>
              </a:rPr>
              <a:t>y</a:t>
            </a:r>
          </a:p>
        </p:txBody>
      </p:sp>
      <p:sp>
        <p:nvSpPr>
          <p:cNvPr id="29" name="TextBox 28">
            <a:extLst>
              <a:ext uri="{FF2B5EF4-FFF2-40B4-BE49-F238E27FC236}">
                <a16:creationId xmlns:a16="http://schemas.microsoft.com/office/drawing/2014/main" id="{62EAFBFC-7F84-444E-9E86-B6EF10E3E734}"/>
              </a:ext>
            </a:extLst>
          </p:cNvPr>
          <p:cNvSpPr txBox="1"/>
          <p:nvPr/>
        </p:nvSpPr>
        <p:spPr>
          <a:xfrm>
            <a:off x="11430" y="5181600"/>
            <a:ext cx="293370" cy="461665"/>
          </a:xfrm>
          <a:prstGeom prst="rect">
            <a:avLst/>
          </a:prstGeom>
          <a:noFill/>
        </p:spPr>
        <p:txBody>
          <a:bodyPr wrap="square" rtlCol="0">
            <a:spAutoFit/>
          </a:bodyPr>
          <a:lstStyle/>
          <a:p>
            <a:r>
              <a:rPr lang="en-US" sz="2400" b="1" dirty="0">
                <a:latin typeface="+mj-lt"/>
              </a:rPr>
              <a:t>x</a:t>
            </a:r>
          </a:p>
        </p:txBody>
      </p:sp>
    </p:spTree>
    <p:extLst>
      <p:ext uri="{BB962C8B-B14F-4D97-AF65-F5344CB8AC3E}">
        <p14:creationId xmlns:p14="http://schemas.microsoft.com/office/powerpoint/2010/main" val="2191558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0" y="304800"/>
            <a:ext cx="9144000" cy="461665"/>
          </a:xfrm>
          <a:prstGeom prst="rect">
            <a:avLst/>
          </a:prstGeom>
          <a:noFill/>
        </p:spPr>
        <p:txBody>
          <a:bodyPr wrap="square" rtlCol="0">
            <a:spAutoFit/>
          </a:bodyPr>
          <a:lstStyle/>
          <a:p>
            <a:r>
              <a:rPr lang="en-US" sz="2400" dirty="0">
                <a:latin typeface="+mj-lt"/>
              </a:rPr>
              <a:t>Thompson scattering – non relativistic approximation -- continued</a:t>
            </a:r>
          </a:p>
        </p:txBody>
      </p:sp>
      <p:graphicFrame>
        <p:nvGraphicFramePr>
          <p:cNvPr id="6" name="Object 5"/>
          <p:cNvGraphicFramePr>
            <a:graphicFrameLocks noChangeAspect="1"/>
          </p:cNvGraphicFramePr>
          <p:nvPr/>
        </p:nvGraphicFramePr>
        <p:xfrm>
          <a:off x="1619250" y="731838"/>
          <a:ext cx="5294313" cy="1563687"/>
        </p:xfrm>
        <a:graphic>
          <a:graphicData uri="http://schemas.openxmlformats.org/presentationml/2006/ole">
            <mc:AlternateContent xmlns:mc="http://schemas.openxmlformats.org/markup-compatibility/2006">
              <mc:Choice xmlns:v="urn:schemas-microsoft-com:vml" Requires="v">
                <p:oleObj name="Equation" r:id="rId3" imgW="2654280" imgH="761760" progId="Equation.DSMT4">
                  <p:embed/>
                </p:oleObj>
              </mc:Choice>
              <mc:Fallback>
                <p:oleObj name="Equation" r:id="rId3" imgW="2654280" imgH="761760" progId="Equation.DSMT4">
                  <p:embed/>
                  <p:pic>
                    <p:nvPicPr>
                      <p:cNvPr id="6" name="Object 5"/>
                      <p:cNvPicPr>
                        <a:picLocks noChangeAspect="1" noChangeArrowheads="1"/>
                      </p:cNvPicPr>
                      <p:nvPr/>
                    </p:nvPicPr>
                    <p:blipFill>
                      <a:blip r:embed="rId4"/>
                      <a:srcRect/>
                      <a:stretch>
                        <a:fillRect/>
                      </a:stretch>
                    </p:blipFill>
                    <p:spPr bwMode="auto">
                      <a:xfrm>
                        <a:off x="1619250" y="731838"/>
                        <a:ext cx="5294313"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685800" y="2286000"/>
            <a:ext cx="7772400" cy="1200329"/>
          </a:xfrm>
          <a:prstGeom prst="rect">
            <a:avLst/>
          </a:prstGeom>
          <a:noFill/>
        </p:spPr>
        <p:txBody>
          <a:bodyPr wrap="square" rtlCol="0">
            <a:spAutoFit/>
          </a:bodyPr>
          <a:lstStyle/>
          <a:p>
            <a:r>
              <a:rPr lang="en-US" sz="2400" dirty="0">
                <a:latin typeface="+mj-lt"/>
              </a:rPr>
              <a:t>Scattered light may be polarized parallel to incident field or polarized with an angle </a:t>
            </a:r>
            <a:r>
              <a:rPr lang="en-US" sz="2400" dirty="0">
                <a:latin typeface="Symbol" pitchFamily="18" charset="2"/>
              </a:rPr>
              <a:t>q</a:t>
            </a:r>
            <a:r>
              <a:rPr lang="en-US" sz="2400" dirty="0">
                <a:latin typeface="+mj-lt"/>
              </a:rPr>
              <a:t> so that the time and polarization averaged cross section is given by:</a:t>
            </a:r>
          </a:p>
        </p:txBody>
      </p:sp>
      <p:graphicFrame>
        <p:nvGraphicFramePr>
          <p:cNvPr id="8" name="Object 7"/>
          <p:cNvGraphicFramePr>
            <a:graphicFrameLocks noChangeAspect="1"/>
          </p:cNvGraphicFramePr>
          <p:nvPr/>
        </p:nvGraphicFramePr>
        <p:xfrm>
          <a:off x="797560" y="4193876"/>
          <a:ext cx="7421563" cy="1174514"/>
        </p:xfrm>
        <a:graphic>
          <a:graphicData uri="http://schemas.openxmlformats.org/presentationml/2006/ole">
            <mc:AlternateContent xmlns:mc="http://schemas.openxmlformats.org/markup-compatibility/2006">
              <mc:Choice xmlns:v="urn:schemas-microsoft-com:vml" Requires="v">
                <p:oleObj name="Equation" r:id="rId5" imgW="5206680" imgH="799920" progId="Equation.DSMT4">
                  <p:embed/>
                </p:oleObj>
              </mc:Choice>
              <mc:Fallback>
                <p:oleObj name="Equation" r:id="rId5" imgW="5206680" imgH="799920" progId="Equation.DSMT4">
                  <p:embed/>
                  <p:pic>
                    <p:nvPicPr>
                      <p:cNvPr id="8" name="Object 7"/>
                      <p:cNvPicPr>
                        <a:picLocks noChangeAspect="1" noChangeArrowheads="1"/>
                      </p:cNvPicPr>
                      <p:nvPr/>
                    </p:nvPicPr>
                    <p:blipFill>
                      <a:blip r:embed="rId6"/>
                      <a:srcRect/>
                      <a:stretch>
                        <a:fillRect/>
                      </a:stretch>
                    </p:blipFill>
                    <p:spPr bwMode="auto">
                      <a:xfrm>
                        <a:off x="797560" y="4193876"/>
                        <a:ext cx="7421563" cy="1174514"/>
                      </a:xfrm>
                      <a:prstGeom prst="rect">
                        <a:avLst/>
                      </a:prstGeom>
                      <a:noFill/>
                      <a:ln>
                        <a:noFill/>
                      </a:ln>
                    </p:spPr>
                  </p:pic>
                </p:oleObj>
              </mc:Fallback>
            </mc:AlternateContent>
          </a:graphicData>
        </a:graphic>
      </p:graphicFrame>
      <p:sp>
        <p:nvSpPr>
          <p:cNvPr id="9" name="TextBox 8"/>
          <p:cNvSpPr txBox="1"/>
          <p:nvPr/>
        </p:nvSpPr>
        <p:spPr>
          <a:xfrm>
            <a:off x="762000" y="5334000"/>
            <a:ext cx="7772400" cy="830997"/>
          </a:xfrm>
          <a:prstGeom prst="rect">
            <a:avLst/>
          </a:prstGeom>
          <a:noFill/>
        </p:spPr>
        <p:txBody>
          <a:bodyPr wrap="square" rtlCol="0">
            <a:spAutoFit/>
          </a:bodyPr>
          <a:lstStyle/>
          <a:p>
            <a:r>
              <a:rPr lang="en-US" sz="2400" dirty="0">
                <a:latin typeface="+mj-lt"/>
              </a:rPr>
              <a:t>This formula is appropriate in the X-ray scattering of electrons or soft </a:t>
            </a:r>
            <a:r>
              <a:rPr lang="en-US" sz="2400" dirty="0">
                <a:latin typeface="Symbol" pitchFamily="18" charset="2"/>
              </a:rPr>
              <a:t>g</a:t>
            </a:r>
            <a:r>
              <a:rPr lang="en-US" sz="2400" dirty="0">
                <a:latin typeface="+mj-lt"/>
              </a:rPr>
              <a:t>-ray scattering of protons</a:t>
            </a:r>
          </a:p>
        </p:txBody>
      </p:sp>
      <p:graphicFrame>
        <p:nvGraphicFramePr>
          <p:cNvPr id="10" name="Object 9"/>
          <p:cNvGraphicFramePr>
            <a:graphicFrameLocks noChangeAspect="1"/>
          </p:cNvGraphicFramePr>
          <p:nvPr/>
        </p:nvGraphicFramePr>
        <p:xfrm>
          <a:off x="1295400" y="3535363"/>
          <a:ext cx="6153151" cy="808037"/>
        </p:xfrm>
        <a:graphic>
          <a:graphicData uri="http://schemas.openxmlformats.org/presentationml/2006/ole">
            <mc:AlternateContent xmlns:mc="http://schemas.openxmlformats.org/markup-compatibility/2006">
              <mc:Choice xmlns:v="urn:schemas-microsoft-com:vml" Requires="v">
                <p:oleObj name="Equation" r:id="rId7" imgW="3085920" imgH="393480" progId="Equation.DSMT4">
                  <p:embed/>
                </p:oleObj>
              </mc:Choice>
              <mc:Fallback>
                <p:oleObj name="Equation" r:id="rId7" imgW="3085920" imgH="393480" progId="Equation.DSMT4">
                  <p:embed/>
                  <p:pic>
                    <p:nvPicPr>
                      <p:cNvPr id="10" name="Object 9"/>
                      <p:cNvPicPr>
                        <a:picLocks noChangeAspect="1" noChangeArrowheads="1"/>
                      </p:cNvPicPr>
                      <p:nvPr/>
                    </p:nvPicPr>
                    <p:blipFill>
                      <a:blip r:embed="rId8"/>
                      <a:srcRect/>
                      <a:stretch>
                        <a:fillRect/>
                      </a:stretch>
                    </p:blipFill>
                    <p:spPr bwMode="auto">
                      <a:xfrm>
                        <a:off x="1295400" y="3535363"/>
                        <a:ext cx="6153151"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3864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04/08/2013</a:t>
            </a:r>
            <a:endParaRPr lang="en-US" dirty="0"/>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34</a:t>
            </a:fld>
            <a:endParaRPr lang="en-US" dirty="0"/>
          </a:p>
        </p:txBody>
      </p:sp>
      <p:sp>
        <p:nvSpPr>
          <p:cNvPr id="8" name="TextBox 7"/>
          <p:cNvSpPr txBox="1"/>
          <p:nvPr/>
        </p:nvSpPr>
        <p:spPr>
          <a:xfrm>
            <a:off x="-76200" y="16657"/>
            <a:ext cx="8915400" cy="461665"/>
          </a:xfrm>
          <a:prstGeom prst="rect">
            <a:avLst/>
          </a:prstGeom>
          <a:noFill/>
        </p:spPr>
        <p:txBody>
          <a:bodyPr wrap="square" rtlCol="0">
            <a:spAutoFit/>
          </a:bodyPr>
          <a:lstStyle/>
          <a:p>
            <a:r>
              <a:rPr lang="en-US" sz="2400" dirty="0">
                <a:latin typeface="+mj-lt"/>
              </a:rPr>
              <a:t>Thompson scattering –  relativistic and quantum modifications</a:t>
            </a:r>
          </a:p>
        </p:txBody>
      </p:sp>
      <p:cxnSp>
        <p:nvCxnSpPr>
          <p:cNvPr id="9" name="Straight Arrow Connector 8"/>
          <p:cNvCxnSpPr/>
          <p:nvPr/>
        </p:nvCxnSpPr>
        <p:spPr>
          <a:xfrm>
            <a:off x="1066800" y="1219200"/>
            <a:ext cx="1905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71800" y="1219200"/>
            <a:ext cx="99060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971800" y="838200"/>
            <a:ext cx="8382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1219200"/>
            <a:ext cx="3048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52800" y="1295400"/>
            <a:ext cx="381000" cy="461665"/>
          </a:xfrm>
          <a:prstGeom prst="rect">
            <a:avLst/>
          </a:prstGeom>
          <a:noFill/>
        </p:spPr>
        <p:txBody>
          <a:bodyPr wrap="square" rtlCol="0">
            <a:spAutoFit/>
          </a:bodyPr>
          <a:lstStyle/>
          <a:p>
            <a:r>
              <a:rPr lang="en-US" sz="2400" dirty="0">
                <a:latin typeface="Symbol" pitchFamily="18" charset="2"/>
              </a:rPr>
              <a:t>q</a:t>
            </a:r>
          </a:p>
        </p:txBody>
      </p:sp>
      <p:sp>
        <p:nvSpPr>
          <p:cNvPr id="14" name="TextBox 13"/>
          <p:cNvSpPr txBox="1"/>
          <p:nvPr/>
        </p:nvSpPr>
        <p:spPr>
          <a:xfrm>
            <a:off x="2514600" y="1143000"/>
            <a:ext cx="381000" cy="461665"/>
          </a:xfrm>
          <a:prstGeom prst="rect">
            <a:avLst/>
          </a:prstGeom>
          <a:noFill/>
        </p:spPr>
        <p:txBody>
          <a:bodyPr wrap="square" rtlCol="0">
            <a:spAutoFit/>
          </a:bodyPr>
          <a:lstStyle/>
          <a:p>
            <a:r>
              <a:rPr lang="en-US" sz="2400" b="1" dirty="0">
                <a:latin typeface="+mj-lt"/>
              </a:rPr>
              <a:t>p</a:t>
            </a:r>
          </a:p>
        </p:txBody>
      </p:sp>
      <p:sp>
        <p:nvSpPr>
          <p:cNvPr id="15" name="TextBox 14"/>
          <p:cNvSpPr txBox="1"/>
          <p:nvPr/>
        </p:nvSpPr>
        <p:spPr>
          <a:xfrm>
            <a:off x="3886200" y="1828800"/>
            <a:ext cx="457200" cy="461665"/>
          </a:xfrm>
          <a:prstGeom prst="rect">
            <a:avLst/>
          </a:prstGeom>
          <a:noFill/>
        </p:spPr>
        <p:txBody>
          <a:bodyPr wrap="square" rtlCol="0">
            <a:spAutoFit/>
          </a:bodyPr>
          <a:lstStyle/>
          <a:p>
            <a:r>
              <a:rPr lang="en-US" sz="2400" b="1" dirty="0">
                <a:latin typeface="+mj-lt"/>
              </a:rPr>
              <a:t>p’</a:t>
            </a:r>
          </a:p>
        </p:txBody>
      </p:sp>
      <p:sp>
        <p:nvSpPr>
          <p:cNvPr id="16" name="TextBox 15"/>
          <p:cNvSpPr txBox="1"/>
          <p:nvPr/>
        </p:nvSpPr>
        <p:spPr>
          <a:xfrm>
            <a:off x="3657600" y="381000"/>
            <a:ext cx="609600" cy="461665"/>
          </a:xfrm>
          <a:prstGeom prst="rect">
            <a:avLst/>
          </a:prstGeom>
          <a:noFill/>
        </p:spPr>
        <p:txBody>
          <a:bodyPr wrap="square" rtlCol="0">
            <a:spAutoFit/>
          </a:bodyPr>
          <a:lstStyle/>
          <a:p>
            <a:r>
              <a:rPr lang="en-US" sz="2400" b="1" dirty="0" err="1">
                <a:latin typeface="+mj-lt"/>
              </a:rPr>
              <a:t>p’</a:t>
            </a:r>
            <a:r>
              <a:rPr lang="en-US" sz="2400" b="1" baseline="-25000" dirty="0" err="1">
                <a:latin typeface="+mj-lt"/>
              </a:rPr>
              <a:t>q</a:t>
            </a:r>
            <a:endParaRPr lang="en-US" sz="2400" b="1" dirty="0">
              <a:latin typeface="+mj-lt"/>
            </a:endParaRPr>
          </a:p>
        </p:txBody>
      </p:sp>
      <p:sp>
        <p:nvSpPr>
          <p:cNvPr id="17" name="TextBox 16"/>
          <p:cNvSpPr txBox="1"/>
          <p:nvPr/>
        </p:nvSpPr>
        <p:spPr>
          <a:xfrm>
            <a:off x="3657600" y="762000"/>
            <a:ext cx="381000" cy="461665"/>
          </a:xfrm>
          <a:prstGeom prst="rect">
            <a:avLst/>
          </a:prstGeom>
          <a:noFill/>
        </p:spPr>
        <p:txBody>
          <a:bodyPr wrap="square" rtlCol="0">
            <a:spAutoFit/>
          </a:bodyPr>
          <a:lstStyle/>
          <a:p>
            <a:r>
              <a:rPr lang="en-US" sz="2400" dirty="0">
                <a:latin typeface="Symbol" pitchFamily="18" charset="2"/>
              </a:rPr>
              <a:t>a</a:t>
            </a:r>
          </a:p>
        </p:txBody>
      </p:sp>
      <p:sp>
        <p:nvSpPr>
          <p:cNvPr id="18" name="TextBox 17"/>
          <p:cNvSpPr txBox="1"/>
          <p:nvPr/>
        </p:nvSpPr>
        <p:spPr>
          <a:xfrm>
            <a:off x="457200" y="762000"/>
            <a:ext cx="2667000" cy="461665"/>
          </a:xfrm>
          <a:prstGeom prst="rect">
            <a:avLst/>
          </a:prstGeom>
          <a:noFill/>
        </p:spPr>
        <p:txBody>
          <a:bodyPr wrap="square" rtlCol="0">
            <a:spAutoFit/>
          </a:bodyPr>
          <a:lstStyle/>
          <a:p>
            <a:r>
              <a:rPr lang="en-US" sz="2400" dirty="0">
                <a:latin typeface="+mj-lt"/>
              </a:rPr>
              <a:t>incident photon</a:t>
            </a:r>
          </a:p>
        </p:txBody>
      </p:sp>
      <p:sp>
        <p:nvSpPr>
          <p:cNvPr id="19" name="TextBox 18"/>
          <p:cNvSpPr txBox="1"/>
          <p:nvPr/>
        </p:nvSpPr>
        <p:spPr>
          <a:xfrm rot="3112798">
            <a:off x="2324101" y="2219009"/>
            <a:ext cx="2667000" cy="830997"/>
          </a:xfrm>
          <a:prstGeom prst="rect">
            <a:avLst/>
          </a:prstGeom>
          <a:noFill/>
        </p:spPr>
        <p:txBody>
          <a:bodyPr wrap="square" rtlCol="0">
            <a:spAutoFit/>
          </a:bodyPr>
          <a:lstStyle/>
          <a:p>
            <a:r>
              <a:rPr lang="en-US" sz="2400" dirty="0">
                <a:latin typeface="+mj-lt"/>
              </a:rPr>
              <a:t>scattered</a:t>
            </a:r>
          </a:p>
          <a:p>
            <a:r>
              <a:rPr lang="en-US" sz="2400" dirty="0">
                <a:latin typeface="+mj-lt"/>
              </a:rPr>
              <a:t> photon</a:t>
            </a:r>
          </a:p>
        </p:txBody>
      </p:sp>
      <p:graphicFrame>
        <p:nvGraphicFramePr>
          <p:cNvPr id="20" name="Object 19"/>
          <p:cNvGraphicFramePr>
            <a:graphicFrameLocks noChangeAspect="1"/>
          </p:cNvGraphicFramePr>
          <p:nvPr>
            <p:extLst>
              <p:ext uri="{D42A27DB-BD31-4B8C-83A1-F6EECF244321}">
                <p14:modId xmlns:p14="http://schemas.microsoft.com/office/powerpoint/2010/main" val="803890218"/>
              </p:ext>
            </p:extLst>
          </p:nvPr>
        </p:nvGraphicFramePr>
        <p:xfrm>
          <a:off x="762794" y="2728417"/>
          <a:ext cx="5561012" cy="3678237"/>
        </p:xfrm>
        <a:graphic>
          <a:graphicData uri="http://schemas.openxmlformats.org/presentationml/2006/ole">
            <mc:AlternateContent xmlns:mc="http://schemas.openxmlformats.org/markup-compatibility/2006">
              <mc:Choice xmlns:v="urn:schemas-microsoft-com:vml" Requires="v">
                <p:oleObj name="Equation" r:id="rId3" imgW="3746160" imgH="2577960" progId="Equation.DSMT4">
                  <p:embed/>
                </p:oleObj>
              </mc:Choice>
              <mc:Fallback>
                <p:oleObj name="Equation" r:id="rId3" imgW="3746160" imgH="2577960" progId="Equation.DSMT4">
                  <p:embed/>
                  <p:pic>
                    <p:nvPicPr>
                      <p:cNvPr id="20" name="Object 19"/>
                      <p:cNvPicPr>
                        <a:picLocks noChangeAspect="1" noChangeArrowheads="1"/>
                      </p:cNvPicPr>
                      <p:nvPr/>
                    </p:nvPicPr>
                    <p:blipFill>
                      <a:blip r:embed="rId4"/>
                      <a:srcRect/>
                      <a:stretch>
                        <a:fillRect/>
                      </a:stretch>
                    </p:blipFill>
                    <p:spPr bwMode="auto">
                      <a:xfrm>
                        <a:off x="762794" y="2728417"/>
                        <a:ext cx="5561012" cy="3678237"/>
                      </a:xfrm>
                      <a:prstGeom prst="rect">
                        <a:avLst/>
                      </a:prstGeom>
                      <a:noFill/>
                      <a:ln>
                        <a:noFill/>
                      </a:ln>
                    </p:spPr>
                  </p:pic>
                </p:oleObj>
              </mc:Fallback>
            </mc:AlternateContent>
          </a:graphicData>
        </a:graphic>
      </p:graphicFrame>
      <p:sp>
        <p:nvSpPr>
          <p:cNvPr id="2" name="Date Placeholder 1"/>
          <p:cNvSpPr>
            <a:spLocks noGrp="1"/>
          </p:cNvSpPr>
          <p:nvPr>
            <p:ph type="dt" sz="half" idx="10"/>
          </p:nvPr>
        </p:nvSpPr>
        <p:spPr/>
        <p:txBody>
          <a:bodyPr/>
          <a:lstStyle/>
          <a:p>
            <a:r>
              <a:rPr lang="en-US"/>
              <a:t>04/05/2024</a:t>
            </a:r>
            <a:endParaRPr lang="en-US" dirty="0"/>
          </a:p>
        </p:txBody>
      </p:sp>
    </p:spTree>
    <p:extLst>
      <p:ext uri="{BB962C8B-B14F-4D97-AF65-F5344CB8AC3E}">
        <p14:creationId xmlns:p14="http://schemas.microsoft.com/office/powerpoint/2010/main" val="3940682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13B8AC-2820-4DBB-9CCA-7E77ED82EAB9}"/>
              </a:ext>
            </a:extLst>
          </p:cNvPr>
          <p:cNvSpPr/>
          <p:nvPr/>
        </p:nvSpPr>
        <p:spPr>
          <a:xfrm>
            <a:off x="3505200" y="4648200"/>
            <a:ext cx="3276600" cy="1295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a:extLst>
              <a:ext uri="{FF2B5EF4-FFF2-40B4-BE49-F238E27FC236}">
                <a16:creationId xmlns:a16="http://schemas.microsoft.com/office/drawing/2014/main" id="{8A324C2C-9698-BF6B-2813-4DE04710FAE2}"/>
              </a:ext>
            </a:extLst>
          </p:cNvPr>
          <p:cNvGraphicFramePr>
            <a:graphicFrameLocks noChangeAspect="1"/>
          </p:cNvGraphicFramePr>
          <p:nvPr>
            <p:extLst>
              <p:ext uri="{D42A27DB-BD31-4B8C-83A1-F6EECF244321}">
                <p14:modId xmlns:p14="http://schemas.microsoft.com/office/powerpoint/2010/main" val="1785904351"/>
              </p:ext>
            </p:extLst>
          </p:nvPr>
        </p:nvGraphicFramePr>
        <p:xfrm>
          <a:off x="18535" y="185738"/>
          <a:ext cx="9201665" cy="5605462"/>
        </p:xfrm>
        <a:graphic>
          <a:graphicData uri="http://schemas.openxmlformats.org/presentationml/2006/ole">
            <mc:AlternateContent xmlns:mc="http://schemas.openxmlformats.org/markup-compatibility/2006">
              <mc:Choice xmlns:v="urn:schemas-microsoft-com:vml" Requires="v">
                <p:oleObj name="Equation" r:id="rId2" imgW="4940280" imgH="3009600" progId="Equation.DSMT4">
                  <p:embed/>
                </p:oleObj>
              </mc:Choice>
              <mc:Fallback>
                <p:oleObj name="Equation" r:id="rId2" imgW="4940280" imgH="3009600" progId="Equation.DSMT4">
                  <p:embed/>
                  <p:pic>
                    <p:nvPicPr>
                      <p:cNvPr id="0" name=""/>
                      <p:cNvPicPr/>
                      <p:nvPr/>
                    </p:nvPicPr>
                    <p:blipFill>
                      <a:blip r:embed="rId3"/>
                      <a:stretch>
                        <a:fillRect/>
                      </a:stretch>
                    </p:blipFill>
                    <p:spPr>
                      <a:xfrm>
                        <a:off x="18535" y="185738"/>
                        <a:ext cx="9201665" cy="5605462"/>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9C64E817-3559-1337-A778-36741CC8FB54}"/>
              </a:ext>
            </a:extLst>
          </p:cNvPr>
          <p:cNvSpPr>
            <a:spLocks noGrp="1"/>
          </p:cNvSpPr>
          <p:nvPr>
            <p:ph type="dt" sz="half" idx="10"/>
          </p:nvPr>
        </p:nvSpPr>
        <p:spPr/>
        <p:txBody>
          <a:bodyPr/>
          <a:lstStyle/>
          <a:p>
            <a:r>
              <a:rPr lang="en-US"/>
              <a:t>04/05/2024</a:t>
            </a:r>
            <a:endParaRPr lang="en-US" dirty="0"/>
          </a:p>
        </p:txBody>
      </p:sp>
      <p:sp>
        <p:nvSpPr>
          <p:cNvPr id="3" name="Footer Placeholder 2">
            <a:extLst>
              <a:ext uri="{FF2B5EF4-FFF2-40B4-BE49-F238E27FC236}">
                <a16:creationId xmlns:a16="http://schemas.microsoft.com/office/drawing/2014/main" id="{4A94D989-DB5E-F5E9-DE9E-79E9955D3531}"/>
              </a:ext>
            </a:extLst>
          </p:cNvPr>
          <p:cNvSpPr>
            <a:spLocks noGrp="1"/>
          </p:cNvSpPr>
          <p:nvPr>
            <p:ph type="ftr" sz="quarter" idx="11"/>
          </p:nvPr>
        </p:nvSpPr>
        <p:spPr/>
        <p:txBody>
          <a:bodyPr/>
          <a:lstStyle/>
          <a:p>
            <a:r>
              <a:rPr lang="en-US"/>
              <a:t>PHY 712  Spring 2024 -- Lecture 32</a:t>
            </a:r>
            <a:endParaRPr lang="en-US" dirty="0"/>
          </a:p>
        </p:txBody>
      </p:sp>
      <p:sp>
        <p:nvSpPr>
          <p:cNvPr id="4" name="Slide Number Placeholder 3">
            <a:extLst>
              <a:ext uri="{FF2B5EF4-FFF2-40B4-BE49-F238E27FC236}">
                <a16:creationId xmlns:a16="http://schemas.microsoft.com/office/drawing/2014/main" id="{DE352163-BF50-3049-40EA-2DBA9AC55AF4}"/>
              </a:ext>
            </a:extLst>
          </p:cNvPr>
          <p:cNvSpPr>
            <a:spLocks noGrp="1"/>
          </p:cNvSpPr>
          <p:nvPr>
            <p:ph type="sldNum" sz="quarter" idx="12"/>
          </p:nvPr>
        </p:nvSpPr>
        <p:spPr/>
        <p:txBody>
          <a:bodyPr/>
          <a:lstStyle/>
          <a:p>
            <a:fld id="{CE368B07-CEBF-4C80-90AF-53B34FA04CF3}" type="slidenum">
              <a:rPr lang="en-US" smtClean="0"/>
              <a:t>35</a:t>
            </a:fld>
            <a:endParaRPr lang="en-US" dirty="0"/>
          </a:p>
        </p:txBody>
      </p:sp>
    </p:spTree>
    <p:extLst>
      <p:ext uri="{BB962C8B-B14F-4D97-AF65-F5344CB8AC3E}">
        <p14:creationId xmlns:p14="http://schemas.microsoft.com/office/powerpoint/2010/main" val="3168692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D378B-3214-4D94-B581-68FC1E7F478F}"/>
              </a:ext>
            </a:extLst>
          </p:cNvPr>
          <p:cNvSpPr>
            <a:spLocks noGrp="1"/>
          </p:cNvSpPr>
          <p:nvPr>
            <p:ph type="dt" sz="half" idx="10"/>
          </p:nvPr>
        </p:nvSpPr>
        <p:spPr/>
        <p:txBody>
          <a:bodyPr/>
          <a:lstStyle/>
          <a:p>
            <a:r>
              <a:rPr lang="en-US"/>
              <a:t>04/05/2024</a:t>
            </a:r>
            <a:endParaRPr lang="en-US" dirty="0"/>
          </a:p>
        </p:txBody>
      </p:sp>
      <p:sp>
        <p:nvSpPr>
          <p:cNvPr id="3" name="Footer Placeholder 2">
            <a:extLst>
              <a:ext uri="{FF2B5EF4-FFF2-40B4-BE49-F238E27FC236}">
                <a16:creationId xmlns:a16="http://schemas.microsoft.com/office/drawing/2014/main" id="{EE7FEA14-2379-4D77-A2BD-5A56BD269C9B}"/>
              </a:ext>
            </a:extLst>
          </p:cNvPr>
          <p:cNvSpPr>
            <a:spLocks noGrp="1"/>
          </p:cNvSpPr>
          <p:nvPr>
            <p:ph type="ftr" sz="quarter" idx="11"/>
          </p:nvPr>
        </p:nvSpPr>
        <p:spPr/>
        <p:txBody>
          <a:bodyPr/>
          <a:lstStyle/>
          <a:p>
            <a:r>
              <a:rPr lang="en-US"/>
              <a:t>PHY 712  Spring 2024 -- Lecture 32</a:t>
            </a:r>
            <a:endParaRPr lang="en-US" dirty="0"/>
          </a:p>
        </p:txBody>
      </p:sp>
      <p:sp>
        <p:nvSpPr>
          <p:cNvPr id="4" name="Slide Number Placeholder 3">
            <a:extLst>
              <a:ext uri="{FF2B5EF4-FFF2-40B4-BE49-F238E27FC236}">
                <a16:creationId xmlns:a16="http://schemas.microsoft.com/office/drawing/2014/main" id="{848C50F7-DF54-4414-8E5A-2C10BA41D603}"/>
              </a:ext>
            </a:extLst>
          </p:cNvPr>
          <p:cNvSpPr>
            <a:spLocks noGrp="1"/>
          </p:cNvSpPr>
          <p:nvPr>
            <p:ph type="sldNum" sz="quarter" idx="12"/>
          </p:nvPr>
        </p:nvSpPr>
        <p:spPr/>
        <p:txBody>
          <a:bodyPr/>
          <a:lstStyle/>
          <a:p>
            <a:fld id="{CE368B07-CEBF-4C80-90AF-53B34FA04CF3}" type="slidenum">
              <a:rPr lang="en-US" smtClean="0"/>
              <a:t>36</a:t>
            </a:fld>
            <a:endParaRPr lang="en-US" dirty="0"/>
          </a:p>
        </p:txBody>
      </p:sp>
      <p:sp>
        <p:nvSpPr>
          <p:cNvPr id="5" name="TextBox 4">
            <a:extLst>
              <a:ext uri="{FF2B5EF4-FFF2-40B4-BE49-F238E27FC236}">
                <a16:creationId xmlns:a16="http://schemas.microsoft.com/office/drawing/2014/main" id="{0D72D51F-4C1D-4CBB-91BD-5DFA6688C4C7}"/>
              </a:ext>
            </a:extLst>
          </p:cNvPr>
          <p:cNvSpPr txBox="1"/>
          <p:nvPr/>
        </p:nvSpPr>
        <p:spPr>
          <a:xfrm>
            <a:off x="228600" y="304800"/>
            <a:ext cx="8305800" cy="830997"/>
          </a:xfrm>
          <a:prstGeom prst="rect">
            <a:avLst/>
          </a:prstGeom>
          <a:noFill/>
        </p:spPr>
        <p:txBody>
          <a:bodyPr wrap="square" rtlCol="0">
            <a:spAutoFit/>
          </a:bodyPr>
          <a:lstStyle/>
          <a:p>
            <a:r>
              <a:rPr lang="en-US" sz="2400" dirty="0">
                <a:latin typeface="+mj-lt"/>
              </a:rPr>
              <a:t>In fact, the more accurate treatment by Klein and </a:t>
            </a:r>
            <a:r>
              <a:rPr lang="en-US" sz="2400" dirty="0" err="1">
                <a:latin typeface="+mj-lt"/>
              </a:rPr>
              <a:t>Nishina</a:t>
            </a:r>
            <a:endParaRPr lang="en-US" sz="2400" dirty="0">
              <a:latin typeface="+mj-lt"/>
            </a:endParaRPr>
          </a:p>
          <a:p>
            <a:r>
              <a:rPr lang="en-US" sz="2400" dirty="0">
                <a:latin typeface="+mj-lt"/>
              </a:rPr>
              <a:t>gives</a:t>
            </a:r>
          </a:p>
        </p:txBody>
      </p:sp>
      <p:graphicFrame>
        <p:nvGraphicFramePr>
          <p:cNvPr id="6" name="Object 5">
            <a:extLst>
              <a:ext uri="{FF2B5EF4-FFF2-40B4-BE49-F238E27FC236}">
                <a16:creationId xmlns:a16="http://schemas.microsoft.com/office/drawing/2014/main" id="{8FFE46DE-E62C-4B55-AD89-E646BF1DE24D}"/>
              </a:ext>
            </a:extLst>
          </p:cNvPr>
          <p:cNvGraphicFramePr>
            <a:graphicFrameLocks noChangeAspect="1"/>
          </p:cNvGraphicFramePr>
          <p:nvPr>
            <p:extLst>
              <p:ext uri="{D42A27DB-BD31-4B8C-83A1-F6EECF244321}">
                <p14:modId xmlns:p14="http://schemas.microsoft.com/office/powerpoint/2010/main" val="204640407"/>
              </p:ext>
            </p:extLst>
          </p:nvPr>
        </p:nvGraphicFramePr>
        <p:xfrm>
          <a:off x="1226848" y="1045231"/>
          <a:ext cx="7672388" cy="5383213"/>
        </p:xfrm>
        <a:graphic>
          <a:graphicData uri="http://schemas.openxmlformats.org/presentationml/2006/ole">
            <mc:AlternateContent xmlns:mc="http://schemas.openxmlformats.org/markup-compatibility/2006">
              <mc:Choice xmlns:v="urn:schemas-microsoft-com:vml" Requires="v">
                <p:oleObj name="Equation" r:id="rId2" imgW="3466800" imgH="2463480" progId="Equation.DSMT4">
                  <p:embed/>
                </p:oleObj>
              </mc:Choice>
              <mc:Fallback>
                <p:oleObj name="Equation" r:id="rId2" imgW="3466800" imgH="2463480" progId="Equation.DSMT4">
                  <p:embed/>
                  <p:pic>
                    <p:nvPicPr>
                      <p:cNvPr id="6" name="Object 5">
                        <a:extLst>
                          <a:ext uri="{FF2B5EF4-FFF2-40B4-BE49-F238E27FC236}">
                            <a16:creationId xmlns:a16="http://schemas.microsoft.com/office/drawing/2014/main" id="{8FFE46DE-E62C-4B55-AD89-E646BF1DE24D}"/>
                          </a:ext>
                        </a:extLst>
                      </p:cNvPr>
                      <p:cNvPicPr>
                        <a:picLocks noChangeAspect="1" noChangeArrowheads="1"/>
                      </p:cNvPicPr>
                      <p:nvPr/>
                    </p:nvPicPr>
                    <p:blipFill>
                      <a:blip r:embed="rId3"/>
                      <a:srcRect/>
                      <a:stretch>
                        <a:fillRect/>
                      </a:stretch>
                    </p:blipFill>
                    <p:spPr bwMode="auto">
                      <a:xfrm>
                        <a:off x="1226848" y="1045231"/>
                        <a:ext cx="7672388" cy="53832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94826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DA52A9-E6DF-4861-8913-605608E635F2}"/>
              </a:ext>
            </a:extLst>
          </p:cNvPr>
          <p:cNvSpPr>
            <a:spLocks noGrp="1"/>
          </p:cNvSpPr>
          <p:nvPr>
            <p:ph type="dt" sz="half" idx="10"/>
          </p:nvPr>
        </p:nvSpPr>
        <p:spPr/>
        <p:txBody>
          <a:bodyPr/>
          <a:lstStyle/>
          <a:p>
            <a:r>
              <a:rPr lang="en-US"/>
              <a:t>04/05/2024</a:t>
            </a:r>
            <a:endParaRPr lang="en-US" dirty="0"/>
          </a:p>
        </p:txBody>
      </p:sp>
      <p:sp>
        <p:nvSpPr>
          <p:cNvPr id="3" name="Footer Placeholder 2">
            <a:extLst>
              <a:ext uri="{FF2B5EF4-FFF2-40B4-BE49-F238E27FC236}">
                <a16:creationId xmlns:a16="http://schemas.microsoft.com/office/drawing/2014/main" id="{D0AE1C06-593F-4E41-B616-D8C741EFC5C6}"/>
              </a:ext>
            </a:extLst>
          </p:cNvPr>
          <p:cNvSpPr>
            <a:spLocks noGrp="1"/>
          </p:cNvSpPr>
          <p:nvPr>
            <p:ph type="ftr" sz="quarter" idx="11"/>
          </p:nvPr>
        </p:nvSpPr>
        <p:spPr/>
        <p:txBody>
          <a:bodyPr/>
          <a:lstStyle/>
          <a:p>
            <a:r>
              <a:rPr lang="en-US"/>
              <a:t>PHY 712  Spring 2024 -- Lecture 32</a:t>
            </a:r>
            <a:endParaRPr lang="en-US" dirty="0"/>
          </a:p>
        </p:txBody>
      </p:sp>
      <p:sp>
        <p:nvSpPr>
          <p:cNvPr id="4" name="Slide Number Placeholder 3">
            <a:extLst>
              <a:ext uri="{FF2B5EF4-FFF2-40B4-BE49-F238E27FC236}">
                <a16:creationId xmlns:a16="http://schemas.microsoft.com/office/drawing/2014/main" id="{0DE1E0F9-25CD-4B85-B21B-9D65D41A64D5}"/>
              </a:ext>
            </a:extLst>
          </p:cNvPr>
          <p:cNvSpPr>
            <a:spLocks noGrp="1"/>
          </p:cNvSpPr>
          <p:nvPr>
            <p:ph type="sldNum" sz="quarter" idx="12"/>
          </p:nvPr>
        </p:nvSpPr>
        <p:spPr/>
        <p:txBody>
          <a:bodyPr/>
          <a:lstStyle/>
          <a:p>
            <a:fld id="{CE368B07-CEBF-4C80-90AF-53B34FA04CF3}" type="slidenum">
              <a:rPr lang="en-US" smtClean="0"/>
              <a:t>37</a:t>
            </a:fld>
            <a:endParaRPr lang="en-US" dirty="0"/>
          </a:p>
        </p:txBody>
      </p:sp>
      <p:pic>
        <p:nvPicPr>
          <p:cNvPr id="5" name="Picture 4">
            <a:extLst>
              <a:ext uri="{FF2B5EF4-FFF2-40B4-BE49-F238E27FC236}">
                <a16:creationId xmlns:a16="http://schemas.microsoft.com/office/drawing/2014/main" id="{02EA20E1-8BF2-4441-B073-09271D92454D}"/>
              </a:ext>
            </a:extLst>
          </p:cNvPr>
          <p:cNvPicPr>
            <a:picLocks noChangeAspect="1"/>
          </p:cNvPicPr>
          <p:nvPr/>
        </p:nvPicPr>
        <p:blipFill>
          <a:blip r:embed="rId3"/>
          <a:stretch>
            <a:fillRect/>
          </a:stretch>
        </p:blipFill>
        <p:spPr>
          <a:xfrm>
            <a:off x="1066800" y="1447800"/>
            <a:ext cx="6134100" cy="3771900"/>
          </a:xfrm>
          <a:prstGeom prst="rect">
            <a:avLst/>
          </a:prstGeom>
        </p:spPr>
      </p:pic>
      <p:sp>
        <p:nvSpPr>
          <p:cNvPr id="6" name="TextBox 5">
            <a:extLst>
              <a:ext uri="{FF2B5EF4-FFF2-40B4-BE49-F238E27FC236}">
                <a16:creationId xmlns:a16="http://schemas.microsoft.com/office/drawing/2014/main" id="{A12687A3-DA21-4A18-8747-0E069F64DAF8}"/>
              </a:ext>
            </a:extLst>
          </p:cNvPr>
          <p:cNvSpPr txBox="1"/>
          <p:nvPr/>
        </p:nvSpPr>
        <p:spPr>
          <a:xfrm>
            <a:off x="3992301" y="4870162"/>
            <a:ext cx="533400" cy="584775"/>
          </a:xfrm>
          <a:prstGeom prst="rect">
            <a:avLst/>
          </a:prstGeom>
          <a:noFill/>
        </p:spPr>
        <p:txBody>
          <a:bodyPr wrap="square" rtlCol="0">
            <a:spAutoFit/>
          </a:bodyPr>
          <a:lstStyle/>
          <a:p>
            <a:r>
              <a:rPr lang="en-US" sz="3200" b="1" i="1" dirty="0">
                <a:latin typeface="Symbol" panose="05050102010706020507" pitchFamily="18" charset="2"/>
              </a:rPr>
              <a:t>q</a:t>
            </a:r>
          </a:p>
        </p:txBody>
      </p:sp>
      <p:graphicFrame>
        <p:nvGraphicFramePr>
          <p:cNvPr id="7" name="Object 6">
            <a:extLst>
              <a:ext uri="{FF2B5EF4-FFF2-40B4-BE49-F238E27FC236}">
                <a16:creationId xmlns:a16="http://schemas.microsoft.com/office/drawing/2014/main" id="{929C6196-2692-4AA8-B1A4-1E33856AF7B8}"/>
              </a:ext>
            </a:extLst>
          </p:cNvPr>
          <p:cNvGraphicFramePr>
            <a:graphicFrameLocks noChangeAspect="1"/>
          </p:cNvGraphicFramePr>
          <p:nvPr/>
        </p:nvGraphicFramePr>
        <p:xfrm>
          <a:off x="304800" y="2667000"/>
          <a:ext cx="896937" cy="885825"/>
        </p:xfrm>
        <a:graphic>
          <a:graphicData uri="http://schemas.openxmlformats.org/presentationml/2006/ole">
            <mc:AlternateContent xmlns:mc="http://schemas.openxmlformats.org/markup-compatibility/2006">
              <mc:Choice xmlns:v="urn:schemas-microsoft-com:vml" Requires="v">
                <p:oleObj name="Equation" r:id="rId4" imgW="431640" imgH="431640" progId="Equation.DSMT4">
                  <p:embed/>
                </p:oleObj>
              </mc:Choice>
              <mc:Fallback>
                <p:oleObj name="Equation" r:id="rId4" imgW="431640" imgH="431640" progId="Equation.DSMT4">
                  <p:embed/>
                  <p:pic>
                    <p:nvPicPr>
                      <p:cNvPr id="7" name="Object 6">
                        <a:extLst>
                          <a:ext uri="{FF2B5EF4-FFF2-40B4-BE49-F238E27FC236}">
                            <a16:creationId xmlns:a16="http://schemas.microsoft.com/office/drawing/2014/main" id="{929C6196-2692-4AA8-B1A4-1E33856AF7B8}"/>
                          </a:ext>
                        </a:extLst>
                      </p:cNvPr>
                      <p:cNvPicPr>
                        <a:picLocks noChangeAspect="1" noChangeArrowheads="1"/>
                      </p:cNvPicPr>
                      <p:nvPr/>
                    </p:nvPicPr>
                    <p:blipFill>
                      <a:blip r:embed="rId5"/>
                      <a:srcRect/>
                      <a:stretch>
                        <a:fillRect/>
                      </a:stretch>
                    </p:blipFill>
                    <p:spPr bwMode="auto">
                      <a:xfrm>
                        <a:off x="304800" y="2667000"/>
                        <a:ext cx="896937" cy="885825"/>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85EFE71B-F2C1-4619-8C11-860AA954C515}"/>
              </a:ext>
            </a:extLst>
          </p:cNvPr>
          <p:cNvSpPr txBox="1"/>
          <p:nvPr/>
        </p:nvSpPr>
        <p:spPr>
          <a:xfrm>
            <a:off x="304800" y="152400"/>
            <a:ext cx="7696200" cy="461665"/>
          </a:xfrm>
          <a:prstGeom prst="rect">
            <a:avLst/>
          </a:prstGeom>
          <a:noFill/>
        </p:spPr>
        <p:txBody>
          <a:bodyPr wrap="square" rtlCol="0">
            <a:spAutoFit/>
          </a:bodyPr>
          <a:lstStyle/>
          <a:p>
            <a:r>
              <a:rPr lang="en-US" sz="2400" dirty="0">
                <a:latin typeface="+mj-lt"/>
              </a:rPr>
              <a:t>Modified Thompson scattering cross section</a:t>
            </a:r>
          </a:p>
        </p:txBody>
      </p:sp>
      <p:graphicFrame>
        <p:nvGraphicFramePr>
          <p:cNvPr id="9" name="Object 8">
            <a:extLst>
              <a:ext uri="{FF2B5EF4-FFF2-40B4-BE49-F238E27FC236}">
                <a16:creationId xmlns:a16="http://schemas.microsoft.com/office/drawing/2014/main" id="{6B36D64F-AD34-4D9E-A0BB-EF5C765B7F33}"/>
              </a:ext>
            </a:extLst>
          </p:cNvPr>
          <p:cNvGraphicFramePr>
            <a:graphicFrameLocks noChangeAspect="1"/>
          </p:cNvGraphicFramePr>
          <p:nvPr/>
        </p:nvGraphicFramePr>
        <p:xfrm>
          <a:off x="6974805" y="1203753"/>
          <a:ext cx="979896" cy="706437"/>
        </p:xfrm>
        <a:graphic>
          <a:graphicData uri="http://schemas.openxmlformats.org/presentationml/2006/ole">
            <mc:AlternateContent xmlns:mc="http://schemas.openxmlformats.org/markup-compatibility/2006">
              <mc:Choice xmlns:v="urn:schemas-microsoft-com:vml" Requires="v">
                <p:oleObj name="Equation" r:id="rId6" imgW="545760" imgH="393480" progId="Equation.DSMT4">
                  <p:embed/>
                </p:oleObj>
              </mc:Choice>
              <mc:Fallback>
                <p:oleObj name="Equation" r:id="rId6" imgW="545760" imgH="393480" progId="Equation.DSMT4">
                  <p:embed/>
                  <p:pic>
                    <p:nvPicPr>
                      <p:cNvPr id="9" name="Object 8">
                        <a:extLst>
                          <a:ext uri="{FF2B5EF4-FFF2-40B4-BE49-F238E27FC236}">
                            <a16:creationId xmlns:a16="http://schemas.microsoft.com/office/drawing/2014/main" id="{6B36D64F-AD34-4D9E-A0BB-EF5C765B7F33}"/>
                          </a:ext>
                        </a:extLst>
                      </p:cNvPr>
                      <p:cNvPicPr/>
                      <p:nvPr/>
                    </p:nvPicPr>
                    <p:blipFill>
                      <a:blip r:embed="rId7"/>
                      <a:stretch>
                        <a:fillRect/>
                      </a:stretch>
                    </p:blipFill>
                    <p:spPr>
                      <a:xfrm>
                        <a:off x="6974805" y="1203753"/>
                        <a:ext cx="979896" cy="70643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89705AA-DFBA-466C-842C-9CD946064A04}"/>
              </a:ext>
            </a:extLst>
          </p:cNvPr>
          <p:cNvGraphicFramePr>
            <a:graphicFrameLocks noChangeAspect="1"/>
          </p:cNvGraphicFramePr>
          <p:nvPr/>
        </p:nvGraphicFramePr>
        <p:xfrm>
          <a:off x="6941244" y="2206190"/>
          <a:ext cx="1080012" cy="587375"/>
        </p:xfrm>
        <a:graphic>
          <a:graphicData uri="http://schemas.openxmlformats.org/presentationml/2006/ole">
            <mc:AlternateContent xmlns:mc="http://schemas.openxmlformats.org/markup-compatibility/2006">
              <mc:Choice xmlns:v="urn:schemas-microsoft-com:vml" Requires="v">
                <p:oleObj name="Equation" r:id="rId8" imgW="723600" imgH="393480" progId="Equation.DSMT4">
                  <p:embed/>
                </p:oleObj>
              </mc:Choice>
              <mc:Fallback>
                <p:oleObj name="Equation" r:id="rId8" imgW="723600" imgH="393480" progId="Equation.DSMT4">
                  <p:embed/>
                  <p:pic>
                    <p:nvPicPr>
                      <p:cNvPr id="10" name="Object 9">
                        <a:extLst>
                          <a:ext uri="{FF2B5EF4-FFF2-40B4-BE49-F238E27FC236}">
                            <a16:creationId xmlns:a16="http://schemas.microsoft.com/office/drawing/2014/main" id="{689705AA-DFBA-466C-842C-9CD946064A04}"/>
                          </a:ext>
                        </a:extLst>
                      </p:cNvPr>
                      <p:cNvPicPr/>
                      <p:nvPr/>
                    </p:nvPicPr>
                    <p:blipFill>
                      <a:blip r:embed="rId9"/>
                      <a:stretch>
                        <a:fillRect/>
                      </a:stretch>
                    </p:blipFill>
                    <p:spPr>
                      <a:xfrm>
                        <a:off x="6941244" y="2206190"/>
                        <a:ext cx="1080012" cy="5873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A7A6D96-7C99-4260-842E-2FB57FF54A54}"/>
              </a:ext>
            </a:extLst>
          </p:cNvPr>
          <p:cNvGraphicFramePr>
            <a:graphicFrameLocks noChangeAspect="1"/>
          </p:cNvGraphicFramePr>
          <p:nvPr/>
        </p:nvGraphicFramePr>
        <p:xfrm>
          <a:off x="7185025" y="3043238"/>
          <a:ext cx="841375" cy="512762"/>
        </p:xfrm>
        <a:graphic>
          <a:graphicData uri="http://schemas.openxmlformats.org/presentationml/2006/ole">
            <mc:AlternateContent xmlns:mc="http://schemas.openxmlformats.org/markup-compatibility/2006">
              <mc:Choice xmlns:v="urn:schemas-microsoft-com:vml" Requires="v">
                <p:oleObj name="Equation" r:id="rId10" imgW="647640" imgH="393480" progId="Equation.DSMT4">
                  <p:embed/>
                </p:oleObj>
              </mc:Choice>
              <mc:Fallback>
                <p:oleObj name="Equation" r:id="rId10" imgW="647640" imgH="393480" progId="Equation.DSMT4">
                  <p:embed/>
                  <p:pic>
                    <p:nvPicPr>
                      <p:cNvPr id="11" name="Object 10">
                        <a:extLst>
                          <a:ext uri="{FF2B5EF4-FFF2-40B4-BE49-F238E27FC236}">
                            <a16:creationId xmlns:a16="http://schemas.microsoft.com/office/drawing/2014/main" id="{7A7A6D96-7C99-4260-842E-2FB57FF54A54}"/>
                          </a:ext>
                        </a:extLst>
                      </p:cNvPr>
                      <p:cNvPicPr/>
                      <p:nvPr/>
                    </p:nvPicPr>
                    <p:blipFill>
                      <a:blip r:embed="rId11"/>
                      <a:stretch>
                        <a:fillRect/>
                      </a:stretch>
                    </p:blipFill>
                    <p:spPr>
                      <a:xfrm>
                        <a:off x="7185025" y="3043238"/>
                        <a:ext cx="841375" cy="512762"/>
                      </a:xfrm>
                      <a:prstGeom prst="rect">
                        <a:avLst/>
                      </a:prstGeom>
                    </p:spPr>
                  </p:pic>
                </p:oleObj>
              </mc:Fallback>
            </mc:AlternateContent>
          </a:graphicData>
        </a:graphic>
      </p:graphicFrame>
    </p:spTree>
    <p:extLst>
      <p:ext uri="{BB962C8B-B14F-4D97-AF65-F5344CB8AC3E}">
        <p14:creationId xmlns:p14="http://schemas.microsoft.com/office/powerpoint/2010/main" val="54187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FE5029-DC30-4399-A0F0-2BBF46647FB2}"/>
              </a:ext>
            </a:extLst>
          </p:cNvPr>
          <p:cNvSpPr>
            <a:spLocks noGrp="1"/>
          </p:cNvSpPr>
          <p:nvPr>
            <p:ph type="dt" sz="half" idx="10"/>
          </p:nvPr>
        </p:nvSpPr>
        <p:spPr/>
        <p:txBody>
          <a:bodyPr/>
          <a:lstStyle/>
          <a:p>
            <a:r>
              <a:rPr lang="en-US"/>
              <a:t>04/05/2024</a:t>
            </a:r>
            <a:endParaRPr lang="en-US" dirty="0"/>
          </a:p>
        </p:txBody>
      </p:sp>
      <p:sp>
        <p:nvSpPr>
          <p:cNvPr id="3" name="Footer Placeholder 2">
            <a:extLst>
              <a:ext uri="{FF2B5EF4-FFF2-40B4-BE49-F238E27FC236}">
                <a16:creationId xmlns:a16="http://schemas.microsoft.com/office/drawing/2014/main" id="{F3353910-B7A2-4372-9CB6-94EB315A803C}"/>
              </a:ext>
            </a:extLst>
          </p:cNvPr>
          <p:cNvSpPr>
            <a:spLocks noGrp="1"/>
          </p:cNvSpPr>
          <p:nvPr>
            <p:ph type="ftr" sz="quarter" idx="11"/>
          </p:nvPr>
        </p:nvSpPr>
        <p:spPr/>
        <p:txBody>
          <a:bodyPr/>
          <a:lstStyle/>
          <a:p>
            <a:r>
              <a:rPr lang="en-US"/>
              <a:t>PHY 712  Spring 2024 -- Lecture 32</a:t>
            </a:r>
            <a:endParaRPr lang="en-US" dirty="0"/>
          </a:p>
        </p:txBody>
      </p:sp>
      <p:sp>
        <p:nvSpPr>
          <p:cNvPr id="4" name="Slide Number Placeholder 3">
            <a:extLst>
              <a:ext uri="{FF2B5EF4-FFF2-40B4-BE49-F238E27FC236}">
                <a16:creationId xmlns:a16="http://schemas.microsoft.com/office/drawing/2014/main" id="{4F92607D-EDD8-425B-B2E0-0CC16CEC80D3}"/>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7A487F2E-892D-44FB-82C2-C56F3CA5A445}"/>
              </a:ext>
            </a:extLst>
          </p:cNvPr>
          <p:cNvSpPr txBox="1"/>
          <p:nvPr/>
        </p:nvSpPr>
        <p:spPr>
          <a:xfrm>
            <a:off x="381000" y="4953000"/>
            <a:ext cx="8001000" cy="830997"/>
          </a:xfrm>
          <a:prstGeom prst="rect">
            <a:avLst/>
          </a:prstGeom>
          <a:noFill/>
        </p:spPr>
        <p:txBody>
          <a:bodyPr wrap="square" rtlCol="0">
            <a:spAutoFit/>
          </a:bodyPr>
          <a:lstStyle/>
          <a:p>
            <a:r>
              <a:rPr lang="en-US" sz="2400" dirty="0">
                <a:latin typeface="+mj-lt"/>
              </a:rPr>
              <a:t>Main results from synchrotron radiation spectra from man made sources --</a:t>
            </a:r>
          </a:p>
        </p:txBody>
      </p:sp>
      <p:graphicFrame>
        <p:nvGraphicFramePr>
          <p:cNvPr id="6" name="Object 5">
            <a:extLst>
              <a:ext uri="{FF2B5EF4-FFF2-40B4-BE49-F238E27FC236}">
                <a16:creationId xmlns:a16="http://schemas.microsoft.com/office/drawing/2014/main" id="{6D6F7CA1-D893-4FB6-B6FA-80AC07AFDCA2}"/>
              </a:ext>
            </a:extLst>
          </p:cNvPr>
          <p:cNvGraphicFramePr>
            <a:graphicFrameLocks noChangeAspect="1"/>
          </p:cNvGraphicFramePr>
          <p:nvPr>
            <p:extLst>
              <p:ext uri="{D42A27DB-BD31-4B8C-83A1-F6EECF244321}">
                <p14:modId xmlns:p14="http://schemas.microsoft.com/office/powerpoint/2010/main" val="2727963597"/>
              </p:ext>
            </p:extLst>
          </p:nvPr>
        </p:nvGraphicFramePr>
        <p:xfrm>
          <a:off x="442452" y="1657529"/>
          <a:ext cx="3397001" cy="1309687"/>
        </p:xfrm>
        <a:graphic>
          <a:graphicData uri="http://schemas.openxmlformats.org/presentationml/2006/ole">
            <mc:AlternateContent xmlns:mc="http://schemas.openxmlformats.org/markup-compatibility/2006">
              <mc:Choice xmlns:v="urn:schemas-microsoft-com:vml" Requires="v">
                <p:oleObj name="Equation" r:id="rId2" imgW="2108160" imgH="812520" progId="Equation.DSMT4">
                  <p:embed/>
                </p:oleObj>
              </mc:Choice>
              <mc:Fallback>
                <p:oleObj name="Equation" r:id="rId2" imgW="2108160" imgH="812520" progId="Equation.DSMT4">
                  <p:embed/>
                  <p:pic>
                    <p:nvPicPr>
                      <p:cNvPr id="6" name="Object 5">
                        <a:extLst>
                          <a:ext uri="{FF2B5EF4-FFF2-40B4-BE49-F238E27FC236}">
                            <a16:creationId xmlns:a16="http://schemas.microsoft.com/office/drawing/2014/main" id="{DCDD15EE-876C-4355-925E-40ABBCD777A8}"/>
                          </a:ext>
                        </a:extLst>
                      </p:cNvPr>
                      <p:cNvPicPr/>
                      <p:nvPr/>
                    </p:nvPicPr>
                    <p:blipFill>
                      <a:blip r:embed="rId3"/>
                      <a:stretch>
                        <a:fillRect/>
                      </a:stretch>
                    </p:blipFill>
                    <p:spPr>
                      <a:xfrm>
                        <a:off x="442452" y="1657529"/>
                        <a:ext cx="3397001" cy="13096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704AF81-8944-4940-AA07-8FFF546CAD61}"/>
              </a:ext>
            </a:extLst>
          </p:cNvPr>
          <p:cNvGraphicFramePr>
            <a:graphicFrameLocks noChangeAspect="1"/>
          </p:cNvGraphicFramePr>
          <p:nvPr>
            <p:extLst>
              <p:ext uri="{D42A27DB-BD31-4B8C-83A1-F6EECF244321}">
                <p14:modId xmlns:p14="http://schemas.microsoft.com/office/powerpoint/2010/main" val="3780909743"/>
              </p:ext>
            </p:extLst>
          </p:nvPr>
        </p:nvGraphicFramePr>
        <p:xfrm>
          <a:off x="4572000" y="1657528"/>
          <a:ext cx="3826742" cy="1309687"/>
        </p:xfrm>
        <a:graphic>
          <a:graphicData uri="http://schemas.openxmlformats.org/presentationml/2006/ole">
            <mc:AlternateContent xmlns:mc="http://schemas.openxmlformats.org/markup-compatibility/2006">
              <mc:Choice xmlns:v="urn:schemas-microsoft-com:vml" Requires="v">
                <p:oleObj name="Equation" r:id="rId4" imgW="2374560" imgH="812520" progId="Equation.DSMT4">
                  <p:embed/>
                </p:oleObj>
              </mc:Choice>
              <mc:Fallback>
                <p:oleObj name="Equation" r:id="rId4" imgW="2374560" imgH="812520" progId="Equation.DSMT4">
                  <p:embed/>
                  <p:pic>
                    <p:nvPicPr>
                      <p:cNvPr id="7" name="Object 6">
                        <a:extLst>
                          <a:ext uri="{FF2B5EF4-FFF2-40B4-BE49-F238E27FC236}">
                            <a16:creationId xmlns:a16="http://schemas.microsoft.com/office/drawing/2014/main" id="{FF6B3851-B663-4886-9DE6-4C15619E5079}"/>
                          </a:ext>
                        </a:extLst>
                      </p:cNvPr>
                      <p:cNvPicPr/>
                      <p:nvPr/>
                    </p:nvPicPr>
                    <p:blipFill>
                      <a:blip r:embed="rId5"/>
                      <a:stretch>
                        <a:fillRect/>
                      </a:stretch>
                    </p:blipFill>
                    <p:spPr>
                      <a:xfrm>
                        <a:off x="4572000" y="1657528"/>
                        <a:ext cx="3826742" cy="1309687"/>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2CFC4506-302D-4ECC-8992-A14DA4A09A08}"/>
              </a:ext>
            </a:extLst>
          </p:cNvPr>
          <p:cNvSpPr txBox="1"/>
          <p:nvPr/>
        </p:nvSpPr>
        <p:spPr>
          <a:xfrm>
            <a:off x="114300" y="3292319"/>
            <a:ext cx="4267200" cy="1200329"/>
          </a:xfrm>
          <a:prstGeom prst="rect">
            <a:avLst/>
          </a:prstGeom>
          <a:noFill/>
        </p:spPr>
        <p:txBody>
          <a:bodyPr wrap="square" rtlCol="0">
            <a:spAutoFit/>
          </a:bodyPr>
          <a:lstStyle/>
          <a:p>
            <a:r>
              <a:rPr lang="en-US" sz="2400" i="1" dirty="0">
                <a:latin typeface="+mj-lt"/>
              </a:rPr>
              <a:t>e</a:t>
            </a:r>
            <a:r>
              <a:rPr lang="en-US" sz="2400" dirty="0">
                <a:latin typeface="+mj-lt"/>
              </a:rPr>
              <a:t> measured in </a:t>
            </a:r>
            <a:r>
              <a:rPr lang="en-US" sz="2400" dirty="0" err="1">
                <a:latin typeface="+mj-lt"/>
              </a:rPr>
              <a:t>Statcoulombs</a:t>
            </a:r>
            <a:endParaRPr lang="en-US" sz="2400" dirty="0">
              <a:latin typeface="+mj-lt"/>
            </a:endParaRPr>
          </a:p>
          <a:p>
            <a:r>
              <a:rPr lang="en-US" sz="2400" dirty="0">
                <a:latin typeface="+mj-lt"/>
              </a:rPr>
              <a:t>Length measured in cm</a:t>
            </a:r>
          </a:p>
          <a:p>
            <a:r>
              <a:rPr lang="en-US" sz="2400" dirty="0">
                <a:latin typeface="+mj-lt"/>
              </a:rPr>
              <a:t>Energy measured in ergs</a:t>
            </a:r>
          </a:p>
        </p:txBody>
      </p:sp>
      <p:sp>
        <p:nvSpPr>
          <p:cNvPr id="9" name="TextBox 8">
            <a:extLst>
              <a:ext uri="{FF2B5EF4-FFF2-40B4-BE49-F238E27FC236}">
                <a16:creationId xmlns:a16="http://schemas.microsoft.com/office/drawing/2014/main" id="{807DDD16-C6D0-4E9A-9015-2B076FDC75FE}"/>
              </a:ext>
            </a:extLst>
          </p:cNvPr>
          <p:cNvSpPr txBox="1"/>
          <p:nvPr/>
        </p:nvSpPr>
        <p:spPr>
          <a:xfrm>
            <a:off x="4495800" y="3276600"/>
            <a:ext cx="4267200" cy="1200329"/>
          </a:xfrm>
          <a:prstGeom prst="rect">
            <a:avLst/>
          </a:prstGeom>
          <a:noFill/>
        </p:spPr>
        <p:txBody>
          <a:bodyPr wrap="square" rtlCol="0">
            <a:spAutoFit/>
          </a:bodyPr>
          <a:lstStyle/>
          <a:p>
            <a:r>
              <a:rPr lang="en-US" sz="2400" i="1" dirty="0">
                <a:latin typeface="+mj-lt"/>
              </a:rPr>
              <a:t>e</a:t>
            </a:r>
            <a:r>
              <a:rPr lang="en-US" sz="2400" dirty="0">
                <a:latin typeface="+mj-lt"/>
              </a:rPr>
              <a:t> measured in Coulombs</a:t>
            </a:r>
          </a:p>
          <a:p>
            <a:r>
              <a:rPr lang="en-US" sz="2400" dirty="0">
                <a:latin typeface="+mj-lt"/>
              </a:rPr>
              <a:t>Length measured in m</a:t>
            </a:r>
          </a:p>
          <a:p>
            <a:r>
              <a:rPr lang="en-US" sz="2400" dirty="0">
                <a:latin typeface="+mj-lt"/>
              </a:rPr>
              <a:t>Energy measured in joules</a:t>
            </a:r>
          </a:p>
        </p:txBody>
      </p:sp>
      <p:sp>
        <p:nvSpPr>
          <p:cNvPr id="10" name="TextBox 9">
            <a:extLst>
              <a:ext uri="{FF2B5EF4-FFF2-40B4-BE49-F238E27FC236}">
                <a16:creationId xmlns:a16="http://schemas.microsoft.com/office/drawing/2014/main" id="{2317AE89-8C4B-44CA-A0B3-37EEDA37FFD4}"/>
              </a:ext>
            </a:extLst>
          </p:cNvPr>
          <p:cNvSpPr txBox="1"/>
          <p:nvPr/>
        </p:nvSpPr>
        <p:spPr>
          <a:xfrm>
            <a:off x="228600" y="304800"/>
            <a:ext cx="8458200" cy="461665"/>
          </a:xfrm>
          <a:prstGeom prst="rect">
            <a:avLst/>
          </a:prstGeom>
          <a:noFill/>
        </p:spPr>
        <p:txBody>
          <a:bodyPr wrap="square" rtlCol="0">
            <a:spAutoFit/>
          </a:bodyPr>
          <a:lstStyle/>
          <a:p>
            <a:r>
              <a:rPr lang="en-US" sz="2400" dirty="0">
                <a:latin typeface="+mj-lt"/>
              </a:rPr>
              <a:t>Comment about units</a:t>
            </a:r>
          </a:p>
        </p:txBody>
      </p:sp>
    </p:spTree>
    <p:extLst>
      <p:ext uri="{BB962C8B-B14F-4D97-AF65-F5344CB8AC3E}">
        <p14:creationId xmlns:p14="http://schemas.microsoft.com/office/powerpoint/2010/main" val="288226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624253495"/>
              </p:ext>
            </p:extLst>
          </p:nvPr>
        </p:nvGraphicFramePr>
        <p:xfrm>
          <a:off x="2143125" y="176213"/>
          <a:ext cx="6554788" cy="1512887"/>
        </p:xfrm>
        <a:graphic>
          <a:graphicData uri="http://schemas.openxmlformats.org/presentationml/2006/ole">
            <mc:AlternateContent xmlns:mc="http://schemas.openxmlformats.org/markup-compatibility/2006">
              <mc:Choice xmlns:v="urn:schemas-microsoft-com:vml" Requires="v">
                <p:oleObj name="Equation" r:id="rId3" imgW="3200400" imgH="736560" progId="Equation.DSMT4">
                  <p:embed/>
                </p:oleObj>
              </mc:Choice>
              <mc:Fallback>
                <p:oleObj name="Equation" r:id="rId3" imgW="3200400" imgH="736560" progId="Equation.DSMT4">
                  <p:embed/>
                  <p:pic>
                    <p:nvPicPr>
                      <p:cNvPr id="22" name="Object 21"/>
                      <p:cNvPicPr>
                        <a:picLocks noChangeAspect="1" noChangeArrowheads="1"/>
                      </p:cNvPicPr>
                      <p:nvPr/>
                    </p:nvPicPr>
                    <p:blipFill>
                      <a:blip r:embed="rId4"/>
                      <a:srcRect/>
                      <a:stretch>
                        <a:fillRect/>
                      </a:stretch>
                    </p:blipFill>
                    <p:spPr bwMode="auto">
                      <a:xfrm>
                        <a:off x="2143125" y="176213"/>
                        <a:ext cx="6554788" cy="1512887"/>
                      </a:xfrm>
                      <a:prstGeom prst="rect">
                        <a:avLst/>
                      </a:prstGeom>
                      <a:noFill/>
                      <a:ln>
                        <a:noFill/>
                      </a:ln>
                    </p:spPr>
                  </p:pic>
                </p:oleObj>
              </mc:Fallback>
            </mc:AlternateContent>
          </a:graphicData>
        </a:graphic>
      </p:graphicFrame>
      <p:grpSp>
        <p:nvGrpSpPr>
          <p:cNvPr id="34" name="Group 33"/>
          <p:cNvGrpSpPr/>
          <p:nvPr/>
        </p:nvGrpSpPr>
        <p:grpSpPr>
          <a:xfrm>
            <a:off x="5029200" y="2514600"/>
            <a:ext cx="3657600" cy="3657600"/>
            <a:chOff x="4038600" y="2514600"/>
            <a:chExt cx="3657600" cy="3657600"/>
          </a:xfrm>
        </p:grpSpPr>
        <p:sp>
          <p:nvSpPr>
            <p:cNvPr id="23" name="Oval 22"/>
            <p:cNvSpPr/>
            <p:nvPr/>
          </p:nvSpPr>
          <p:spPr>
            <a:xfrm>
              <a:off x="4038600" y="2514600"/>
              <a:ext cx="3657600" cy="36576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2"/>
            </p:cNvCxnSpPr>
            <p:nvPr/>
          </p:nvCxnSpPr>
          <p:spPr>
            <a:xfrm>
              <a:off x="4038600" y="434340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p:cNvCxnSpPr>
            <p:nvPr/>
          </p:nvCxnSpPr>
          <p:spPr>
            <a:xfrm>
              <a:off x="4038600" y="43434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0" y="4267200"/>
              <a:ext cx="457200" cy="461665"/>
            </a:xfrm>
            <a:prstGeom prst="rect">
              <a:avLst/>
            </a:prstGeom>
            <a:noFill/>
          </p:spPr>
          <p:txBody>
            <a:bodyPr wrap="square" rtlCol="0">
              <a:spAutoFit/>
            </a:bodyPr>
            <a:lstStyle/>
            <a:p>
              <a:r>
                <a:rPr lang="en-US" sz="2400" b="1" dirty="0">
                  <a:latin typeface="+mj-lt"/>
                </a:rPr>
                <a:t>y</a:t>
              </a:r>
            </a:p>
          </p:txBody>
        </p:sp>
        <p:sp>
          <p:nvSpPr>
            <p:cNvPr id="29" name="TextBox 28"/>
            <p:cNvSpPr txBox="1"/>
            <p:nvPr/>
          </p:nvSpPr>
          <p:spPr>
            <a:xfrm>
              <a:off x="4114800" y="5634335"/>
              <a:ext cx="457200" cy="461665"/>
            </a:xfrm>
            <a:prstGeom prst="rect">
              <a:avLst/>
            </a:prstGeom>
            <a:noFill/>
          </p:spPr>
          <p:txBody>
            <a:bodyPr wrap="square" rtlCol="0">
              <a:spAutoFit/>
            </a:bodyPr>
            <a:lstStyle/>
            <a:p>
              <a:r>
                <a:rPr lang="en-US" sz="2400" b="1" dirty="0">
                  <a:latin typeface="+mj-lt"/>
                </a:rPr>
                <a:t>x</a:t>
              </a:r>
            </a:p>
          </p:txBody>
        </p:sp>
        <p:cxnSp>
          <p:nvCxnSpPr>
            <p:cNvPr id="31" name="Straight Arrow Connector 30"/>
            <p:cNvCxnSpPr/>
            <p:nvPr/>
          </p:nvCxnSpPr>
          <p:spPr>
            <a:xfrm flipV="1">
              <a:off x="5867400" y="2893369"/>
              <a:ext cx="1066800" cy="1450031"/>
            </a:xfrm>
            <a:prstGeom prst="straightConnector1">
              <a:avLst/>
            </a:prstGeom>
            <a:ln w="25400">
              <a:solidFill>
                <a:schemeClr val="tx1"/>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3429000"/>
              <a:ext cx="457200" cy="461665"/>
            </a:xfrm>
            <a:prstGeom prst="rect">
              <a:avLst/>
            </a:prstGeom>
            <a:noFill/>
          </p:spPr>
          <p:txBody>
            <a:bodyPr wrap="square" rtlCol="0">
              <a:spAutoFit/>
            </a:bodyPr>
            <a:lstStyle/>
            <a:p>
              <a:r>
                <a:rPr lang="en-US" sz="2400" i="1" dirty="0">
                  <a:latin typeface="Symbol" pitchFamily="18" charset="2"/>
                </a:rPr>
                <a:t>r</a:t>
              </a:r>
            </a:p>
          </p:txBody>
        </p:sp>
      </p:grpSp>
      <p:graphicFrame>
        <p:nvGraphicFramePr>
          <p:cNvPr id="33" name="Object 32"/>
          <p:cNvGraphicFramePr>
            <a:graphicFrameLocks noChangeAspect="1"/>
          </p:cNvGraphicFramePr>
          <p:nvPr>
            <p:extLst>
              <p:ext uri="{D42A27DB-BD31-4B8C-83A1-F6EECF244321}">
                <p14:modId xmlns:p14="http://schemas.microsoft.com/office/powerpoint/2010/main" val="3291339633"/>
              </p:ext>
            </p:extLst>
          </p:nvPr>
        </p:nvGraphicFramePr>
        <p:xfrm>
          <a:off x="30705" y="3076575"/>
          <a:ext cx="4967288" cy="2533650"/>
        </p:xfrm>
        <a:graphic>
          <a:graphicData uri="http://schemas.openxmlformats.org/presentationml/2006/ole">
            <mc:AlternateContent xmlns:mc="http://schemas.openxmlformats.org/markup-compatibility/2006">
              <mc:Choice xmlns:v="urn:schemas-microsoft-com:vml" Requires="v">
                <p:oleObj name="Equation" r:id="rId5" imgW="2489040" imgH="1231560" progId="Equation.DSMT4">
                  <p:embed/>
                </p:oleObj>
              </mc:Choice>
              <mc:Fallback>
                <p:oleObj name="Equation" r:id="rId5" imgW="2489040" imgH="1231560" progId="Equation.DSMT4">
                  <p:embed/>
                  <p:pic>
                    <p:nvPicPr>
                      <p:cNvPr id="33" name="Object 32"/>
                      <p:cNvPicPr>
                        <a:picLocks noChangeAspect="1" noChangeArrowheads="1"/>
                      </p:cNvPicPr>
                      <p:nvPr/>
                    </p:nvPicPr>
                    <p:blipFill>
                      <a:blip r:embed="rId6"/>
                      <a:srcRect/>
                      <a:stretch>
                        <a:fillRect/>
                      </a:stretch>
                    </p:blipFill>
                    <p:spPr bwMode="auto">
                      <a:xfrm>
                        <a:off x="30705" y="3076575"/>
                        <a:ext cx="496728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5029200" y="2169469"/>
            <a:ext cx="3657600" cy="461665"/>
          </a:xfrm>
          <a:prstGeom prst="rect">
            <a:avLst/>
          </a:prstGeom>
          <a:noFill/>
        </p:spPr>
        <p:txBody>
          <a:bodyPr wrap="square" rtlCol="0">
            <a:spAutoFit/>
          </a:bodyPr>
          <a:lstStyle/>
          <a:p>
            <a:r>
              <a:rPr lang="en-US" sz="2400" dirty="0">
                <a:latin typeface="+mj-lt"/>
              </a:rPr>
              <a:t>Top view:</a:t>
            </a:r>
          </a:p>
        </p:txBody>
      </p:sp>
    </p:spTree>
    <p:extLst>
      <p:ext uri="{BB962C8B-B14F-4D97-AF65-F5344CB8AC3E}">
        <p14:creationId xmlns:p14="http://schemas.microsoft.com/office/powerpoint/2010/main" val="312191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465621876"/>
              </p:ext>
            </p:extLst>
          </p:nvPr>
        </p:nvGraphicFramePr>
        <p:xfrm>
          <a:off x="3851275" y="403225"/>
          <a:ext cx="4964113" cy="2530475"/>
        </p:xfrm>
        <a:graphic>
          <a:graphicData uri="http://schemas.openxmlformats.org/presentationml/2006/ole">
            <mc:AlternateContent xmlns:mc="http://schemas.openxmlformats.org/markup-compatibility/2006">
              <mc:Choice xmlns:v="urn:schemas-microsoft-com:vml" Requires="v">
                <p:oleObj name="Equation" r:id="rId3" imgW="2489040" imgH="1231560" progId="Equation.DSMT4">
                  <p:embed/>
                </p:oleObj>
              </mc:Choice>
              <mc:Fallback>
                <p:oleObj name="Equation" r:id="rId3" imgW="2489040" imgH="1231560" progId="Equation.DSMT4">
                  <p:embed/>
                  <p:pic>
                    <p:nvPicPr>
                      <p:cNvPr id="22" name="Object 21"/>
                      <p:cNvPicPr>
                        <a:picLocks noChangeAspect="1" noChangeArrowheads="1"/>
                      </p:cNvPicPr>
                      <p:nvPr/>
                    </p:nvPicPr>
                    <p:blipFill>
                      <a:blip r:embed="rId4"/>
                      <a:srcRect/>
                      <a:stretch>
                        <a:fillRect/>
                      </a:stretch>
                    </p:blipFill>
                    <p:spPr bwMode="auto">
                      <a:xfrm>
                        <a:off x="3851275" y="403225"/>
                        <a:ext cx="49641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70123102"/>
              </p:ext>
            </p:extLst>
          </p:nvPr>
        </p:nvGraphicFramePr>
        <p:xfrm>
          <a:off x="292100" y="3437868"/>
          <a:ext cx="8559800" cy="2505732"/>
        </p:xfrm>
        <a:graphic>
          <a:graphicData uri="http://schemas.openxmlformats.org/presentationml/2006/ole">
            <mc:AlternateContent xmlns:mc="http://schemas.openxmlformats.org/markup-compatibility/2006">
              <mc:Choice xmlns:v="urn:schemas-microsoft-com:vml" Requires="v">
                <p:oleObj name="Equation" r:id="rId5" imgW="5816520" imgH="1777680" progId="Equation.DSMT4">
                  <p:embed/>
                </p:oleObj>
              </mc:Choice>
              <mc:Fallback>
                <p:oleObj name="Equation" r:id="rId5" imgW="5816520" imgH="1777680" progId="Equation.DSMT4">
                  <p:embed/>
                  <p:pic>
                    <p:nvPicPr>
                      <p:cNvPr id="23" name="Object 22"/>
                      <p:cNvPicPr>
                        <a:picLocks noChangeAspect="1" noChangeArrowheads="1"/>
                      </p:cNvPicPr>
                      <p:nvPr/>
                    </p:nvPicPr>
                    <p:blipFill>
                      <a:blip r:embed="rId6"/>
                      <a:srcRect/>
                      <a:stretch>
                        <a:fillRect/>
                      </a:stretch>
                    </p:blipFill>
                    <p:spPr bwMode="auto">
                      <a:xfrm>
                        <a:off x="292100" y="3437868"/>
                        <a:ext cx="8559800" cy="25057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151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39" name="Object 38"/>
          <p:cNvGraphicFramePr>
            <a:graphicFrameLocks noChangeAspect="1"/>
          </p:cNvGraphicFramePr>
          <p:nvPr>
            <p:extLst>
              <p:ext uri="{D42A27DB-BD31-4B8C-83A1-F6EECF244321}">
                <p14:modId xmlns:p14="http://schemas.microsoft.com/office/powerpoint/2010/main" val="563065263"/>
              </p:ext>
            </p:extLst>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name="Equation" r:id="rId3" imgW="2577960" imgH="774360" progId="Equation.DSMT4">
                  <p:embed/>
                </p:oleObj>
              </mc:Choice>
              <mc:Fallback>
                <p:oleObj name="Equation" r:id="rId3" imgW="2577960" imgH="774360" progId="Equation.DSMT4">
                  <p:embed/>
                  <p:pic>
                    <p:nvPicPr>
                      <p:cNvPr id="39" name="Object 38"/>
                      <p:cNvPicPr>
                        <a:picLocks noChangeAspect="1" noChangeArrowheads="1"/>
                      </p:cNvPicPr>
                      <p:nvPr/>
                    </p:nvPicPr>
                    <p:blipFill>
                      <a:blip r:embed="rId4"/>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39179635"/>
                </p:ext>
              </p:extLst>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name="Equation" r:id="rId5" imgW="139680" imgH="241200" progId="Equation.DSMT4">
                    <p:embed/>
                  </p:oleObj>
                </mc:Choice>
                <mc:Fallback>
                  <p:oleObj name="Equation" r:id="rId5" imgW="139680" imgH="241200" progId="Equation.DSMT4">
                    <p:embed/>
                    <p:pic>
                      <p:nvPicPr>
                        <p:cNvPr id="42" name="Object 41"/>
                        <p:cNvPicPr>
                          <a:picLocks noChangeAspect="1" noChangeArrowheads="1"/>
                        </p:cNvPicPr>
                        <p:nvPr/>
                      </p:nvPicPr>
                      <p:blipFill>
                        <a:blip r:embed="rId6"/>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93251450"/>
                </p:ext>
              </p:extLst>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43" name="Object 42"/>
                        <p:cNvPicPr>
                          <a:picLocks noChangeAspect="1" noChangeArrowheads="1"/>
                        </p:cNvPicPr>
                        <p:nvPr/>
                      </p:nvPicPr>
                      <p:blipFill>
                        <a:blip r:embed="rId8"/>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extLst>
              <p:ext uri="{D42A27DB-BD31-4B8C-83A1-F6EECF244321}">
                <p14:modId xmlns:p14="http://schemas.microsoft.com/office/powerpoint/2010/main" val="3174615183"/>
              </p:ext>
            </p:extLst>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name="Equation" r:id="rId9" imgW="2781000" imgH="1650960" progId="Equation.DSMT4">
                  <p:embed/>
                </p:oleObj>
              </mc:Choice>
              <mc:Fallback>
                <p:oleObj name="Equation" r:id="rId9" imgW="2781000" imgH="1650960" progId="Equation.DSMT4">
                  <p:embed/>
                  <p:pic>
                    <p:nvPicPr>
                      <p:cNvPr id="44" name="Object 43"/>
                      <p:cNvPicPr>
                        <a:picLocks noChangeAspect="1" noChangeArrowheads="1"/>
                      </p:cNvPicPr>
                      <p:nvPr/>
                    </p:nvPicPr>
                    <p:blipFill>
                      <a:blip r:embed="rId10"/>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387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62637286"/>
              </p:ext>
            </p:extLst>
          </p:nvPr>
        </p:nvGraphicFramePr>
        <p:xfrm>
          <a:off x="381000" y="392113"/>
          <a:ext cx="8343900" cy="3781425"/>
        </p:xfrm>
        <a:graphic>
          <a:graphicData uri="http://schemas.openxmlformats.org/presentationml/2006/ole">
            <mc:AlternateContent xmlns:mc="http://schemas.openxmlformats.org/markup-compatibility/2006">
              <mc:Choice xmlns:v="urn:schemas-microsoft-com:vml" Requires="v">
                <p:oleObj name="Equation" r:id="rId3" imgW="4597200" imgH="2234880" progId="Equation.DSMT4">
                  <p:embed/>
                </p:oleObj>
              </mc:Choice>
              <mc:Fallback>
                <p:oleObj name="Equation" r:id="rId3" imgW="4597200" imgH="2234880" progId="Equation.DSMT4">
                  <p:embed/>
                  <p:pic>
                    <p:nvPicPr>
                      <p:cNvPr id="5" name="Object 4"/>
                      <p:cNvPicPr>
                        <a:picLocks noChangeAspect="1" noChangeArrowheads="1"/>
                      </p:cNvPicPr>
                      <p:nvPr/>
                    </p:nvPicPr>
                    <p:blipFill>
                      <a:blip r:embed="rId4"/>
                      <a:srcRect/>
                      <a:stretch>
                        <a:fillRect/>
                      </a:stretch>
                    </p:blipFill>
                    <p:spPr bwMode="auto">
                      <a:xfrm>
                        <a:off x="381000" y="392113"/>
                        <a:ext cx="8343900" cy="378142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1604748"/>
              </p:ext>
            </p:extLst>
          </p:nvPr>
        </p:nvGraphicFramePr>
        <p:xfrm>
          <a:off x="555625" y="3919538"/>
          <a:ext cx="6707188" cy="2019300"/>
        </p:xfrm>
        <a:graphic>
          <a:graphicData uri="http://schemas.openxmlformats.org/presentationml/2006/ole">
            <mc:AlternateContent xmlns:mc="http://schemas.openxmlformats.org/markup-compatibility/2006">
              <mc:Choice xmlns:v="urn:schemas-microsoft-com:vml" Requires="v">
                <p:oleObj name="Equation" r:id="rId5" imgW="3695400" imgH="1193760" progId="Equation.DSMT4">
                  <p:embed/>
                </p:oleObj>
              </mc:Choice>
              <mc:Fallback>
                <p:oleObj name="Equation" r:id="rId5" imgW="3695400" imgH="1193760" progId="Equation.DSMT4">
                  <p:embed/>
                  <p:pic>
                    <p:nvPicPr>
                      <p:cNvPr id="6" name="Object 5"/>
                      <p:cNvPicPr>
                        <a:picLocks noChangeAspect="1" noChangeArrowheads="1"/>
                      </p:cNvPicPr>
                      <p:nvPr/>
                    </p:nvPicPr>
                    <p:blipFill>
                      <a:blip r:embed="rId6"/>
                      <a:srcRect/>
                      <a:stretch>
                        <a:fillRect/>
                      </a:stretch>
                    </p:blipFill>
                    <p:spPr bwMode="auto">
                      <a:xfrm>
                        <a:off x="555625" y="3919538"/>
                        <a:ext cx="67071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662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04/05/2024</a:t>
            </a:r>
            <a:endParaRPr lang="en-US" dirty="0"/>
          </a:p>
        </p:txBody>
      </p:sp>
      <p:sp>
        <p:nvSpPr>
          <p:cNvPr id="3" name="Footer Placeholder 2"/>
          <p:cNvSpPr>
            <a:spLocks noGrp="1"/>
          </p:cNvSpPr>
          <p:nvPr>
            <p:ph type="ftr" sz="quarter" idx="11"/>
          </p:nvPr>
        </p:nvSpPr>
        <p:spPr/>
        <p:txBody>
          <a:bodyPr/>
          <a:lstStyle/>
          <a:p>
            <a:r>
              <a:rPr lang="en-US"/>
              <a:t>PHY 712  Spring 2024 --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6550283"/>
              </p:ext>
            </p:extLst>
          </p:nvPr>
        </p:nvGraphicFramePr>
        <p:xfrm>
          <a:off x="533400" y="2133600"/>
          <a:ext cx="6584950" cy="1136650"/>
        </p:xfrm>
        <a:graphic>
          <a:graphicData uri="http://schemas.openxmlformats.org/presentationml/2006/ole">
            <mc:AlternateContent xmlns:mc="http://schemas.openxmlformats.org/markup-compatibility/2006">
              <mc:Choice xmlns:v="urn:schemas-microsoft-com:vml" Requires="v">
                <p:oleObj name="Equation" r:id="rId3" imgW="3619440" imgH="672840" progId="Equation.DSMT4">
                  <p:embed/>
                </p:oleObj>
              </mc:Choice>
              <mc:Fallback>
                <p:oleObj name="Equation" r:id="rId3" imgW="3619440" imgH="672840" progId="Equation.DSMT4">
                  <p:embed/>
                  <p:pic>
                    <p:nvPicPr>
                      <p:cNvPr id="5" name="Object 4"/>
                      <p:cNvPicPr>
                        <a:picLocks noChangeAspect="1" noChangeArrowheads="1"/>
                      </p:cNvPicPr>
                      <p:nvPr/>
                    </p:nvPicPr>
                    <p:blipFill>
                      <a:blip r:embed="rId4"/>
                      <a:srcRect/>
                      <a:stretch>
                        <a:fillRect/>
                      </a:stretch>
                    </p:blipFill>
                    <p:spPr bwMode="auto">
                      <a:xfrm>
                        <a:off x="533400" y="2133600"/>
                        <a:ext cx="6584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0798500"/>
              </p:ext>
            </p:extLst>
          </p:nvPr>
        </p:nvGraphicFramePr>
        <p:xfrm>
          <a:off x="188645" y="4038600"/>
          <a:ext cx="852488" cy="709612"/>
        </p:xfrm>
        <a:graphic>
          <a:graphicData uri="http://schemas.openxmlformats.org/presentationml/2006/ole">
            <mc:AlternateContent xmlns:mc="http://schemas.openxmlformats.org/markup-compatibility/2006">
              <mc:Choice xmlns:v="urn:schemas-microsoft-com:vml" Requires="v">
                <p:oleObj name="Equation" r:id="rId5" imgW="469800" imgH="419040" progId="Equation.DSMT4">
                  <p:embed/>
                </p:oleObj>
              </mc:Choice>
              <mc:Fallback>
                <p:oleObj name="Equation" r:id="rId5" imgW="469800" imgH="419040" progId="Equation.DSMT4">
                  <p:embed/>
                  <p:pic>
                    <p:nvPicPr>
                      <p:cNvPr id="6" name="Object 5"/>
                      <p:cNvPicPr>
                        <a:picLocks noChangeAspect="1" noChangeArrowheads="1"/>
                      </p:cNvPicPr>
                      <p:nvPr/>
                    </p:nvPicPr>
                    <p:blipFill>
                      <a:blip r:embed="rId6"/>
                      <a:srcRect/>
                      <a:stretch>
                        <a:fillRect/>
                      </a:stretch>
                    </p:blipFill>
                    <p:spPr bwMode="auto">
                      <a:xfrm>
                        <a:off x="188645" y="4038600"/>
                        <a:ext cx="8524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080" y="3421380"/>
            <a:ext cx="7437120" cy="282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462963137"/>
              </p:ext>
            </p:extLst>
          </p:nvPr>
        </p:nvGraphicFramePr>
        <p:xfrm>
          <a:off x="4572000" y="5937250"/>
          <a:ext cx="808037" cy="387350"/>
        </p:xfrm>
        <a:graphic>
          <a:graphicData uri="http://schemas.openxmlformats.org/presentationml/2006/ole">
            <mc:AlternateContent xmlns:mc="http://schemas.openxmlformats.org/markup-compatibility/2006">
              <mc:Choice xmlns:v="urn:schemas-microsoft-com:vml" Requires="v">
                <p:oleObj name="Equation" r:id="rId8" imgW="444240" imgH="228600" progId="Equation.DSMT4">
                  <p:embed/>
                </p:oleObj>
              </mc:Choice>
              <mc:Fallback>
                <p:oleObj name="Equation" r:id="rId8" imgW="444240" imgH="228600" progId="Equation.DSMT4">
                  <p:embed/>
                  <p:pic>
                    <p:nvPicPr>
                      <p:cNvPr id="7" name="Object 6"/>
                      <p:cNvPicPr>
                        <a:picLocks noChangeAspect="1" noChangeArrowheads="1"/>
                      </p:cNvPicPr>
                      <p:nvPr/>
                    </p:nvPicPr>
                    <p:blipFill>
                      <a:blip r:embed="rId9"/>
                      <a:srcRect/>
                      <a:stretch>
                        <a:fillRect/>
                      </a:stretch>
                    </p:blipFill>
                    <p:spPr bwMode="auto">
                      <a:xfrm>
                        <a:off x="4572000" y="5937250"/>
                        <a:ext cx="808037" cy="387350"/>
                      </a:xfrm>
                      <a:prstGeom prst="rect">
                        <a:avLst/>
                      </a:prstGeom>
                      <a:solidFill>
                        <a:schemeClr val="bg1"/>
                      </a:solid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4701679"/>
              </p:ext>
            </p:extLst>
          </p:nvPr>
        </p:nvGraphicFramePr>
        <p:xfrm>
          <a:off x="304800" y="109538"/>
          <a:ext cx="6753225" cy="2019300"/>
        </p:xfrm>
        <a:graphic>
          <a:graphicData uri="http://schemas.openxmlformats.org/presentationml/2006/ole">
            <mc:AlternateContent xmlns:mc="http://schemas.openxmlformats.org/markup-compatibility/2006">
              <mc:Choice xmlns:v="urn:schemas-microsoft-com:vml" Requires="v">
                <p:oleObj name="Equation" r:id="rId10" imgW="3720960" imgH="1193760" progId="Equation.DSMT4">
                  <p:embed/>
                </p:oleObj>
              </mc:Choice>
              <mc:Fallback>
                <p:oleObj name="Equation" r:id="rId10" imgW="3720960" imgH="1193760" progId="Equation.DSMT4">
                  <p:embed/>
                  <p:pic>
                    <p:nvPicPr>
                      <p:cNvPr id="8" name="Object 7"/>
                      <p:cNvPicPr>
                        <a:picLocks noChangeAspect="1" noChangeArrowheads="1"/>
                      </p:cNvPicPr>
                      <p:nvPr/>
                    </p:nvPicPr>
                    <p:blipFill>
                      <a:blip r:embed="rId11"/>
                      <a:srcRect/>
                      <a:stretch>
                        <a:fillRect/>
                      </a:stretch>
                    </p:blipFill>
                    <p:spPr bwMode="auto">
                      <a:xfrm>
                        <a:off x="304800" y="109538"/>
                        <a:ext cx="67532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0222125"/>
              </p:ext>
            </p:extLst>
          </p:nvPr>
        </p:nvGraphicFramePr>
        <p:xfrm>
          <a:off x="3619500" y="3657600"/>
          <a:ext cx="715963" cy="342900"/>
        </p:xfrm>
        <a:graphic>
          <a:graphicData uri="http://schemas.openxmlformats.org/presentationml/2006/ole">
            <mc:AlternateContent xmlns:mc="http://schemas.openxmlformats.org/markup-compatibility/2006">
              <mc:Choice xmlns:v="urn:schemas-microsoft-com:vml" Requires="v">
                <p:oleObj name="Equation" r:id="rId12" imgW="393480" imgH="203040" progId="Equation.DSMT4">
                  <p:embed/>
                </p:oleObj>
              </mc:Choice>
              <mc:Fallback>
                <p:oleObj name="Equation" r:id="rId12" imgW="393480" imgH="203040" progId="Equation.DSMT4">
                  <p:embed/>
                  <p:pic>
                    <p:nvPicPr>
                      <p:cNvPr id="9" name="Object 8"/>
                      <p:cNvPicPr>
                        <a:picLocks noChangeAspect="1" noChangeArrowheads="1"/>
                      </p:cNvPicPr>
                      <p:nvPr/>
                    </p:nvPicPr>
                    <p:blipFill>
                      <a:blip r:embed="rId13"/>
                      <a:srcRect/>
                      <a:stretch>
                        <a:fillRect/>
                      </a:stretch>
                    </p:blipFill>
                    <p:spPr bwMode="auto">
                      <a:xfrm>
                        <a:off x="3619500" y="3657600"/>
                        <a:ext cx="715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50216131"/>
              </p:ext>
            </p:extLst>
          </p:nvPr>
        </p:nvGraphicFramePr>
        <p:xfrm>
          <a:off x="3325813" y="4533900"/>
          <a:ext cx="923925" cy="342900"/>
        </p:xfrm>
        <a:graphic>
          <a:graphicData uri="http://schemas.openxmlformats.org/presentationml/2006/ole">
            <mc:AlternateContent xmlns:mc="http://schemas.openxmlformats.org/markup-compatibility/2006">
              <mc:Choice xmlns:v="urn:schemas-microsoft-com:vml" Requires="v">
                <p:oleObj name="Equation" r:id="rId14" imgW="507960" imgH="203040" progId="Equation.DSMT4">
                  <p:embed/>
                </p:oleObj>
              </mc:Choice>
              <mc:Fallback>
                <p:oleObj name="Equation" r:id="rId14" imgW="507960" imgH="203040" progId="Equation.DSMT4">
                  <p:embed/>
                  <p:pic>
                    <p:nvPicPr>
                      <p:cNvPr id="10" name="Object 9"/>
                      <p:cNvPicPr>
                        <a:picLocks noChangeAspect="1" noChangeArrowheads="1"/>
                      </p:cNvPicPr>
                      <p:nvPr/>
                    </p:nvPicPr>
                    <p:blipFill>
                      <a:blip r:embed="rId15"/>
                      <a:srcRect/>
                      <a:stretch>
                        <a:fillRect/>
                      </a:stretch>
                    </p:blipFill>
                    <p:spPr bwMode="auto">
                      <a:xfrm>
                        <a:off x="3325813" y="4533900"/>
                        <a:ext cx="923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98239303"/>
              </p:ext>
            </p:extLst>
          </p:nvPr>
        </p:nvGraphicFramePr>
        <p:xfrm>
          <a:off x="2922588" y="5029200"/>
          <a:ext cx="715962" cy="342900"/>
        </p:xfrm>
        <a:graphic>
          <a:graphicData uri="http://schemas.openxmlformats.org/presentationml/2006/ole">
            <mc:AlternateContent xmlns:mc="http://schemas.openxmlformats.org/markup-compatibility/2006">
              <mc:Choice xmlns:v="urn:schemas-microsoft-com:vml" Requires="v">
                <p:oleObj name="Equation" r:id="rId16" imgW="393480" imgH="203040" progId="Equation.DSMT4">
                  <p:embed/>
                </p:oleObj>
              </mc:Choice>
              <mc:Fallback>
                <p:oleObj name="Equation" r:id="rId16" imgW="393480" imgH="203040" progId="Equation.DSMT4">
                  <p:embed/>
                  <p:pic>
                    <p:nvPicPr>
                      <p:cNvPr id="11" name="Object 10"/>
                      <p:cNvPicPr>
                        <a:picLocks noChangeAspect="1" noChangeArrowheads="1"/>
                      </p:cNvPicPr>
                      <p:nvPr/>
                    </p:nvPicPr>
                    <p:blipFill>
                      <a:blip r:embed="rId17"/>
                      <a:srcRect/>
                      <a:stretch>
                        <a:fillRect/>
                      </a:stretch>
                    </p:blipFill>
                    <p:spPr bwMode="auto">
                      <a:xfrm>
                        <a:off x="2922588" y="5029200"/>
                        <a:ext cx="7159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8380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23072</TotalTime>
  <Words>1499</Words>
  <Application>Microsoft Office PowerPoint</Application>
  <PresentationFormat>On-screen Show (4:3)</PresentationFormat>
  <Paragraphs>323</Paragraphs>
  <Slides>37</Slides>
  <Notes>25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37</vt:i4>
      </vt:variant>
    </vt:vector>
  </HeadingPairs>
  <TitlesOfParts>
    <vt:vector size="45" baseType="lpstr">
      <vt:lpstr>Arial</vt:lpstr>
      <vt:lpstr>Calibri</vt:lpstr>
      <vt:lpstr>Symbol</vt:lpstr>
      <vt:lpstr>Wingdings</vt:lpstr>
      <vt:lpstr>Office Theme</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1268</cp:revision>
  <cp:lastPrinted>2021-04-08T18:05:02Z</cp:lastPrinted>
  <dcterms:created xsi:type="dcterms:W3CDTF">2012-01-10T18:32:24Z</dcterms:created>
  <dcterms:modified xsi:type="dcterms:W3CDTF">2024-04-05T06:35:21Z</dcterms:modified>
</cp:coreProperties>
</file>