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handoutMasterIdLst>
    <p:handoutMasterId r:id="rId57"/>
  </p:handoutMasterIdLst>
  <p:sldIdLst>
    <p:sldId id="296" r:id="rId3"/>
    <p:sldId id="463" r:id="rId4"/>
    <p:sldId id="433" r:id="rId5"/>
    <p:sldId id="354" r:id="rId6"/>
    <p:sldId id="434" r:id="rId7"/>
    <p:sldId id="464" r:id="rId8"/>
    <p:sldId id="408" r:id="rId9"/>
    <p:sldId id="409" r:id="rId10"/>
    <p:sldId id="407" r:id="rId11"/>
    <p:sldId id="432" r:id="rId12"/>
    <p:sldId id="411" r:id="rId13"/>
    <p:sldId id="410" r:id="rId14"/>
    <p:sldId id="419" r:id="rId15"/>
    <p:sldId id="425" r:id="rId16"/>
    <p:sldId id="412" r:id="rId17"/>
    <p:sldId id="426" r:id="rId18"/>
    <p:sldId id="413" r:id="rId19"/>
    <p:sldId id="428" r:id="rId20"/>
    <p:sldId id="414" r:id="rId21"/>
    <p:sldId id="415" r:id="rId22"/>
    <p:sldId id="416" r:id="rId23"/>
    <p:sldId id="417" r:id="rId24"/>
    <p:sldId id="429" r:id="rId25"/>
    <p:sldId id="431" r:id="rId26"/>
    <p:sldId id="418" r:id="rId27"/>
    <p:sldId id="435"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49" r:id="rId42"/>
    <p:sldId id="450" r:id="rId43"/>
    <p:sldId id="451" r:id="rId44"/>
    <p:sldId id="452" r:id="rId45"/>
    <p:sldId id="453" r:id="rId46"/>
    <p:sldId id="454" r:id="rId47"/>
    <p:sldId id="461" r:id="rId48"/>
    <p:sldId id="462" r:id="rId49"/>
    <p:sldId id="455" r:id="rId50"/>
    <p:sldId id="456" r:id="rId51"/>
    <p:sldId id="457" r:id="rId52"/>
    <p:sldId id="458" r:id="rId53"/>
    <p:sldId id="459" r:id="rId54"/>
    <p:sldId id="460"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zwarth, Natalie" initials="HN" lastIdx="1" clrIdx="0">
    <p:extLst>
      <p:ext uri="{19B8F6BF-5375-455C-9EA6-DF929625EA0E}">
        <p15:presenceInfo xmlns:p15="http://schemas.microsoft.com/office/powerpoint/2012/main" userId="Holzwarth, Nata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4810"/>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5560" autoAdjust="0"/>
  </p:normalViewPr>
  <p:slideViewPr>
    <p:cSldViewPr>
      <p:cViewPr varScale="1">
        <p:scale>
          <a:sx n="60" d="100"/>
          <a:sy n="60" d="100"/>
        </p:scale>
        <p:origin x="1388" y="4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4/10/2024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4/10/2024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discuss some examples of radiation due to charged particles colliding.  It is a complicated topic which quite a few famous physicists have worked on.   We will also briefly discuss Cherenkov radiation.  </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70206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vectors.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76467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to analytically integrate over all solid angles.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96683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the analysis.    With all of these considerations,   we still need to estimate delta beta.</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40202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08549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50574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Delta beta will depend on the particular system.    As an example, consider the case of Rutherford scattering..    Here are some of the equations we used in classical mechanics class.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211237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express the results in terms of the momentum transfer Q.</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05328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 interest to estimate the probability of the radiation occurring which depends on the product of the radiation intensity for a given momentum transfer and the cross section as a function of momentum transfer. </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66122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are not done.     Thinking of the case of the charged particle moving through the target material, there will be a range of momentum transfers that should be integrated as indicated here.     Note that we have assumed that the frequency of the radiation is very small.    Here we consider how frequency might </a:t>
            </a:r>
            <a:r>
              <a:rPr lang="en-US" dirty="0" err="1"/>
              <a:t>ener</a:t>
            </a:r>
            <a:r>
              <a:rPr lang="en-US" dirty="0"/>
              <a:t> this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67718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21749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revised schedule, subject to your input.</a:t>
            </a:r>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77284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Hans Bethe considered this problem and also introduced a “correction” for quantum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490851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view of Cherenkov radiation with its typical blue glow.</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813102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Nobel prize was awarded for the discovery and explanation of this phenomenon.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19817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diagram describing the phenomenon.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730686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Snapshots of the particle as it moves through the medium  and of the wave fronts generated.</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604714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scalar and vector potentials in the dielectric medium due to the particle of charge q.</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570613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a:t>
            </a:r>
            <a:r>
              <a:rPr lang="en-US" dirty="0" err="1"/>
              <a:t>Lienard</a:t>
            </a:r>
            <a:r>
              <a:rPr lang="en-US" dirty="0"/>
              <a:t> </a:t>
            </a:r>
            <a:r>
              <a:rPr lang="en-US" dirty="0" err="1"/>
              <a:t>Wiechert</a:t>
            </a:r>
            <a:r>
              <a:rPr lang="en-US" dirty="0"/>
              <a:t> solutions within the medium.    Here, the major difference from previous solutions is that the wave speed </a:t>
            </a:r>
            <a:r>
              <a:rPr lang="en-US" dirty="0" err="1"/>
              <a:t>c</a:t>
            </a:r>
            <a:r>
              <a:rPr lang="en-US" baseline="-25000" dirty="0" err="1"/>
              <a:t>n</a:t>
            </a:r>
            <a:r>
              <a:rPr lang="en-US" baseline="-25000" dirty="0"/>
              <a:t> </a:t>
            </a:r>
            <a:r>
              <a:rPr lang="en-US" baseline="0" dirty="0"/>
              <a:t>depends on the refractive index of the medium.</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449833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136510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339757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147313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vacuum case  v&lt;c, but not it is possible for v&gt;</a:t>
            </a:r>
            <a:r>
              <a:rPr lang="en-US" dirty="0" err="1"/>
              <a:t>c</a:t>
            </a:r>
            <a:r>
              <a:rPr lang="en-US" baseline="-25000" dirty="0" err="1"/>
              <a:t>n</a:t>
            </a:r>
            <a:r>
              <a:rPr lang="en-US" baseline="0" dirty="0"/>
              <a:t>.   Here we can solve the quadratic equation for the variables of the problem.  The physical solution must be positive.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3147438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1928110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565312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analysis for the variables needed to determine the scalar and vector potentials.</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1305554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a:t>
            </a:r>
            <a:r>
              <a:rPr lang="en-US" dirty="0" err="1"/>
              <a:t>Lienard</a:t>
            </a:r>
            <a:r>
              <a:rPr lang="en-US" dirty="0"/>
              <a:t> </a:t>
            </a:r>
            <a:r>
              <a:rPr lang="en-US" dirty="0" err="1"/>
              <a:t>Wiechert</a:t>
            </a:r>
            <a:r>
              <a:rPr lang="en-US" dirty="0"/>
              <a:t> solutions within the medium.    Here, the major difference from previous solutions is that the wave speed </a:t>
            </a:r>
            <a:r>
              <a:rPr lang="en-US" dirty="0" err="1"/>
              <a:t>c</a:t>
            </a:r>
            <a:r>
              <a:rPr lang="en-US" baseline="-25000" dirty="0" err="1"/>
              <a:t>n</a:t>
            </a:r>
            <a:r>
              <a:rPr lang="en-US" baseline="-25000" dirty="0"/>
              <a:t> </a:t>
            </a:r>
            <a:r>
              <a:rPr lang="en-US" baseline="0" dirty="0"/>
              <a:t>depends on the refractive index of the medium.</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2172395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the analysis to be consistent,   cos(theta)&lt;0 and sin(theta)&lt;1/beta.</a:t>
            </a:r>
          </a:p>
        </p:txBody>
      </p:sp>
      <p:sp>
        <p:nvSpPr>
          <p:cNvPr id="4" name="Slide Number Placeholder 3"/>
          <p:cNvSpPr>
            <a:spLocks noGrp="1"/>
          </p:cNvSpPr>
          <p:nvPr>
            <p:ph type="sldNum" sz="quarter" idx="5"/>
          </p:nvPr>
        </p:nvSpPr>
        <p:spPr/>
        <p:txBody>
          <a:bodyPr/>
          <a:lstStyle/>
          <a:p>
            <a:fld id="{615B37F0-B5B5-4873-843A-F6B8A32A0D0F}" type="slidenum">
              <a:rPr lang="en-US" smtClean="0"/>
              <a:t>42</a:t>
            </a:fld>
            <a:endParaRPr lang="en-US" dirty="0"/>
          </a:p>
        </p:txBody>
      </p:sp>
    </p:spTree>
    <p:extLst>
      <p:ext uri="{BB962C8B-B14F-4D97-AF65-F5344CB8AC3E}">
        <p14:creationId xmlns:p14="http://schemas.microsoft.com/office/powerpoint/2010/main" val="4024058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showing two solutions as a function of theta for a particular beta.</a:t>
            </a:r>
          </a:p>
        </p:txBody>
      </p:sp>
      <p:sp>
        <p:nvSpPr>
          <p:cNvPr id="4" name="Slide Number Placeholder 3"/>
          <p:cNvSpPr>
            <a:spLocks noGrp="1"/>
          </p:cNvSpPr>
          <p:nvPr>
            <p:ph type="sldNum" sz="quarter" idx="5"/>
          </p:nvPr>
        </p:nvSpPr>
        <p:spPr/>
        <p:txBody>
          <a:bodyPr/>
          <a:lstStyle/>
          <a:p>
            <a:fld id="{615B37F0-B5B5-4873-843A-F6B8A32A0D0F}" type="slidenum">
              <a:rPr lang="en-US" smtClean="0"/>
              <a:t>43</a:t>
            </a:fld>
            <a:endParaRPr lang="en-US" dirty="0"/>
          </a:p>
        </p:txBody>
      </p:sp>
    </p:spTree>
    <p:extLst>
      <p:ext uri="{BB962C8B-B14F-4D97-AF65-F5344CB8AC3E}">
        <p14:creationId xmlns:p14="http://schemas.microsoft.com/office/powerpoint/2010/main" val="2715213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the Heaviside step function to ensure that the angle theta is in the correct range.</a:t>
            </a:r>
          </a:p>
        </p:txBody>
      </p:sp>
      <p:sp>
        <p:nvSpPr>
          <p:cNvPr id="4" name="Slide Number Placeholder 3"/>
          <p:cNvSpPr>
            <a:spLocks noGrp="1"/>
          </p:cNvSpPr>
          <p:nvPr>
            <p:ph type="sldNum" sz="quarter" idx="5"/>
          </p:nvPr>
        </p:nvSpPr>
        <p:spPr/>
        <p:txBody>
          <a:bodyPr/>
          <a:lstStyle/>
          <a:p>
            <a:fld id="{615B37F0-B5B5-4873-843A-F6B8A32A0D0F}" type="slidenum">
              <a:rPr lang="en-US" smtClean="0"/>
              <a:t>44</a:t>
            </a:fld>
            <a:endParaRPr lang="en-US" dirty="0"/>
          </a:p>
        </p:txBody>
      </p:sp>
    </p:spTree>
    <p:extLst>
      <p:ext uri="{BB962C8B-B14F-4D97-AF65-F5344CB8AC3E}">
        <p14:creationId xmlns:p14="http://schemas.microsoft.com/office/powerpoint/2010/main" val="70631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 for potentials and the corresponding electric and magnetic fields.</a:t>
            </a:r>
          </a:p>
        </p:txBody>
      </p:sp>
      <p:sp>
        <p:nvSpPr>
          <p:cNvPr id="4" name="Slide Number Placeholder 3"/>
          <p:cNvSpPr>
            <a:spLocks noGrp="1"/>
          </p:cNvSpPr>
          <p:nvPr>
            <p:ph type="sldNum" sz="quarter" idx="5"/>
          </p:nvPr>
        </p:nvSpPr>
        <p:spPr/>
        <p:txBody>
          <a:bodyPr/>
          <a:lstStyle/>
          <a:p>
            <a:fld id="{615B37F0-B5B5-4873-843A-F6B8A32A0D0F}" type="slidenum">
              <a:rPr lang="en-US" smtClean="0"/>
              <a:t>45</a:t>
            </a:fld>
            <a:endParaRPr lang="en-US" dirty="0"/>
          </a:p>
        </p:txBody>
      </p:sp>
    </p:spTree>
    <p:extLst>
      <p:ext uri="{BB962C8B-B14F-4D97-AF65-F5344CB8AC3E}">
        <p14:creationId xmlns:p14="http://schemas.microsoft.com/office/powerpoint/2010/main" val="1722753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finding the fields.</a:t>
            </a:r>
          </a:p>
        </p:txBody>
      </p:sp>
      <p:sp>
        <p:nvSpPr>
          <p:cNvPr id="4" name="Slide Number Placeholder 3"/>
          <p:cNvSpPr>
            <a:spLocks noGrp="1"/>
          </p:cNvSpPr>
          <p:nvPr>
            <p:ph type="sldNum" sz="quarter" idx="5"/>
          </p:nvPr>
        </p:nvSpPr>
        <p:spPr/>
        <p:txBody>
          <a:bodyPr/>
          <a:lstStyle/>
          <a:p>
            <a:fld id="{615B37F0-B5B5-4873-843A-F6B8A32A0D0F}" type="slidenum">
              <a:rPr lang="en-US" smtClean="0"/>
              <a:t>48</a:t>
            </a:fld>
            <a:endParaRPr lang="en-US" dirty="0"/>
          </a:p>
        </p:txBody>
      </p:sp>
    </p:spTree>
    <p:extLst>
      <p:ext uri="{BB962C8B-B14F-4D97-AF65-F5344CB8AC3E}">
        <p14:creationId xmlns:p14="http://schemas.microsoft.com/office/powerpoint/2010/main" val="237468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540626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49</a:t>
            </a:fld>
            <a:endParaRPr lang="en-US" dirty="0"/>
          </a:p>
        </p:txBody>
      </p:sp>
    </p:spTree>
    <p:extLst>
      <p:ext uri="{BB962C8B-B14F-4D97-AF65-F5344CB8AC3E}">
        <p14:creationId xmlns:p14="http://schemas.microsoft.com/office/powerpoint/2010/main" val="1765740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50</a:t>
            </a:fld>
            <a:endParaRPr lang="en-US" dirty="0"/>
          </a:p>
        </p:txBody>
      </p:sp>
    </p:spTree>
    <p:extLst>
      <p:ext uri="{BB962C8B-B14F-4D97-AF65-F5344CB8AC3E}">
        <p14:creationId xmlns:p14="http://schemas.microsoft.com/office/powerpoint/2010/main" val="2003180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51</a:t>
            </a:fld>
            <a:endParaRPr lang="en-US" dirty="0"/>
          </a:p>
        </p:txBody>
      </p:sp>
    </p:spTree>
    <p:extLst>
      <p:ext uri="{BB962C8B-B14F-4D97-AF65-F5344CB8AC3E}">
        <p14:creationId xmlns:p14="http://schemas.microsoft.com/office/powerpoint/2010/main" val="4218022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52</a:t>
            </a:fld>
            <a:endParaRPr lang="en-US" dirty="0"/>
          </a:p>
        </p:txBody>
      </p:sp>
    </p:spTree>
    <p:extLst>
      <p:ext uri="{BB962C8B-B14F-4D97-AF65-F5344CB8AC3E}">
        <p14:creationId xmlns:p14="http://schemas.microsoft.com/office/powerpoint/2010/main" val="292611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53</a:t>
            </a:fld>
            <a:endParaRPr lang="en-US" dirty="0"/>
          </a:p>
        </p:txBody>
      </p:sp>
    </p:spTree>
    <p:extLst>
      <p:ext uri="{BB962C8B-B14F-4D97-AF65-F5344CB8AC3E}">
        <p14:creationId xmlns:p14="http://schemas.microsoft.com/office/powerpoint/2010/main" val="392296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the intensity analysis for radiation due to a charged particle moving in a trajectory with beta representing its velocity/c.    We will consider the velocity changing due to a collision process and analyze the radiation at small frequencies.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33156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2873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beta&lt;&lt;1, we can neglect the denominator of the expression and obtain the non-relativistic expression.   It is also convenient to analyze the relativistic case when the change in velocity is small.</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89945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consider two different polarizations of the radiation – parallel (meaning in the plane of the observation point r and the initial velocity of the particle) and perpendicular (meaning perpendicular to that plane).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5437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the detailed geometry of the scattering process.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17970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04/10/2024</a:t>
            </a:r>
            <a:endParaRPr lang="en-US" dirty="0"/>
          </a:p>
        </p:txBody>
      </p:sp>
      <p:sp>
        <p:nvSpPr>
          <p:cNvPr id="5" name="Footer Placeholder 4"/>
          <p:cNvSpPr>
            <a:spLocks noGrp="1"/>
          </p:cNvSpPr>
          <p:nvPr>
            <p:ph type="ftr" sz="quarter" idx="11"/>
          </p:nvPr>
        </p:nvSpPr>
        <p:spPr/>
        <p:txBody>
          <a:bodyPr/>
          <a:lstStyle/>
          <a:p>
            <a:r>
              <a:rPr lang="en-US"/>
              <a:t>PHY 712  Spring 2024--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04/10/2024</a:t>
            </a:r>
            <a:endParaRPr lang="en-US" dirty="0"/>
          </a:p>
        </p:txBody>
      </p:sp>
      <p:sp>
        <p:nvSpPr>
          <p:cNvPr id="5" name="Footer Placeholder 4"/>
          <p:cNvSpPr>
            <a:spLocks noGrp="1"/>
          </p:cNvSpPr>
          <p:nvPr>
            <p:ph type="ftr" sz="quarter" idx="11"/>
          </p:nvPr>
        </p:nvSpPr>
        <p:spPr/>
        <p:txBody>
          <a:bodyPr/>
          <a:lstStyle/>
          <a:p>
            <a:r>
              <a:rPr lang="en-US"/>
              <a:t>PHY 712  Spring 2024--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04/10/2024</a:t>
            </a:r>
            <a:endParaRPr lang="en-US" dirty="0"/>
          </a:p>
        </p:txBody>
      </p:sp>
      <p:sp>
        <p:nvSpPr>
          <p:cNvPr id="5" name="Footer Placeholder 4"/>
          <p:cNvSpPr>
            <a:spLocks noGrp="1"/>
          </p:cNvSpPr>
          <p:nvPr>
            <p:ph type="ftr" sz="quarter" idx="11"/>
          </p:nvPr>
        </p:nvSpPr>
        <p:spPr/>
        <p:txBody>
          <a:bodyPr/>
          <a:lstStyle/>
          <a:p>
            <a:r>
              <a:rPr lang="en-US"/>
              <a:t>PHY 712  Spring 2024--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04/10/2024</a:t>
            </a:r>
            <a:endParaRPr lang="en-US" dirty="0"/>
          </a:p>
        </p:txBody>
      </p:sp>
      <p:sp>
        <p:nvSpPr>
          <p:cNvPr id="5" name="Footer Placeholder 4"/>
          <p:cNvSpPr>
            <a:spLocks noGrp="1"/>
          </p:cNvSpPr>
          <p:nvPr>
            <p:ph type="ftr" sz="quarter" idx="11"/>
          </p:nvPr>
        </p:nvSpPr>
        <p:spPr/>
        <p:txBody>
          <a:bodyPr/>
          <a:lstStyle/>
          <a:p>
            <a:r>
              <a:rPr lang="en-US"/>
              <a:t>PHY 712  Spring 2024--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04/10/2024</a:t>
            </a:r>
            <a:endParaRPr lang="en-US" dirty="0"/>
          </a:p>
        </p:txBody>
      </p:sp>
      <p:sp>
        <p:nvSpPr>
          <p:cNvPr id="5" name="Footer Placeholder 4"/>
          <p:cNvSpPr>
            <a:spLocks noGrp="1"/>
          </p:cNvSpPr>
          <p:nvPr>
            <p:ph type="ftr" sz="quarter" idx="11"/>
          </p:nvPr>
        </p:nvSpPr>
        <p:spPr/>
        <p:txBody>
          <a:bodyPr/>
          <a:lstStyle/>
          <a:p>
            <a:r>
              <a:rPr lang="en-US"/>
              <a:t>PHY 712  Spring 2024--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04/10/2024</a:t>
            </a:r>
            <a:endParaRPr lang="en-US" dirty="0"/>
          </a:p>
        </p:txBody>
      </p:sp>
      <p:sp>
        <p:nvSpPr>
          <p:cNvPr id="6" name="Footer Placeholder 5"/>
          <p:cNvSpPr>
            <a:spLocks noGrp="1"/>
          </p:cNvSpPr>
          <p:nvPr>
            <p:ph type="ftr" sz="quarter" idx="11"/>
          </p:nvPr>
        </p:nvSpPr>
        <p:spPr/>
        <p:txBody>
          <a:bodyPr/>
          <a:lstStyle/>
          <a:p>
            <a:r>
              <a:rPr lang="en-US"/>
              <a:t>PHY 712  Spring 2024--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04/10/2024</a:t>
            </a:r>
            <a:endParaRPr lang="en-US" dirty="0"/>
          </a:p>
        </p:txBody>
      </p:sp>
      <p:sp>
        <p:nvSpPr>
          <p:cNvPr id="8" name="Footer Placeholder 7"/>
          <p:cNvSpPr>
            <a:spLocks noGrp="1"/>
          </p:cNvSpPr>
          <p:nvPr>
            <p:ph type="ftr" sz="quarter" idx="11"/>
          </p:nvPr>
        </p:nvSpPr>
        <p:spPr/>
        <p:txBody>
          <a:bodyPr/>
          <a:lstStyle/>
          <a:p>
            <a:r>
              <a:rPr lang="en-US"/>
              <a:t>PHY 712  Spring 2024-- Lecture 33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04/10/2024</a:t>
            </a:r>
            <a:endParaRPr lang="en-US" dirty="0"/>
          </a:p>
        </p:txBody>
      </p:sp>
      <p:sp>
        <p:nvSpPr>
          <p:cNvPr id="4" name="Footer Placeholder 3"/>
          <p:cNvSpPr>
            <a:spLocks noGrp="1"/>
          </p:cNvSpPr>
          <p:nvPr>
            <p:ph type="ftr" sz="quarter" idx="11"/>
          </p:nvPr>
        </p:nvSpPr>
        <p:spPr/>
        <p:txBody>
          <a:bodyPr/>
          <a:lstStyle/>
          <a:p>
            <a:r>
              <a:rPr lang="en-US"/>
              <a:t>PHY 712  Spring 2024-- Lecture 33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04/10/2024</a:t>
            </a:r>
            <a:endParaRPr lang="en-US" dirty="0"/>
          </a:p>
        </p:txBody>
      </p:sp>
      <p:sp>
        <p:nvSpPr>
          <p:cNvPr id="6" name="Footer Placeholder 5"/>
          <p:cNvSpPr>
            <a:spLocks noGrp="1"/>
          </p:cNvSpPr>
          <p:nvPr>
            <p:ph type="ftr" sz="quarter" idx="11"/>
          </p:nvPr>
        </p:nvSpPr>
        <p:spPr/>
        <p:txBody>
          <a:bodyPr/>
          <a:lstStyle/>
          <a:p>
            <a:r>
              <a:rPr lang="en-US"/>
              <a:t>PHY 712  Spring 2024--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04/10/2024</a:t>
            </a:r>
            <a:endParaRPr lang="en-US" dirty="0"/>
          </a:p>
        </p:txBody>
      </p:sp>
      <p:sp>
        <p:nvSpPr>
          <p:cNvPr id="6" name="Footer Placeholder 5"/>
          <p:cNvSpPr>
            <a:spLocks noGrp="1"/>
          </p:cNvSpPr>
          <p:nvPr>
            <p:ph type="ftr" sz="quarter" idx="11"/>
          </p:nvPr>
        </p:nvSpPr>
        <p:spPr/>
        <p:txBody>
          <a:bodyPr/>
          <a:lstStyle/>
          <a:p>
            <a:r>
              <a:rPr lang="en-US"/>
              <a:t>PHY 712  Spring 2024--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04/10/2024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Lecture 33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04/10/2024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Lecture 33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9.wmf"/><Relationship Id="rId4" Type="http://schemas.openxmlformats.org/officeDocument/2006/relationships/image" Target="../media/image14.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8.wmf"/><Relationship Id="rId4" Type="http://schemas.openxmlformats.org/officeDocument/2006/relationships/image" Target="../media/image8.wmf"/><Relationship Id="rId9" Type="http://schemas.openxmlformats.org/officeDocument/2006/relationships/oleObject" Target="../embeddings/oleObject15.bin"/><Relationship Id="rId1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3.bin"/><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2.bin"/><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www.britannica.com/EBchecked/media/17473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www.nobelprize.org/prizes/physics/1958/ceremony-speech/"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large.stanford.edu/courses/2014/ph241/alaeian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4.wmf"/><Relationship Id="rId5" Type="http://schemas.openxmlformats.org/officeDocument/2006/relationships/oleObject" Target="../embeddings/oleObject35.bin"/><Relationship Id="rId4" Type="http://schemas.openxmlformats.org/officeDocument/2006/relationships/image" Target="../media/image4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6.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38.bin"/><Relationship Id="rId1" Type="http://schemas.openxmlformats.org/officeDocument/2006/relationships/slideLayout" Target="../slideLayouts/slideLayout12.xml"/><Relationship Id="rId5" Type="http://schemas.openxmlformats.org/officeDocument/2006/relationships/image" Target="../media/image48.wmf"/><Relationship Id="rId4" Type="http://schemas.openxmlformats.org/officeDocument/2006/relationships/oleObject" Target="../embeddings/oleObject39.bin"/></Relationships>
</file>

<file path=ppt/slides/_rels/slide36.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0.bin"/><Relationship Id="rId1" Type="http://schemas.openxmlformats.org/officeDocument/2006/relationships/slideLayout" Target="../slideLayouts/slideLayout12.xml"/><Relationship Id="rId6" Type="http://schemas.openxmlformats.org/officeDocument/2006/relationships/oleObject" Target="../embeddings/oleObject42.bin"/><Relationship Id="rId5" Type="http://schemas.openxmlformats.org/officeDocument/2006/relationships/image" Target="../media/image50.wmf"/><Relationship Id="rId4" Type="http://schemas.openxmlformats.org/officeDocument/2006/relationships/oleObject" Target="../embeddings/oleObject4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3.wmf"/><Relationship Id="rId5" Type="http://schemas.openxmlformats.org/officeDocument/2006/relationships/oleObject" Target="../embeddings/oleObject44.bin"/><Relationship Id="rId4" Type="http://schemas.openxmlformats.org/officeDocument/2006/relationships/image" Target="../media/image5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46.bin"/><Relationship Id="rId4" Type="http://schemas.openxmlformats.org/officeDocument/2006/relationships/image" Target="../media/image54.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57.wmf"/><Relationship Id="rId5" Type="http://schemas.openxmlformats.org/officeDocument/2006/relationships/oleObject" Target="../embeddings/oleObject48.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0.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5.wmf"/></Relationships>
</file>

<file path=ppt/slides/_rels/slide4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61.wmf"/><Relationship Id="rId5" Type="http://schemas.openxmlformats.org/officeDocument/2006/relationships/oleObject" Target="../embeddings/oleObject53.bin"/><Relationship Id="rId4" Type="http://schemas.openxmlformats.org/officeDocument/2006/relationships/image" Target="../media/image60.wmf"/></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4.wmf"/><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oleObject" Target="../embeddings/oleObject56.bin"/><Relationship Id="rId5" Type="http://schemas.openxmlformats.org/officeDocument/2006/relationships/image" Target="../media/image63.wmf"/><Relationship Id="rId4" Type="http://schemas.openxmlformats.org/officeDocument/2006/relationships/oleObject" Target="../embeddings/oleObject5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66.wmf"/><Relationship Id="rId5" Type="http://schemas.openxmlformats.org/officeDocument/2006/relationships/oleObject" Target="../embeddings/oleObject58.bin"/><Relationship Id="rId4" Type="http://schemas.openxmlformats.org/officeDocument/2006/relationships/image" Target="../media/image65.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68.wmf"/><Relationship Id="rId5" Type="http://schemas.openxmlformats.org/officeDocument/2006/relationships/oleObject" Target="../embeddings/oleObject60.bin"/><Relationship Id="rId4" Type="http://schemas.openxmlformats.org/officeDocument/2006/relationships/image" Target="../media/image67.wmf"/></Relationships>
</file>

<file path=ppt/slides/_rels/slide46.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1.bin"/><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image" Target="../media/image70.png"/><Relationship Id="rId1" Type="http://schemas.openxmlformats.org/officeDocument/2006/relationships/slideLayout" Target="../slideLayouts/slideLayout12.xml"/><Relationship Id="rId6" Type="http://schemas.openxmlformats.org/officeDocument/2006/relationships/image" Target="../media/image72.wmf"/><Relationship Id="rId5" Type="http://schemas.openxmlformats.org/officeDocument/2006/relationships/oleObject" Target="../embeddings/oleObject63.bin"/><Relationship Id="rId4" Type="http://schemas.openxmlformats.org/officeDocument/2006/relationships/image" Target="../media/image71.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73.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75.wmf"/><Relationship Id="rId5" Type="http://schemas.openxmlformats.org/officeDocument/2006/relationships/oleObject" Target="../embeddings/oleObject66.bin"/><Relationship Id="rId4" Type="http://schemas.openxmlformats.org/officeDocument/2006/relationships/image" Target="../media/image74.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77.wmf"/><Relationship Id="rId5" Type="http://schemas.openxmlformats.org/officeDocument/2006/relationships/oleObject" Target="../embeddings/oleObject68.bin"/><Relationship Id="rId4" Type="http://schemas.openxmlformats.org/officeDocument/2006/relationships/image" Target="../media/image7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80.wmf"/><Relationship Id="rId5" Type="http://schemas.openxmlformats.org/officeDocument/2006/relationships/oleObject" Target="../embeddings/oleObject71.bin"/><Relationship Id="rId4" Type="http://schemas.openxmlformats.org/officeDocument/2006/relationships/image" Target="../media/image79.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82.wmf"/><Relationship Id="rId5" Type="http://schemas.openxmlformats.org/officeDocument/2006/relationships/oleObject" Target="../embeddings/oleObject73.bin"/><Relationship Id="rId4" Type="http://schemas.openxmlformats.org/officeDocument/2006/relationships/image" Target="../media/image8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83.w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orau.org/ptp/collection/xraytubescoolidge/coolidgeinformation.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ndt-ed.org/EducationResources/CommunityCollege/Radiography/Physics/xrays.ht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52400"/>
            <a:ext cx="9067800" cy="5724644"/>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Discussion for Lecture 33:</a:t>
            </a:r>
          </a:p>
          <a:p>
            <a:pPr marL="457200" lvl="2" algn="ctr">
              <a:spcBef>
                <a:spcPct val="50000"/>
              </a:spcBef>
            </a:pPr>
            <a:r>
              <a:rPr lang="en-US" sz="2800" b="1" dirty="0">
                <a:solidFill>
                  <a:schemeClr val="folHlink"/>
                </a:solidFill>
              </a:rPr>
              <a:t>Including topics from Chaps. 13 &amp; 15 in JDJ</a:t>
            </a:r>
          </a:p>
          <a:p>
            <a:pPr marL="914400" lvl="3">
              <a:spcBef>
                <a:spcPct val="50000"/>
              </a:spcBef>
            </a:pPr>
            <a:r>
              <a:rPr lang="en-US" sz="2800" b="1" dirty="0">
                <a:solidFill>
                  <a:schemeClr val="folHlink"/>
                </a:solidFill>
              </a:rPr>
              <a:t>1.  Radiation from collisions of charged particles</a:t>
            </a:r>
          </a:p>
          <a:p>
            <a:pPr marL="1885950" lvl="4" indent="-514350">
              <a:spcBef>
                <a:spcPct val="50000"/>
              </a:spcBef>
              <a:buFont typeface="+mj-lt"/>
              <a:buAutoNum type="alphaLcPeriod"/>
            </a:pPr>
            <a:r>
              <a:rPr lang="en-US" sz="2800" b="1" dirty="0">
                <a:solidFill>
                  <a:schemeClr val="folHlink"/>
                </a:solidFill>
              </a:rPr>
              <a:t>X-ray tube</a:t>
            </a:r>
          </a:p>
          <a:p>
            <a:pPr marL="1885950" lvl="4" indent="-514350">
              <a:spcBef>
                <a:spcPct val="50000"/>
              </a:spcBef>
              <a:buFont typeface="+mj-lt"/>
              <a:buAutoNum type="alphaLcPeriod"/>
            </a:pPr>
            <a:r>
              <a:rPr lang="en-US" sz="2800" b="1" dirty="0">
                <a:solidFill>
                  <a:schemeClr val="folHlink"/>
                </a:solidFill>
              </a:rPr>
              <a:t>Radiation from Rutherford scattering</a:t>
            </a:r>
          </a:p>
          <a:p>
            <a:pPr marL="914400" lvl="3">
              <a:spcBef>
                <a:spcPct val="50000"/>
              </a:spcBef>
            </a:pPr>
            <a:r>
              <a:rPr lang="en-US" sz="2800" b="1" dirty="0">
                <a:solidFill>
                  <a:schemeClr val="folHlink"/>
                </a:solidFill>
              </a:rPr>
              <a:t>2.  Cherenkov radiation</a:t>
            </a:r>
          </a:p>
        </p:txBody>
      </p:sp>
      <p:sp>
        <p:nvSpPr>
          <p:cNvPr id="6" name="Date Placeholder 5"/>
          <p:cNvSpPr>
            <a:spLocks noGrp="1"/>
          </p:cNvSpPr>
          <p:nvPr>
            <p:ph type="dt" sz="half" idx="10"/>
          </p:nvPr>
        </p:nvSpPr>
        <p:spPr/>
        <p:txBody>
          <a:bodyPr/>
          <a:lstStyle/>
          <a:p>
            <a:r>
              <a:rPr lang="en-US"/>
              <a:t>04/10/2024</a:t>
            </a:r>
            <a:endParaRPr lang="en-US" dirty="0"/>
          </a:p>
        </p:txBody>
      </p:sp>
      <p:sp>
        <p:nvSpPr>
          <p:cNvPr id="7" name="Footer Placeholder 6"/>
          <p:cNvSpPr>
            <a:spLocks noGrp="1"/>
          </p:cNvSpPr>
          <p:nvPr>
            <p:ph type="ftr" sz="quarter" idx="11"/>
          </p:nvPr>
        </p:nvSpPr>
        <p:spPr/>
        <p:txBody>
          <a:bodyPr/>
          <a:lstStyle/>
          <a:p>
            <a:r>
              <a:rPr lang="en-US"/>
              <a:t>PHY 712  Spring 2024-- Lecture 33</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C5C86-134A-404F-AB6E-AAADE17E78DD}"/>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5317A6DB-2C76-45DC-B299-60E940CAD2EA}"/>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EA253654-1CCC-41F5-B4BB-C89A0227D2FF}"/>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43D2330B-2D98-4396-8D89-8E9D43058706}"/>
              </a:ext>
            </a:extLst>
          </p:cNvPr>
          <p:cNvSpPr txBox="1"/>
          <p:nvPr/>
        </p:nvSpPr>
        <p:spPr>
          <a:xfrm>
            <a:off x="155857" y="2416174"/>
            <a:ext cx="8229600" cy="830997"/>
          </a:xfrm>
          <a:prstGeom prst="rect">
            <a:avLst/>
          </a:prstGeom>
          <a:noFill/>
        </p:spPr>
        <p:txBody>
          <a:bodyPr wrap="square" rtlCol="0">
            <a:spAutoFit/>
          </a:bodyPr>
          <a:lstStyle/>
          <a:p>
            <a:r>
              <a:rPr lang="en-US" sz="2400" dirty="0">
                <a:latin typeface="+mj-lt"/>
              </a:rPr>
              <a:t>Note that in the following slides we are taking the limit </a:t>
            </a:r>
            <a:r>
              <a:rPr lang="en-US" sz="2400" dirty="0">
                <a:latin typeface="Symbol" panose="05050102010706020507" pitchFamily="18" charset="2"/>
              </a:rPr>
              <a:t>w</a:t>
            </a:r>
            <a:r>
              <a:rPr lang="en-US" sz="2400" dirty="0">
                <a:latin typeface="+mj-lt"/>
                <a:sym typeface="Wingdings" panose="05000000000000000000" pitchFamily="2" charset="2"/>
              </a:rPr>
              <a:t>0</a:t>
            </a:r>
          </a:p>
          <a:p>
            <a:r>
              <a:rPr lang="en-US" sz="2400" dirty="0">
                <a:latin typeface="+mj-lt"/>
                <a:sym typeface="Wingdings" panose="05000000000000000000" pitchFamily="2" charset="2"/>
              </a:rPr>
              <a:t>but keeping the notation of the differential intensity….</a:t>
            </a:r>
          </a:p>
        </p:txBody>
      </p:sp>
      <p:sp>
        <p:nvSpPr>
          <p:cNvPr id="6" name="TextBox 5">
            <a:extLst>
              <a:ext uri="{FF2B5EF4-FFF2-40B4-BE49-F238E27FC236}">
                <a16:creationId xmlns:a16="http://schemas.microsoft.com/office/drawing/2014/main" id="{E870C5F4-6438-4CFA-8728-36064A4FF79C}"/>
              </a:ext>
            </a:extLst>
          </p:cNvPr>
          <p:cNvSpPr txBox="1"/>
          <p:nvPr/>
        </p:nvSpPr>
        <p:spPr>
          <a:xfrm>
            <a:off x="2750" y="0"/>
            <a:ext cx="6887695" cy="461665"/>
          </a:xfrm>
          <a:prstGeom prst="rect">
            <a:avLst/>
          </a:prstGeom>
          <a:noFill/>
        </p:spPr>
        <p:txBody>
          <a:bodyPr wrap="square" rtlCol="0">
            <a:spAutoFit/>
          </a:bodyPr>
          <a:lstStyle/>
          <a:p>
            <a:r>
              <a:rPr lang="en-US" sz="2400" dirty="0">
                <a:latin typeface="+mj-lt"/>
              </a:rPr>
              <a:t>Results from previous analyses:</a:t>
            </a:r>
          </a:p>
        </p:txBody>
      </p:sp>
      <p:graphicFrame>
        <p:nvGraphicFramePr>
          <p:cNvPr id="7" name="Object 6">
            <a:extLst>
              <a:ext uri="{FF2B5EF4-FFF2-40B4-BE49-F238E27FC236}">
                <a16:creationId xmlns:a16="http://schemas.microsoft.com/office/drawing/2014/main" id="{7BB0251C-65E0-4991-8C23-F3BA05442821}"/>
              </a:ext>
            </a:extLst>
          </p:cNvPr>
          <p:cNvGraphicFramePr>
            <a:graphicFrameLocks noChangeAspect="1"/>
          </p:cNvGraphicFramePr>
          <p:nvPr>
            <p:extLst>
              <p:ext uri="{D42A27DB-BD31-4B8C-83A1-F6EECF244321}">
                <p14:modId xmlns:p14="http://schemas.microsoft.com/office/powerpoint/2010/main" val="3244276156"/>
              </p:ext>
            </p:extLst>
          </p:nvPr>
        </p:nvGraphicFramePr>
        <p:xfrm>
          <a:off x="155857" y="574558"/>
          <a:ext cx="8832285" cy="1674748"/>
        </p:xfrm>
        <a:graphic>
          <a:graphicData uri="http://schemas.openxmlformats.org/presentationml/2006/ole">
            <mc:AlternateContent xmlns:mc="http://schemas.openxmlformats.org/markup-compatibility/2006">
              <mc:Choice xmlns:v="urn:schemas-microsoft-com:vml" Requires="v">
                <p:oleObj name="Equation" r:id="rId3" imgW="5994360" imgH="1104840" progId="Equation.DSMT4">
                  <p:embed/>
                </p:oleObj>
              </mc:Choice>
              <mc:Fallback>
                <p:oleObj name="Equation" r:id="rId3" imgW="5994360" imgH="1104840" progId="Equation.DSMT4">
                  <p:embed/>
                  <p:pic>
                    <p:nvPicPr>
                      <p:cNvPr id="14" name="Object 13"/>
                      <p:cNvPicPr>
                        <a:picLocks noChangeAspect="1" noChangeArrowheads="1"/>
                      </p:cNvPicPr>
                      <p:nvPr/>
                    </p:nvPicPr>
                    <p:blipFill>
                      <a:blip r:embed="rId4"/>
                      <a:srcRect/>
                      <a:stretch>
                        <a:fillRect/>
                      </a:stretch>
                    </p:blipFill>
                    <p:spPr bwMode="auto">
                      <a:xfrm>
                        <a:off x="155857" y="574558"/>
                        <a:ext cx="8832285" cy="1674748"/>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B06517C6-3A7A-4B0D-A6E4-C7FE72342049}"/>
              </a:ext>
            </a:extLst>
          </p:cNvPr>
          <p:cNvGraphicFramePr>
            <a:graphicFrameLocks noChangeAspect="1"/>
          </p:cNvGraphicFramePr>
          <p:nvPr>
            <p:extLst>
              <p:ext uri="{D42A27DB-BD31-4B8C-83A1-F6EECF244321}">
                <p14:modId xmlns:p14="http://schemas.microsoft.com/office/powerpoint/2010/main" val="1088447876"/>
              </p:ext>
            </p:extLst>
          </p:nvPr>
        </p:nvGraphicFramePr>
        <p:xfrm>
          <a:off x="171450" y="3757160"/>
          <a:ext cx="8515350" cy="1703070"/>
        </p:xfrm>
        <a:graphic>
          <a:graphicData uri="http://schemas.openxmlformats.org/presentationml/2006/ole">
            <mc:AlternateContent xmlns:mc="http://schemas.openxmlformats.org/markup-compatibility/2006">
              <mc:Choice xmlns:v="urn:schemas-microsoft-com:vml" Requires="v">
                <p:oleObj name="Equation" r:id="rId5" imgW="7429320" imgH="1485720" progId="Equation.DSMT4">
                  <p:embed/>
                </p:oleObj>
              </mc:Choice>
              <mc:Fallback>
                <p:oleObj name="Equation" r:id="rId5" imgW="7429320" imgH="1485720" progId="Equation.DSMT4">
                  <p:embed/>
                  <p:pic>
                    <p:nvPicPr>
                      <p:cNvPr id="0" name=""/>
                      <p:cNvPicPr/>
                      <p:nvPr/>
                    </p:nvPicPr>
                    <p:blipFill>
                      <a:blip r:embed="rId6"/>
                      <a:stretch>
                        <a:fillRect/>
                      </a:stretch>
                    </p:blipFill>
                    <p:spPr>
                      <a:xfrm>
                        <a:off x="171450" y="3757160"/>
                        <a:ext cx="8515350" cy="170307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924195C6-DC7D-4E57-9502-407479695F34}"/>
              </a:ext>
            </a:extLst>
          </p:cNvPr>
          <p:cNvSpPr txBox="1"/>
          <p:nvPr/>
        </p:nvSpPr>
        <p:spPr>
          <a:xfrm>
            <a:off x="6019800" y="4419600"/>
            <a:ext cx="2968342" cy="830997"/>
          </a:xfrm>
          <a:prstGeom prst="rect">
            <a:avLst/>
          </a:prstGeom>
          <a:noFill/>
        </p:spPr>
        <p:txBody>
          <a:bodyPr wrap="square" rtlCol="0">
            <a:spAutoFit/>
          </a:bodyPr>
          <a:lstStyle/>
          <a:p>
            <a:r>
              <a:rPr lang="en-US" sz="2400" dirty="0">
                <a:latin typeface="+mj-lt"/>
              </a:rPr>
              <a:t>Note that </a:t>
            </a:r>
            <a:r>
              <a:rPr lang="en-US" sz="2400" b="1" dirty="0">
                <a:latin typeface="Symbol" panose="05050102010706020507" pitchFamily="18" charset="2"/>
              </a:rPr>
              <a:t>e</a:t>
            </a:r>
            <a:r>
              <a:rPr lang="en-US" sz="2400" dirty="0">
                <a:latin typeface="+mj-lt"/>
              </a:rPr>
              <a:t> is perpendicular to </a:t>
            </a:r>
            <a:r>
              <a:rPr lang="en-US" sz="2400" b="1" dirty="0">
                <a:latin typeface="+mj-lt"/>
              </a:rPr>
              <a:t>r</a:t>
            </a:r>
            <a:r>
              <a:rPr lang="en-US" sz="2400" dirty="0">
                <a:latin typeface="+mj-lt"/>
              </a:rPr>
              <a:t>.</a:t>
            </a:r>
          </a:p>
        </p:txBody>
      </p:sp>
    </p:spTree>
    <p:extLst>
      <p:ext uri="{BB962C8B-B14F-4D97-AF65-F5344CB8AC3E}">
        <p14:creationId xmlns:p14="http://schemas.microsoft.com/office/powerpoint/2010/main" val="354781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486137" y="136525"/>
            <a:ext cx="8001000" cy="461665"/>
          </a:xfrm>
          <a:prstGeom prst="rect">
            <a:avLst/>
          </a:prstGeom>
          <a:noFill/>
        </p:spPr>
        <p:txBody>
          <a:bodyPr wrap="square" rtlCol="0">
            <a:spAutoFit/>
          </a:bodyPr>
          <a:lstStyle/>
          <a:p>
            <a:r>
              <a:rPr lang="en-US" sz="2400" dirty="0">
                <a:latin typeface="+mj-lt"/>
              </a:rPr>
              <a:t>Radiation during collisions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190780149"/>
              </p:ext>
            </p:extLst>
          </p:nvPr>
        </p:nvGraphicFramePr>
        <p:xfrm>
          <a:off x="573088" y="582613"/>
          <a:ext cx="8113712" cy="5692775"/>
        </p:xfrm>
        <a:graphic>
          <a:graphicData uri="http://schemas.openxmlformats.org/presentationml/2006/ole">
            <mc:AlternateContent xmlns:mc="http://schemas.openxmlformats.org/markup-compatibility/2006">
              <mc:Choice xmlns:v="urn:schemas-microsoft-com:vml" Requires="v">
                <p:oleObj name="Equation" r:id="rId3" imgW="5918040" imgH="4127400" progId="Equation.DSMT4">
                  <p:embed/>
                </p:oleObj>
              </mc:Choice>
              <mc:Fallback>
                <p:oleObj name="Equation" r:id="rId3" imgW="5918040" imgH="4127400" progId="Equation.DSMT4">
                  <p:embed/>
                  <p:pic>
                    <p:nvPicPr>
                      <p:cNvPr id="0" name=""/>
                      <p:cNvPicPr>
                        <a:picLocks noChangeAspect="1" noChangeArrowheads="1"/>
                      </p:cNvPicPr>
                      <p:nvPr/>
                    </p:nvPicPr>
                    <p:blipFill>
                      <a:blip r:embed="rId4"/>
                      <a:srcRect/>
                      <a:stretch>
                        <a:fillRect/>
                      </a:stretch>
                    </p:blipFill>
                    <p:spPr bwMode="auto">
                      <a:xfrm>
                        <a:off x="573088" y="582613"/>
                        <a:ext cx="8113712" cy="5692775"/>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1C0F75BD-DD33-4CF3-B946-CE4B6F1DA2F7}"/>
              </a:ext>
            </a:extLst>
          </p:cNvPr>
          <p:cNvSpPr txBox="1"/>
          <p:nvPr/>
        </p:nvSpPr>
        <p:spPr>
          <a:xfrm>
            <a:off x="5638800" y="5069374"/>
            <a:ext cx="3200400" cy="1200329"/>
          </a:xfrm>
          <a:prstGeom prst="rect">
            <a:avLst/>
          </a:prstGeom>
          <a:noFill/>
        </p:spPr>
        <p:txBody>
          <a:bodyPr wrap="square" rtlCol="0">
            <a:spAutoFit/>
          </a:bodyPr>
          <a:lstStyle/>
          <a:p>
            <a:r>
              <a:rPr lang="en-US" sz="2400" dirty="0">
                <a:solidFill>
                  <a:srgbClr val="FF0000"/>
                </a:solidFill>
                <a:latin typeface="+mj-lt"/>
              </a:rPr>
              <a:t>In the limit </a:t>
            </a:r>
            <a:r>
              <a:rPr lang="en-US" sz="2400" dirty="0">
                <a:solidFill>
                  <a:srgbClr val="FF0000"/>
                </a:solidFill>
                <a:latin typeface="Symbol" panose="05050102010706020507" pitchFamily="18" charset="2"/>
              </a:rPr>
              <a:t>b</a:t>
            </a:r>
            <a:r>
              <a:rPr lang="en-US" sz="2400" dirty="0">
                <a:solidFill>
                  <a:srgbClr val="FF0000"/>
                </a:solidFill>
                <a:latin typeface="+mj-lt"/>
                <a:sym typeface="Wingdings" panose="05000000000000000000" pitchFamily="2" charset="2"/>
              </a:rPr>
              <a:t>0, this is the same as the non-relativistic case.</a:t>
            </a:r>
            <a:endParaRPr lang="en-US" sz="2400" dirty="0">
              <a:solidFill>
                <a:srgbClr val="FF0000"/>
              </a:solidFill>
              <a:latin typeface="+mj-lt"/>
            </a:endParaRPr>
          </a:p>
        </p:txBody>
      </p:sp>
    </p:spTree>
    <p:extLst>
      <p:ext uri="{BB962C8B-B14F-4D97-AF65-F5344CB8AC3E}">
        <p14:creationId xmlns:p14="http://schemas.microsoft.com/office/powerpoint/2010/main" val="2661389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ght Arrow 36"/>
          <p:cNvSpPr/>
          <p:nvPr/>
        </p:nvSpPr>
        <p:spPr>
          <a:xfrm rot="19214063">
            <a:off x="7098409" y="2224695"/>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7185877" y="2555430"/>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33400" y="304800"/>
            <a:ext cx="8001000" cy="461665"/>
          </a:xfrm>
          <a:prstGeom prst="rect">
            <a:avLst/>
          </a:prstGeom>
          <a:noFill/>
        </p:spPr>
        <p:txBody>
          <a:bodyPr wrap="square" rtlCol="0">
            <a:spAutoFit/>
          </a:bodyPr>
          <a:lstStyle/>
          <a:p>
            <a:r>
              <a:rPr lang="en-US" sz="2400" dirty="0">
                <a:latin typeface="+mj-lt"/>
              </a:rPr>
              <a:t>Radiation during collisions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098095476"/>
              </p:ext>
            </p:extLst>
          </p:nvPr>
        </p:nvGraphicFramePr>
        <p:xfrm>
          <a:off x="310365" y="907489"/>
          <a:ext cx="6372375" cy="2125341"/>
        </p:xfrm>
        <a:graphic>
          <a:graphicData uri="http://schemas.openxmlformats.org/presentationml/2006/ole">
            <mc:AlternateContent xmlns:mc="http://schemas.openxmlformats.org/markup-compatibility/2006">
              <mc:Choice xmlns:v="urn:schemas-microsoft-com:vml" Requires="v">
                <p:oleObj name="Equation" r:id="rId3" imgW="3873240" imgH="1257120" progId="Equation.DSMT4">
                  <p:embed/>
                </p:oleObj>
              </mc:Choice>
              <mc:Fallback>
                <p:oleObj name="Equation" r:id="rId3" imgW="3873240" imgH="1257120" progId="Equation.DSMT4">
                  <p:embed/>
                  <p:pic>
                    <p:nvPicPr>
                      <p:cNvPr id="0" name=""/>
                      <p:cNvPicPr>
                        <a:picLocks noChangeAspect="1" noChangeArrowheads="1"/>
                      </p:cNvPicPr>
                      <p:nvPr/>
                    </p:nvPicPr>
                    <p:blipFill>
                      <a:blip r:embed="rId4"/>
                      <a:srcRect/>
                      <a:stretch>
                        <a:fillRect/>
                      </a:stretch>
                    </p:blipFill>
                    <p:spPr bwMode="auto">
                      <a:xfrm>
                        <a:off x="310365" y="907489"/>
                        <a:ext cx="6372375" cy="2125341"/>
                      </a:xfrm>
                      <a:prstGeom prst="rect">
                        <a:avLst/>
                      </a:prstGeom>
                      <a:noFill/>
                      <a:ln>
                        <a:noFill/>
                      </a:ln>
                    </p:spPr>
                  </p:pic>
                </p:oleObj>
              </mc:Fallback>
            </mc:AlternateContent>
          </a:graphicData>
        </a:graphic>
      </p:graphicFrame>
      <p:cxnSp>
        <p:nvCxnSpPr>
          <p:cNvPr id="7" name="Straight Arrow Connector 6"/>
          <p:cNvCxnSpPr/>
          <p:nvPr/>
        </p:nvCxnSpPr>
        <p:spPr>
          <a:xfrm flipV="1">
            <a:off x="7162800" y="766465"/>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162800" y="26670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324600" y="2667000"/>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15200" y="1371600"/>
            <a:ext cx="304800" cy="461665"/>
          </a:xfrm>
          <a:prstGeom prst="rect">
            <a:avLst/>
          </a:prstGeom>
          <a:noFill/>
        </p:spPr>
        <p:txBody>
          <a:bodyPr wrap="square" rtlCol="0">
            <a:spAutoFit/>
          </a:bodyPr>
          <a:lstStyle/>
          <a:p>
            <a:r>
              <a:rPr lang="en-US" sz="2400" b="1" dirty="0">
                <a:latin typeface="Symbol" pitchFamily="18" charset="2"/>
              </a:rPr>
              <a:t>b</a:t>
            </a:r>
          </a:p>
        </p:txBody>
      </p:sp>
      <p:sp>
        <p:nvSpPr>
          <p:cNvPr id="11" name="Down Arrow 10"/>
          <p:cNvSpPr/>
          <p:nvPr/>
        </p:nvSpPr>
        <p:spPr>
          <a:xfrm rot="10800000">
            <a:off x="7071360" y="1066800"/>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196424">
            <a:off x="7117079" y="2788920"/>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01000" y="3043535"/>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14" name="Straight Arrow Connector 13"/>
          <p:cNvCxnSpPr>
            <a:stCxn id="11" idx="0"/>
          </p:cNvCxnSpPr>
          <p:nvPr/>
        </p:nvCxnSpPr>
        <p:spPr>
          <a:xfrm flipH="1" flipV="1">
            <a:off x="6553200" y="2057400"/>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1824335"/>
            <a:ext cx="419100" cy="461665"/>
          </a:xfrm>
          <a:prstGeom prst="rect">
            <a:avLst/>
          </a:prstGeom>
          <a:noFill/>
        </p:spPr>
        <p:txBody>
          <a:bodyPr wrap="square" rtlCol="0">
            <a:spAutoFit/>
          </a:bodyPr>
          <a:lstStyle/>
          <a:p>
            <a:r>
              <a:rPr lang="en-US" sz="2400" b="1" dirty="0">
                <a:latin typeface="+mj-lt"/>
              </a:rPr>
              <a:t>r</a:t>
            </a:r>
          </a:p>
        </p:txBody>
      </p:sp>
      <p:sp>
        <p:nvSpPr>
          <p:cNvPr id="16" name="TextBox 15"/>
          <p:cNvSpPr txBox="1"/>
          <p:nvPr/>
        </p:nvSpPr>
        <p:spPr>
          <a:xfrm>
            <a:off x="6781800" y="1900535"/>
            <a:ext cx="304800" cy="461665"/>
          </a:xfrm>
          <a:prstGeom prst="rect">
            <a:avLst/>
          </a:prstGeom>
          <a:noFill/>
        </p:spPr>
        <p:txBody>
          <a:bodyPr wrap="square" rtlCol="0">
            <a:spAutoFit/>
          </a:bodyPr>
          <a:lstStyle/>
          <a:p>
            <a:r>
              <a:rPr lang="en-US" sz="2400" b="1" dirty="0">
                <a:latin typeface="Symbol" pitchFamily="18" charset="2"/>
              </a:rPr>
              <a:t>q</a:t>
            </a:r>
          </a:p>
        </p:txBody>
      </p:sp>
      <p:sp>
        <p:nvSpPr>
          <p:cNvPr id="17" name="TextBox 16"/>
          <p:cNvSpPr txBox="1"/>
          <p:nvPr/>
        </p:nvSpPr>
        <p:spPr>
          <a:xfrm>
            <a:off x="7010400" y="2819400"/>
            <a:ext cx="304800" cy="461665"/>
          </a:xfrm>
          <a:prstGeom prst="rect">
            <a:avLst/>
          </a:prstGeom>
          <a:noFill/>
        </p:spPr>
        <p:txBody>
          <a:bodyPr wrap="square" rtlCol="0">
            <a:spAutoFit/>
          </a:bodyPr>
          <a:lstStyle/>
          <a:p>
            <a:r>
              <a:rPr lang="en-US" sz="2400" b="1" dirty="0">
                <a:latin typeface="Symbol" pitchFamily="18" charset="2"/>
              </a:rPr>
              <a:t>f</a:t>
            </a:r>
          </a:p>
        </p:txBody>
      </p:sp>
      <p:graphicFrame>
        <p:nvGraphicFramePr>
          <p:cNvPr id="18" name="Object 17"/>
          <p:cNvGraphicFramePr>
            <a:graphicFrameLocks noChangeAspect="1"/>
          </p:cNvGraphicFramePr>
          <p:nvPr>
            <p:extLst>
              <p:ext uri="{D42A27DB-BD31-4B8C-83A1-F6EECF244321}">
                <p14:modId xmlns:p14="http://schemas.microsoft.com/office/powerpoint/2010/main" val="610856078"/>
              </p:ext>
            </p:extLst>
          </p:nvPr>
        </p:nvGraphicFramePr>
        <p:xfrm>
          <a:off x="580983" y="3807912"/>
          <a:ext cx="7801017" cy="2761804"/>
        </p:xfrm>
        <a:graphic>
          <a:graphicData uri="http://schemas.openxmlformats.org/presentationml/2006/ole">
            <mc:AlternateContent xmlns:mc="http://schemas.openxmlformats.org/markup-compatibility/2006">
              <mc:Choice xmlns:v="urn:schemas-microsoft-com:vml" Requires="v">
                <p:oleObj name="Equation" r:id="rId5" imgW="5143320" imgH="1841400" progId="Equation.DSMT4">
                  <p:embed/>
                </p:oleObj>
              </mc:Choice>
              <mc:Fallback>
                <p:oleObj name="Equation" r:id="rId5" imgW="5143320" imgH="1841400" progId="Equation.DSMT4">
                  <p:embed/>
                  <p:pic>
                    <p:nvPicPr>
                      <p:cNvPr id="0" name=""/>
                      <p:cNvPicPr>
                        <a:picLocks noChangeAspect="1" noChangeArrowheads="1"/>
                      </p:cNvPicPr>
                      <p:nvPr/>
                    </p:nvPicPr>
                    <p:blipFill>
                      <a:blip r:embed="rId6"/>
                      <a:srcRect/>
                      <a:stretch>
                        <a:fillRect/>
                      </a:stretch>
                    </p:blipFill>
                    <p:spPr bwMode="auto">
                      <a:xfrm>
                        <a:off x="580983" y="3807912"/>
                        <a:ext cx="7801017" cy="2761804"/>
                      </a:xfrm>
                      <a:prstGeom prst="rect">
                        <a:avLst/>
                      </a:prstGeom>
                      <a:noFill/>
                      <a:ln>
                        <a:noFill/>
                      </a:ln>
                    </p:spPr>
                  </p:pic>
                </p:oleObj>
              </mc:Fallback>
            </mc:AlternateContent>
          </a:graphicData>
        </a:graphic>
      </p:graphicFrame>
      <p:sp>
        <p:nvSpPr>
          <p:cNvPr id="33" name="TextBox 32"/>
          <p:cNvSpPr txBox="1"/>
          <p:nvPr/>
        </p:nvSpPr>
        <p:spPr>
          <a:xfrm>
            <a:off x="5334000" y="4343400"/>
            <a:ext cx="3505200" cy="830997"/>
          </a:xfrm>
          <a:prstGeom prst="rect">
            <a:avLst/>
          </a:prstGeom>
          <a:noFill/>
        </p:spPr>
        <p:txBody>
          <a:bodyPr wrap="square" rtlCol="0">
            <a:spAutoFit/>
          </a:bodyPr>
          <a:lstStyle/>
          <a:p>
            <a:r>
              <a:rPr lang="en-US" sz="2400" dirty="0">
                <a:latin typeface="+mj-lt"/>
              </a:rPr>
              <a:t>polarization in </a:t>
            </a:r>
            <a:r>
              <a:rPr lang="en-US" sz="2400" b="1" i="1" dirty="0">
                <a:latin typeface="+mj-lt"/>
              </a:rPr>
              <a:t>r</a:t>
            </a:r>
            <a:r>
              <a:rPr lang="en-US" sz="2400" dirty="0">
                <a:latin typeface="+mj-lt"/>
              </a:rPr>
              <a:t> and </a:t>
            </a:r>
            <a:r>
              <a:rPr lang="en-US" sz="2400" b="1" i="1" dirty="0">
                <a:latin typeface="Symbol" pitchFamily="18" charset="2"/>
              </a:rPr>
              <a:t>b</a:t>
            </a:r>
            <a:r>
              <a:rPr lang="en-US" sz="2400" dirty="0">
                <a:latin typeface="+mj-lt"/>
              </a:rPr>
              <a:t> plane</a:t>
            </a:r>
          </a:p>
        </p:txBody>
      </p:sp>
      <p:sp>
        <p:nvSpPr>
          <p:cNvPr id="34" name="TextBox 33"/>
          <p:cNvSpPr txBox="1"/>
          <p:nvPr/>
        </p:nvSpPr>
        <p:spPr>
          <a:xfrm>
            <a:off x="5257800" y="5430468"/>
            <a:ext cx="3810000" cy="830997"/>
          </a:xfrm>
          <a:prstGeom prst="rect">
            <a:avLst/>
          </a:prstGeom>
          <a:noFill/>
        </p:spPr>
        <p:txBody>
          <a:bodyPr wrap="square" rtlCol="0">
            <a:spAutoFit/>
          </a:bodyPr>
          <a:lstStyle/>
          <a:p>
            <a:r>
              <a:rPr lang="en-US" sz="2400" dirty="0">
                <a:latin typeface="+mj-lt"/>
              </a:rPr>
              <a:t>polarization perpendicular to </a:t>
            </a:r>
            <a:r>
              <a:rPr lang="en-US" sz="2400" b="1" i="1" dirty="0">
                <a:latin typeface="+mj-lt"/>
              </a:rPr>
              <a:t>r</a:t>
            </a:r>
            <a:r>
              <a:rPr lang="en-US" sz="2400" dirty="0">
                <a:latin typeface="+mj-lt"/>
              </a:rPr>
              <a:t> and </a:t>
            </a:r>
            <a:r>
              <a:rPr lang="en-US" sz="2400" b="1" i="1" dirty="0">
                <a:latin typeface="Symbol" pitchFamily="18" charset="2"/>
              </a:rPr>
              <a:t>b</a:t>
            </a:r>
            <a:r>
              <a:rPr lang="en-US" sz="2400" dirty="0">
                <a:latin typeface="+mj-lt"/>
              </a:rPr>
              <a:t>  plane</a:t>
            </a:r>
          </a:p>
        </p:txBody>
      </p:sp>
      <p:graphicFrame>
        <p:nvGraphicFramePr>
          <p:cNvPr id="36" name="Object 35"/>
          <p:cNvGraphicFramePr>
            <a:graphicFrameLocks noChangeAspect="1"/>
          </p:cNvGraphicFramePr>
          <p:nvPr>
            <p:extLst>
              <p:ext uri="{D42A27DB-BD31-4B8C-83A1-F6EECF244321}">
                <p14:modId xmlns:p14="http://schemas.microsoft.com/office/powerpoint/2010/main" val="2483673872"/>
              </p:ext>
            </p:extLst>
          </p:nvPr>
        </p:nvGraphicFramePr>
        <p:xfrm>
          <a:off x="7999413" y="2178050"/>
          <a:ext cx="382587" cy="504825"/>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0" name="Object 5"/>
                      <p:cNvPicPr>
                        <a:picLocks noChangeAspect="1" noChangeArrowheads="1"/>
                      </p:cNvPicPr>
                      <p:nvPr/>
                    </p:nvPicPr>
                    <p:blipFill>
                      <a:blip r:embed="rId8"/>
                      <a:srcRect/>
                      <a:stretch>
                        <a:fillRect/>
                      </a:stretch>
                    </p:blipFill>
                    <p:spPr bwMode="auto">
                      <a:xfrm>
                        <a:off x="7999413" y="2178050"/>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025865409"/>
              </p:ext>
            </p:extLst>
          </p:nvPr>
        </p:nvGraphicFramePr>
        <p:xfrm>
          <a:off x="7875588" y="1614488"/>
          <a:ext cx="327025" cy="533400"/>
        </p:xfrm>
        <a:graphic>
          <a:graphicData uri="http://schemas.openxmlformats.org/presentationml/2006/ole">
            <mc:AlternateContent xmlns:mc="http://schemas.openxmlformats.org/markup-compatibility/2006">
              <mc:Choice xmlns:v="urn:schemas-microsoft-com:vml" Requires="v">
                <p:oleObj name="Equation" r:id="rId9" imgW="152280" imgH="241200" progId="Equation.DSMT4">
                  <p:embed/>
                </p:oleObj>
              </mc:Choice>
              <mc:Fallback>
                <p:oleObj name="Equation" r:id="rId9" imgW="152280" imgH="241200" progId="Equation.DSMT4">
                  <p:embed/>
                  <p:pic>
                    <p:nvPicPr>
                      <p:cNvPr id="0" name="Object 35"/>
                      <p:cNvPicPr>
                        <a:picLocks noChangeAspect="1" noChangeArrowheads="1"/>
                      </p:cNvPicPr>
                      <p:nvPr/>
                    </p:nvPicPr>
                    <p:blipFill>
                      <a:blip r:embed="rId10"/>
                      <a:srcRect/>
                      <a:stretch>
                        <a:fillRect/>
                      </a:stretch>
                    </p:blipFill>
                    <p:spPr bwMode="auto">
                      <a:xfrm>
                        <a:off x="7875588" y="1614488"/>
                        <a:ext cx="327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549157028"/>
              </p:ext>
            </p:extLst>
          </p:nvPr>
        </p:nvGraphicFramePr>
        <p:xfrm>
          <a:off x="241300" y="3163888"/>
          <a:ext cx="5765800" cy="349250"/>
        </p:xfrm>
        <a:graphic>
          <a:graphicData uri="http://schemas.openxmlformats.org/presentationml/2006/ole">
            <mc:AlternateContent xmlns:mc="http://schemas.openxmlformats.org/markup-compatibility/2006">
              <mc:Choice xmlns:v="urn:schemas-microsoft-com:vml" Requires="v">
                <p:oleObj name="Equation" r:id="rId11" imgW="4394160" imgH="266400" progId="Equation.DSMT4">
                  <p:embed/>
                </p:oleObj>
              </mc:Choice>
              <mc:Fallback>
                <p:oleObj name="Equation" r:id="rId11" imgW="4394160" imgH="266400" progId="Equation.DSMT4">
                  <p:embed/>
                  <p:pic>
                    <p:nvPicPr>
                      <p:cNvPr id="0" name=""/>
                      <p:cNvPicPr/>
                      <p:nvPr/>
                    </p:nvPicPr>
                    <p:blipFill>
                      <a:blip r:embed="rId12"/>
                      <a:stretch>
                        <a:fillRect/>
                      </a:stretch>
                    </p:blipFill>
                    <p:spPr>
                      <a:xfrm>
                        <a:off x="241300" y="3163888"/>
                        <a:ext cx="5765800" cy="349250"/>
                      </a:xfrm>
                      <a:prstGeom prst="rect">
                        <a:avLst/>
                      </a:prstGeom>
                    </p:spPr>
                  </p:pic>
                </p:oleObj>
              </mc:Fallback>
            </mc:AlternateContent>
          </a:graphicData>
        </a:graphic>
      </p:graphicFrame>
    </p:spTree>
    <p:extLst>
      <p:ext uri="{BB962C8B-B14F-4D97-AF65-F5344CB8AC3E}">
        <p14:creationId xmlns:p14="http://schemas.microsoft.com/office/powerpoint/2010/main" val="98175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442609" y="381000"/>
            <a:ext cx="2050561" cy="461665"/>
          </a:xfrm>
          <a:prstGeom prst="rect">
            <a:avLst/>
          </a:prstGeom>
          <a:noFill/>
        </p:spPr>
        <p:txBody>
          <a:bodyPr wrap="none" rtlCol="0">
            <a:spAutoFit/>
          </a:bodyPr>
          <a:lstStyle/>
          <a:p>
            <a:r>
              <a:rPr lang="en-US" sz="2400" dirty="0">
                <a:latin typeface="+mj-lt"/>
              </a:rPr>
              <a:t>Some details:</a:t>
            </a:r>
          </a:p>
        </p:txBody>
      </p:sp>
      <p:grpSp>
        <p:nvGrpSpPr>
          <p:cNvPr id="21" name="Group 20"/>
          <p:cNvGrpSpPr/>
          <p:nvPr/>
        </p:nvGrpSpPr>
        <p:grpSpPr>
          <a:xfrm>
            <a:off x="429639" y="842665"/>
            <a:ext cx="3733800" cy="3498715"/>
            <a:chOff x="6324600" y="766465"/>
            <a:chExt cx="2514600" cy="3119735"/>
          </a:xfrm>
        </p:grpSpPr>
        <p:sp>
          <p:nvSpPr>
            <p:cNvPr id="6" name="Right Arrow 5"/>
            <p:cNvSpPr/>
            <p:nvPr/>
          </p:nvSpPr>
          <p:spPr>
            <a:xfrm rot="19214063">
              <a:off x="7098409" y="2224695"/>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185877" y="2555430"/>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7162800" y="766465"/>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162800" y="26670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324600" y="2667000"/>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15200" y="1371600"/>
              <a:ext cx="304800" cy="461665"/>
            </a:xfrm>
            <a:prstGeom prst="rect">
              <a:avLst/>
            </a:prstGeom>
            <a:noFill/>
          </p:spPr>
          <p:txBody>
            <a:bodyPr wrap="square" rtlCol="0">
              <a:spAutoFit/>
            </a:bodyPr>
            <a:lstStyle/>
            <a:p>
              <a:r>
                <a:rPr lang="en-US" sz="2400" b="1" dirty="0">
                  <a:latin typeface="Symbol" pitchFamily="18" charset="2"/>
                </a:rPr>
                <a:t>b</a:t>
              </a:r>
            </a:p>
          </p:txBody>
        </p:sp>
        <p:sp>
          <p:nvSpPr>
            <p:cNvPr id="12" name="Down Arrow 11"/>
            <p:cNvSpPr/>
            <p:nvPr/>
          </p:nvSpPr>
          <p:spPr>
            <a:xfrm rot="10800000">
              <a:off x="7071360" y="1066800"/>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196424">
              <a:off x="7117079" y="2788920"/>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001000" y="3043535"/>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15" name="Straight Arrow Connector 14"/>
            <p:cNvCxnSpPr>
              <a:stCxn id="12" idx="0"/>
            </p:cNvCxnSpPr>
            <p:nvPr/>
          </p:nvCxnSpPr>
          <p:spPr>
            <a:xfrm flipH="1" flipV="1">
              <a:off x="6553200" y="2057400"/>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24600" y="1824335"/>
              <a:ext cx="419100" cy="461665"/>
            </a:xfrm>
            <a:prstGeom prst="rect">
              <a:avLst/>
            </a:prstGeom>
            <a:noFill/>
          </p:spPr>
          <p:txBody>
            <a:bodyPr wrap="square" rtlCol="0">
              <a:spAutoFit/>
            </a:bodyPr>
            <a:lstStyle/>
            <a:p>
              <a:r>
                <a:rPr lang="en-US" sz="2400" b="1" dirty="0">
                  <a:latin typeface="+mj-lt"/>
                </a:rPr>
                <a:t>r</a:t>
              </a:r>
            </a:p>
          </p:txBody>
        </p:sp>
        <p:sp>
          <p:nvSpPr>
            <p:cNvPr id="17" name="TextBox 16"/>
            <p:cNvSpPr txBox="1"/>
            <p:nvPr/>
          </p:nvSpPr>
          <p:spPr>
            <a:xfrm>
              <a:off x="6781800" y="1900535"/>
              <a:ext cx="304800" cy="461665"/>
            </a:xfrm>
            <a:prstGeom prst="rect">
              <a:avLst/>
            </a:prstGeom>
            <a:noFill/>
          </p:spPr>
          <p:txBody>
            <a:bodyPr wrap="square" rtlCol="0">
              <a:spAutoFit/>
            </a:bodyPr>
            <a:lstStyle/>
            <a:p>
              <a:r>
                <a:rPr lang="en-US" sz="2400" b="1" dirty="0">
                  <a:latin typeface="Symbol" pitchFamily="18" charset="2"/>
                </a:rPr>
                <a:t>q</a:t>
              </a:r>
            </a:p>
          </p:txBody>
        </p:sp>
        <p:sp>
          <p:nvSpPr>
            <p:cNvPr id="18" name="TextBox 17"/>
            <p:cNvSpPr txBox="1"/>
            <p:nvPr/>
          </p:nvSpPr>
          <p:spPr>
            <a:xfrm>
              <a:off x="7010400" y="2819400"/>
              <a:ext cx="304800" cy="461665"/>
            </a:xfrm>
            <a:prstGeom prst="rect">
              <a:avLst/>
            </a:prstGeom>
            <a:noFill/>
          </p:spPr>
          <p:txBody>
            <a:bodyPr wrap="square" rtlCol="0">
              <a:spAutoFit/>
            </a:bodyPr>
            <a:lstStyle/>
            <a:p>
              <a:r>
                <a:rPr lang="en-US" sz="2400" b="1" dirty="0">
                  <a:latin typeface="Symbol" pitchFamily="18" charset="2"/>
                </a:rPr>
                <a:t>f</a:t>
              </a:r>
            </a:p>
          </p:txBody>
        </p:sp>
        <p:graphicFrame>
          <p:nvGraphicFramePr>
            <p:cNvPr id="19" name="Object 18"/>
            <p:cNvGraphicFramePr>
              <a:graphicFrameLocks noChangeAspect="1"/>
            </p:cNvGraphicFramePr>
            <p:nvPr>
              <p:extLst>
                <p:ext uri="{D42A27DB-BD31-4B8C-83A1-F6EECF244321}">
                  <p14:modId xmlns:p14="http://schemas.microsoft.com/office/powerpoint/2010/main" val="847077870"/>
                </p:ext>
              </p:extLst>
            </p:nvPr>
          </p:nvGraphicFramePr>
          <p:xfrm>
            <a:off x="7999413" y="2178050"/>
            <a:ext cx="382587" cy="504825"/>
          </p:xfrm>
          <a:graphic>
            <a:graphicData uri="http://schemas.openxmlformats.org/presentationml/2006/ole">
              <mc:AlternateContent xmlns:mc="http://schemas.openxmlformats.org/markup-compatibility/2006">
                <mc:Choice xmlns:v="urn:schemas-microsoft-com:vml" Requires="v">
                  <p:oleObj name="Equation" r:id="rId3" imgW="177480" imgH="228600" progId="Equation.DSMT4">
                    <p:embed/>
                  </p:oleObj>
                </mc:Choice>
                <mc:Fallback>
                  <p:oleObj name="Equation" r:id="rId3" imgW="177480" imgH="228600" progId="Equation.DSMT4">
                    <p:embed/>
                    <p:pic>
                      <p:nvPicPr>
                        <p:cNvPr id="0" name=""/>
                        <p:cNvPicPr>
                          <a:picLocks noChangeAspect="1" noChangeArrowheads="1"/>
                        </p:cNvPicPr>
                        <p:nvPr/>
                      </p:nvPicPr>
                      <p:blipFill>
                        <a:blip r:embed="rId4"/>
                        <a:srcRect/>
                        <a:stretch>
                          <a:fillRect/>
                        </a:stretch>
                      </p:blipFill>
                      <p:spPr bwMode="auto">
                        <a:xfrm>
                          <a:off x="7999413" y="2178050"/>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01658495"/>
                </p:ext>
              </p:extLst>
            </p:nvPr>
          </p:nvGraphicFramePr>
          <p:xfrm>
            <a:off x="7875588" y="1614488"/>
            <a:ext cx="327025" cy="533400"/>
          </p:xfrm>
          <a:graphic>
            <a:graphicData uri="http://schemas.openxmlformats.org/presentationml/2006/ole">
              <mc:AlternateContent xmlns:mc="http://schemas.openxmlformats.org/markup-compatibility/2006">
                <mc:Choice xmlns:v="urn:schemas-microsoft-com:vml" Requires="v">
                  <p:oleObj name="Equation" r:id="rId5" imgW="152280" imgH="241200" progId="Equation.DSMT4">
                    <p:embed/>
                  </p:oleObj>
                </mc:Choice>
                <mc:Fallback>
                  <p:oleObj name="Equation" r:id="rId5" imgW="152280" imgH="241200" progId="Equation.DSMT4">
                    <p:embed/>
                    <p:pic>
                      <p:nvPicPr>
                        <p:cNvPr id="0" name=""/>
                        <p:cNvPicPr>
                          <a:picLocks noChangeAspect="1" noChangeArrowheads="1"/>
                        </p:cNvPicPr>
                        <p:nvPr/>
                      </p:nvPicPr>
                      <p:blipFill>
                        <a:blip r:embed="rId6"/>
                        <a:srcRect/>
                        <a:stretch>
                          <a:fillRect/>
                        </a:stretch>
                      </p:blipFill>
                      <p:spPr bwMode="auto">
                        <a:xfrm>
                          <a:off x="7875588" y="1614488"/>
                          <a:ext cx="327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2" name="Object 21"/>
          <p:cNvGraphicFramePr>
            <a:graphicFrameLocks noChangeAspect="1"/>
          </p:cNvGraphicFramePr>
          <p:nvPr>
            <p:extLst>
              <p:ext uri="{D42A27DB-BD31-4B8C-83A1-F6EECF244321}">
                <p14:modId xmlns:p14="http://schemas.microsoft.com/office/powerpoint/2010/main" val="1767915625"/>
              </p:ext>
            </p:extLst>
          </p:nvPr>
        </p:nvGraphicFramePr>
        <p:xfrm>
          <a:off x="1064509" y="4323393"/>
          <a:ext cx="6049963" cy="1946275"/>
        </p:xfrm>
        <a:graphic>
          <a:graphicData uri="http://schemas.openxmlformats.org/presentationml/2006/ole">
            <mc:AlternateContent xmlns:mc="http://schemas.openxmlformats.org/markup-compatibility/2006">
              <mc:Choice xmlns:v="urn:schemas-microsoft-com:vml" Requires="v">
                <p:oleObj name="Equation" r:id="rId7" imgW="3276360" imgH="1054080" progId="Equation.DSMT4">
                  <p:embed/>
                </p:oleObj>
              </mc:Choice>
              <mc:Fallback>
                <p:oleObj name="Equation" r:id="rId7" imgW="3276360" imgH="1054080" progId="Equation.DSMT4">
                  <p:embed/>
                  <p:pic>
                    <p:nvPicPr>
                      <p:cNvPr id="0" name=""/>
                      <p:cNvPicPr/>
                      <p:nvPr/>
                    </p:nvPicPr>
                    <p:blipFill>
                      <a:blip r:embed="rId8"/>
                      <a:stretch>
                        <a:fillRect/>
                      </a:stretch>
                    </p:blipFill>
                    <p:spPr>
                      <a:xfrm>
                        <a:off x="1064509" y="4323393"/>
                        <a:ext cx="6049963" cy="194627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941941590"/>
              </p:ext>
            </p:extLst>
          </p:nvPr>
        </p:nvGraphicFramePr>
        <p:xfrm>
          <a:off x="228600" y="4278630"/>
          <a:ext cx="342900" cy="445770"/>
        </p:xfrm>
        <a:graphic>
          <a:graphicData uri="http://schemas.openxmlformats.org/presentationml/2006/ole">
            <mc:AlternateContent xmlns:mc="http://schemas.openxmlformats.org/markup-compatibility/2006">
              <mc:Choice xmlns:v="urn:schemas-microsoft-com:vml" Requires="v">
                <p:oleObj name="Equation" r:id="rId9" imgW="126720" imgH="164880" progId="Equation.DSMT4">
                  <p:embed/>
                </p:oleObj>
              </mc:Choice>
              <mc:Fallback>
                <p:oleObj name="Equation" r:id="rId9" imgW="126720" imgH="164880" progId="Equation.DSMT4">
                  <p:embed/>
                  <p:pic>
                    <p:nvPicPr>
                      <p:cNvPr id="0" name=""/>
                      <p:cNvPicPr/>
                      <p:nvPr/>
                    </p:nvPicPr>
                    <p:blipFill>
                      <a:blip r:embed="rId10"/>
                      <a:stretch>
                        <a:fillRect/>
                      </a:stretch>
                    </p:blipFill>
                    <p:spPr>
                      <a:xfrm>
                        <a:off x="228600" y="4278630"/>
                        <a:ext cx="342900" cy="4457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12305266"/>
              </p:ext>
            </p:extLst>
          </p:nvPr>
        </p:nvGraphicFramePr>
        <p:xfrm>
          <a:off x="1828800" y="762000"/>
          <a:ext cx="342900" cy="445770"/>
        </p:xfrm>
        <a:graphic>
          <a:graphicData uri="http://schemas.openxmlformats.org/presentationml/2006/ole">
            <mc:AlternateContent xmlns:mc="http://schemas.openxmlformats.org/markup-compatibility/2006">
              <mc:Choice xmlns:v="urn:schemas-microsoft-com:vml" Requires="v">
                <p:oleObj name="Equation" r:id="rId11" imgW="126720" imgH="164880" progId="Equation.DSMT4">
                  <p:embed/>
                </p:oleObj>
              </mc:Choice>
              <mc:Fallback>
                <p:oleObj name="Equation" r:id="rId11" imgW="126720" imgH="164880" progId="Equation.DSMT4">
                  <p:embed/>
                  <p:pic>
                    <p:nvPicPr>
                      <p:cNvPr id="23" name="Object 22"/>
                      <p:cNvPicPr/>
                      <p:nvPr/>
                    </p:nvPicPr>
                    <p:blipFill>
                      <a:blip r:embed="rId12"/>
                      <a:stretch>
                        <a:fillRect/>
                      </a:stretch>
                    </p:blipFill>
                    <p:spPr>
                      <a:xfrm>
                        <a:off x="1828800" y="762000"/>
                        <a:ext cx="342900" cy="44577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734640970"/>
              </p:ext>
            </p:extLst>
          </p:nvPr>
        </p:nvGraphicFramePr>
        <p:xfrm>
          <a:off x="4305300" y="2651125"/>
          <a:ext cx="342900" cy="549275"/>
        </p:xfrm>
        <a:graphic>
          <a:graphicData uri="http://schemas.openxmlformats.org/presentationml/2006/ole">
            <mc:AlternateContent xmlns:mc="http://schemas.openxmlformats.org/markup-compatibility/2006">
              <mc:Choice xmlns:v="urn:schemas-microsoft-com:vml" Requires="v">
                <p:oleObj name="Equation" r:id="rId13" imgW="126720" imgH="203040" progId="Equation.DSMT4">
                  <p:embed/>
                </p:oleObj>
              </mc:Choice>
              <mc:Fallback>
                <p:oleObj name="Equation" r:id="rId13" imgW="126720" imgH="203040" progId="Equation.DSMT4">
                  <p:embed/>
                  <p:pic>
                    <p:nvPicPr>
                      <p:cNvPr id="24" name="Object 23"/>
                      <p:cNvPicPr/>
                      <p:nvPr/>
                    </p:nvPicPr>
                    <p:blipFill>
                      <a:blip r:embed="rId14"/>
                      <a:stretch>
                        <a:fillRect/>
                      </a:stretch>
                    </p:blipFill>
                    <p:spPr>
                      <a:xfrm>
                        <a:off x="4305300" y="2651125"/>
                        <a:ext cx="342900" cy="54927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0854BAA-13B7-410B-9738-1BCE2959498B}"/>
              </a:ext>
            </a:extLst>
          </p:cNvPr>
          <p:cNvSpPr txBox="1"/>
          <p:nvPr/>
        </p:nvSpPr>
        <p:spPr>
          <a:xfrm>
            <a:off x="5715000" y="5540662"/>
            <a:ext cx="3276600" cy="830997"/>
          </a:xfrm>
          <a:prstGeom prst="rect">
            <a:avLst/>
          </a:prstGeom>
          <a:noFill/>
        </p:spPr>
        <p:txBody>
          <a:bodyPr wrap="square" rtlCol="0">
            <a:spAutoFit/>
          </a:bodyPr>
          <a:lstStyle/>
          <a:p>
            <a:r>
              <a:rPr lang="en-US" sz="2400" b="1" dirty="0">
                <a:solidFill>
                  <a:srgbClr val="FC4810"/>
                </a:solidFill>
                <a:latin typeface="+mj-lt"/>
              </a:rPr>
              <a:t>Note:  This is a wild assumption!</a:t>
            </a:r>
          </a:p>
        </p:txBody>
      </p:sp>
      <p:sp>
        <p:nvSpPr>
          <p:cNvPr id="27" name="TextBox 26">
            <a:extLst>
              <a:ext uri="{FF2B5EF4-FFF2-40B4-BE49-F238E27FC236}">
                <a16:creationId xmlns:a16="http://schemas.microsoft.com/office/drawing/2014/main" id="{95E06BDF-BCB6-4E57-8078-CF534588DFDC}"/>
              </a:ext>
            </a:extLst>
          </p:cNvPr>
          <p:cNvSpPr txBox="1"/>
          <p:nvPr/>
        </p:nvSpPr>
        <p:spPr>
          <a:xfrm>
            <a:off x="5257800" y="1600200"/>
            <a:ext cx="3276600" cy="830997"/>
          </a:xfrm>
          <a:prstGeom prst="rect">
            <a:avLst/>
          </a:prstGeom>
          <a:noFill/>
        </p:spPr>
        <p:txBody>
          <a:bodyPr wrap="square" rtlCol="0">
            <a:spAutoFit/>
          </a:bodyPr>
          <a:lstStyle/>
          <a:p>
            <a:r>
              <a:rPr lang="en-US" sz="2400" dirty="0">
                <a:latin typeface="+mj-lt"/>
              </a:rPr>
              <a:t>(using geometry of Fig. 15.2 in Jackson)</a:t>
            </a:r>
          </a:p>
        </p:txBody>
      </p:sp>
    </p:spTree>
    <p:extLst>
      <p:ext uri="{BB962C8B-B14F-4D97-AF65-F5344CB8AC3E}">
        <p14:creationId xmlns:p14="http://schemas.microsoft.com/office/powerpoint/2010/main" val="26913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14715924"/>
              </p:ext>
            </p:extLst>
          </p:nvPr>
        </p:nvGraphicFramePr>
        <p:xfrm>
          <a:off x="722313" y="381000"/>
          <a:ext cx="6843712" cy="4967288"/>
        </p:xfrm>
        <a:graphic>
          <a:graphicData uri="http://schemas.openxmlformats.org/presentationml/2006/ole">
            <mc:AlternateContent xmlns:mc="http://schemas.openxmlformats.org/markup-compatibility/2006">
              <mc:Choice xmlns:v="urn:schemas-microsoft-com:vml" Requires="v">
                <p:oleObj name="Equation" r:id="rId3" imgW="4076640" imgH="2958840" progId="Equation.DSMT4">
                  <p:embed/>
                </p:oleObj>
              </mc:Choice>
              <mc:Fallback>
                <p:oleObj name="Equation" r:id="rId3" imgW="4076640" imgH="2958840" progId="Equation.DSMT4">
                  <p:embed/>
                  <p:pic>
                    <p:nvPicPr>
                      <p:cNvPr id="0" name=""/>
                      <p:cNvPicPr/>
                      <p:nvPr/>
                    </p:nvPicPr>
                    <p:blipFill>
                      <a:blip r:embed="rId4"/>
                      <a:stretch>
                        <a:fillRect/>
                      </a:stretch>
                    </p:blipFill>
                    <p:spPr>
                      <a:xfrm>
                        <a:off x="722313" y="381000"/>
                        <a:ext cx="6843712" cy="4967288"/>
                      </a:xfrm>
                      <a:prstGeom prst="rect">
                        <a:avLst/>
                      </a:prstGeom>
                    </p:spPr>
                  </p:pic>
                </p:oleObj>
              </mc:Fallback>
            </mc:AlternateContent>
          </a:graphicData>
        </a:graphic>
      </p:graphicFrame>
      <p:sp>
        <p:nvSpPr>
          <p:cNvPr id="6" name="Right Brace 5">
            <a:extLst>
              <a:ext uri="{FF2B5EF4-FFF2-40B4-BE49-F238E27FC236}">
                <a16:creationId xmlns:a16="http://schemas.microsoft.com/office/drawing/2014/main" id="{ACFBF657-DB80-41AE-BA63-A3D7EE90BC6E}"/>
              </a:ext>
            </a:extLst>
          </p:cNvPr>
          <p:cNvSpPr/>
          <p:nvPr/>
        </p:nvSpPr>
        <p:spPr>
          <a:xfrm>
            <a:off x="6553200" y="838200"/>
            <a:ext cx="533400" cy="10668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3F4F8293-AF20-45E7-9F40-DB1C84FE7DE8}"/>
              </a:ext>
            </a:extLst>
          </p:cNvPr>
          <p:cNvSpPr txBox="1"/>
          <p:nvPr/>
        </p:nvSpPr>
        <p:spPr>
          <a:xfrm>
            <a:off x="7099139" y="771435"/>
            <a:ext cx="1981200" cy="1200329"/>
          </a:xfrm>
          <a:prstGeom prst="rect">
            <a:avLst/>
          </a:prstGeom>
          <a:noFill/>
        </p:spPr>
        <p:txBody>
          <a:bodyPr wrap="square" rtlCol="0">
            <a:spAutoFit/>
          </a:bodyPr>
          <a:lstStyle/>
          <a:p>
            <a:r>
              <a:rPr lang="en-US" b="1" dirty="0">
                <a:solidFill>
                  <a:srgbClr val="FC4810"/>
                </a:solidFill>
                <a:latin typeface="+mj-lt"/>
              </a:rPr>
              <a:t>Consistent with </a:t>
            </a:r>
          </a:p>
          <a:p>
            <a:r>
              <a:rPr lang="en-US" b="1" dirty="0">
                <a:solidFill>
                  <a:srgbClr val="FC4810"/>
                </a:solidFill>
                <a:latin typeface="+mj-lt"/>
              </a:rPr>
              <a:t>radiation from charged particles.</a:t>
            </a:r>
          </a:p>
        </p:txBody>
      </p:sp>
      <p:sp>
        <p:nvSpPr>
          <p:cNvPr id="8" name="TextBox 7">
            <a:extLst>
              <a:ext uri="{FF2B5EF4-FFF2-40B4-BE49-F238E27FC236}">
                <a16:creationId xmlns:a16="http://schemas.microsoft.com/office/drawing/2014/main" id="{78E536B4-29BE-4942-ADC6-63DF8555B211}"/>
              </a:ext>
            </a:extLst>
          </p:cNvPr>
          <p:cNvSpPr txBox="1"/>
          <p:nvPr/>
        </p:nvSpPr>
        <p:spPr>
          <a:xfrm>
            <a:off x="3048000" y="2209800"/>
            <a:ext cx="4518025" cy="400110"/>
          </a:xfrm>
          <a:prstGeom prst="rect">
            <a:avLst/>
          </a:prstGeom>
          <a:noFill/>
        </p:spPr>
        <p:txBody>
          <a:bodyPr wrap="square" rtlCol="0">
            <a:spAutoFit/>
          </a:bodyPr>
          <a:lstStyle/>
          <a:p>
            <a:r>
              <a:rPr lang="en-US" sz="2000" b="1" dirty="0">
                <a:solidFill>
                  <a:srgbClr val="FC4810"/>
                </a:solidFill>
                <a:latin typeface="+mj-lt"/>
              </a:rPr>
              <a:t>Convenient geometry</a:t>
            </a:r>
          </a:p>
        </p:txBody>
      </p:sp>
      <p:sp>
        <p:nvSpPr>
          <p:cNvPr id="9" name="TextBox 8">
            <a:extLst>
              <a:ext uri="{FF2B5EF4-FFF2-40B4-BE49-F238E27FC236}">
                <a16:creationId xmlns:a16="http://schemas.microsoft.com/office/drawing/2014/main" id="{0AAFF1A3-3C03-4E9C-8197-98B650E0C1CB}"/>
              </a:ext>
            </a:extLst>
          </p:cNvPr>
          <p:cNvSpPr txBox="1"/>
          <p:nvPr/>
        </p:nvSpPr>
        <p:spPr>
          <a:xfrm>
            <a:off x="5083175" y="2724090"/>
            <a:ext cx="4518025" cy="400110"/>
          </a:xfrm>
          <a:prstGeom prst="rect">
            <a:avLst/>
          </a:prstGeom>
          <a:noFill/>
        </p:spPr>
        <p:txBody>
          <a:bodyPr wrap="square" rtlCol="0">
            <a:spAutoFit/>
          </a:bodyPr>
          <a:lstStyle/>
          <a:p>
            <a:r>
              <a:rPr lang="en-US" sz="2000" b="1" dirty="0">
                <a:solidFill>
                  <a:srgbClr val="FC4810"/>
                </a:solidFill>
                <a:latin typeface="+mj-lt"/>
              </a:rPr>
              <a:t>Wild guess</a:t>
            </a:r>
          </a:p>
        </p:txBody>
      </p:sp>
    </p:spTree>
    <p:extLst>
      <p:ext uri="{BB962C8B-B14F-4D97-AF65-F5344CB8AC3E}">
        <p14:creationId xmlns:p14="http://schemas.microsoft.com/office/powerpoint/2010/main" val="15766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150167"/>
            <a:ext cx="8001000" cy="461665"/>
          </a:xfrm>
          <a:prstGeom prst="rect">
            <a:avLst/>
          </a:prstGeom>
          <a:noFill/>
        </p:spPr>
        <p:txBody>
          <a:bodyPr wrap="square" rtlCol="0">
            <a:spAutoFit/>
          </a:bodyPr>
          <a:lstStyle/>
          <a:p>
            <a:r>
              <a:rPr lang="en-US" sz="2400" dirty="0">
                <a:latin typeface="+mj-lt"/>
              </a:rPr>
              <a:t>Radiation during collisions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836976544"/>
              </p:ext>
            </p:extLst>
          </p:nvPr>
        </p:nvGraphicFramePr>
        <p:xfrm>
          <a:off x="152400" y="3386137"/>
          <a:ext cx="6438900" cy="3167063"/>
        </p:xfrm>
        <a:graphic>
          <a:graphicData uri="http://schemas.openxmlformats.org/presentationml/2006/ole">
            <mc:AlternateContent xmlns:mc="http://schemas.openxmlformats.org/markup-compatibility/2006">
              <mc:Choice xmlns:v="urn:schemas-microsoft-com:vml" Requires="v">
                <p:oleObj name="Equation" r:id="rId3" imgW="2997000" imgH="1434960" progId="Equation.DSMT4">
                  <p:embed/>
                </p:oleObj>
              </mc:Choice>
              <mc:Fallback>
                <p:oleObj name="Equation" r:id="rId3" imgW="2997000" imgH="1434960" progId="Equation.DSMT4">
                  <p:embed/>
                  <p:pic>
                    <p:nvPicPr>
                      <p:cNvPr id="0" name=""/>
                      <p:cNvPicPr>
                        <a:picLocks noChangeAspect="1" noChangeArrowheads="1"/>
                      </p:cNvPicPr>
                      <p:nvPr/>
                    </p:nvPicPr>
                    <p:blipFill>
                      <a:blip r:embed="rId4"/>
                      <a:srcRect/>
                      <a:stretch>
                        <a:fillRect/>
                      </a:stretch>
                    </p:blipFill>
                    <p:spPr bwMode="auto">
                      <a:xfrm>
                        <a:off x="152400" y="3386137"/>
                        <a:ext cx="64389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934200" y="304800"/>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867400" y="0"/>
            <a:ext cx="2971800" cy="3429000"/>
            <a:chOff x="6096000" y="381000"/>
            <a:chExt cx="2971800" cy="3429000"/>
          </a:xfrm>
        </p:grpSpPr>
        <p:sp>
          <p:nvSpPr>
            <p:cNvPr id="19" name="TextBox 18"/>
            <p:cNvSpPr txBox="1"/>
            <p:nvPr/>
          </p:nvSpPr>
          <p:spPr>
            <a:xfrm>
              <a:off x="8705850" y="2433935"/>
              <a:ext cx="361950" cy="461665"/>
            </a:xfrm>
            <a:prstGeom prst="rect">
              <a:avLst/>
            </a:prstGeom>
            <a:noFill/>
          </p:spPr>
          <p:txBody>
            <a:bodyPr wrap="square" rtlCol="0">
              <a:spAutoFit/>
            </a:bodyPr>
            <a:lstStyle/>
            <a:p>
              <a:r>
                <a:rPr lang="en-US" sz="2400" b="1" dirty="0">
                  <a:latin typeface="+mj-lt"/>
                </a:rPr>
                <a:t>y</a:t>
              </a:r>
            </a:p>
          </p:txBody>
        </p:sp>
        <p:grpSp>
          <p:nvGrpSpPr>
            <p:cNvPr id="21" name="Group 20"/>
            <p:cNvGrpSpPr/>
            <p:nvPr/>
          </p:nvGrpSpPr>
          <p:grpSpPr>
            <a:xfrm>
              <a:off x="6096000" y="381000"/>
              <a:ext cx="2746901" cy="3429000"/>
              <a:chOff x="6096000" y="381000"/>
              <a:chExt cx="2746901" cy="3429000"/>
            </a:xfrm>
          </p:grpSpPr>
          <p:cxnSp>
            <p:nvCxnSpPr>
              <p:cNvPr id="8" name="Straight Arrow Connector 7"/>
              <p:cNvCxnSpPr/>
              <p:nvPr/>
            </p:nvCxnSpPr>
            <p:spPr>
              <a:xfrm>
                <a:off x="7162800" y="2586335"/>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324600" y="2586335"/>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15200" y="1290935"/>
                <a:ext cx="304800" cy="461665"/>
              </a:xfrm>
              <a:prstGeom prst="rect">
                <a:avLst/>
              </a:prstGeom>
              <a:noFill/>
            </p:spPr>
            <p:txBody>
              <a:bodyPr wrap="square" rtlCol="0">
                <a:spAutoFit/>
              </a:bodyPr>
              <a:lstStyle/>
              <a:p>
                <a:r>
                  <a:rPr lang="en-US" sz="2400" b="1" dirty="0">
                    <a:latin typeface="Symbol" pitchFamily="18" charset="2"/>
                  </a:rPr>
                  <a:t>b</a:t>
                </a:r>
              </a:p>
            </p:txBody>
          </p:sp>
          <p:sp>
            <p:nvSpPr>
              <p:cNvPr id="11" name="Down Arrow 10"/>
              <p:cNvSpPr/>
              <p:nvPr/>
            </p:nvSpPr>
            <p:spPr>
              <a:xfrm rot="10800000">
                <a:off x="7071360" y="986135"/>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196424">
                <a:off x="7117079" y="2708255"/>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04701" y="2949750"/>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14" name="Straight Arrow Connector 13"/>
              <p:cNvCxnSpPr>
                <a:stCxn id="11" idx="0"/>
              </p:cNvCxnSpPr>
              <p:nvPr/>
            </p:nvCxnSpPr>
            <p:spPr>
              <a:xfrm flipH="1" flipV="1">
                <a:off x="6553200" y="1976735"/>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1743670"/>
                <a:ext cx="419100" cy="461665"/>
              </a:xfrm>
              <a:prstGeom prst="rect">
                <a:avLst/>
              </a:prstGeom>
              <a:noFill/>
            </p:spPr>
            <p:txBody>
              <a:bodyPr wrap="square" rtlCol="0">
                <a:spAutoFit/>
              </a:bodyPr>
              <a:lstStyle/>
              <a:p>
                <a:r>
                  <a:rPr lang="en-US" sz="2400" b="1" dirty="0">
                    <a:latin typeface="+mj-lt"/>
                  </a:rPr>
                  <a:t>r</a:t>
                </a:r>
              </a:p>
            </p:txBody>
          </p:sp>
          <p:sp>
            <p:nvSpPr>
              <p:cNvPr id="16" name="TextBox 15"/>
              <p:cNvSpPr txBox="1"/>
              <p:nvPr/>
            </p:nvSpPr>
            <p:spPr>
              <a:xfrm>
                <a:off x="6781800" y="1819870"/>
                <a:ext cx="304800" cy="461665"/>
              </a:xfrm>
              <a:prstGeom prst="rect">
                <a:avLst/>
              </a:prstGeom>
              <a:noFill/>
            </p:spPr>
            <p:txBody>
              <a:bodyPr wrap="square" rtlCol="0">
                <a:spAutoFit/>
              </a:bodyPr>
              <a:lstStyle/>
              <a:p>
                <a:r>
                  <a:rPr lang="en-US" sz="2400" b="1" dirty="0">
                    <a:latin typeface="Symbol" pitchFamily="18" charset="2"/>
                  </a:rPr>
                  <a:t>q</a:t>
                </a:r>
              </a:p>
            </p:txBody>
          </p:sp>
          <p:sp>
            <p:nvSpPr>
              <p:cNvPr id="17" name="TextBox 16"/>
              <p:cNvSpPr txBox="1"/>
              <p:nvPr/>
            </p:nvSpPr>
            <p:spPr>
              <a:xfrm>
                <a:off x="7010400" y="2738735"/>
                <a:ext cx="304800" cy="461665"/>
              </a:xfrm>
              <a:prstGeom prst="rect">
                <a:avLst/>
              </a:prstGeom>
              <a:noFill/>
            </p:spPr>
            <p:txBody>
              <a:bodyPr wrap="square" rtlCol="0">
                <a:spAutoFit/>
              </a:bodyPr>
              <a:lstStyle/>
              <a:p>
                <a:r>
                  <a:rPr lang="en-US" sz="2400" b="1" dirty="0">
                    <a:latin typeface="Symbol" pitchFamily="18" charset="2"/>
                  </a:rPr>
                  <a:t>f</a:t>
                </a:r>
              </a:p>
            </p:txBody>
          </p:sp>
          <p:sp>
            <p:nvSpPr>
              <p:cNvPr id="18" name="TextBox 17"/>
              <p:cNvSpPr txBox="1"/>
              <p:nvPr/>
            </p:nvSpPr>
            <p:spPr>
              <a:xfrm>
                <a:off x="6096000" y="3348335"/>
                <a:ext cx="361950" cy="461665"/>
              </a:xfrm>
              <a:prstGeom prst="rect">
                <a:avLst/>
              </a:prstGeom>
              <a:noFill/>
            </p:spPr>
            <p:txBody>
              <a:bodyPr wrap="square" rtlCol="0">
                <a:spAutoFit/>
              </a:bodyPr>
              <a:lstStyle/>
              <a:p>
                <a:r>
                  <a:rPr lang="en-US" sz="2400" b="1" dirty="0">
                    <a:latin typeface="+mj-lt"/>
                  </a:rPr>
                  <a:t>x</a:t>
                </a:r>
              </a:p>
            </p:txBody>
          </p:sp>
          <p:sp>
            <p:nvSpPr>
              <p:cNvPr id="20" name="TextBox 19"/>
              <p:cNvSpPr txBox="1"/>
              <p:nvPr/>
            </p:nvSpPr>
            <p:spPr>
              <a:xfrm>
                <a:off x="7086600" y="381000"/>
                <a:ext cx="361950" cy="461665"/>
              </a:xfrm>
              <a:prstGeom prst="rect">
                <a:avLst/>
              </a:prstGeom>
              <a:noFill/>
            </p:spPr>
            <p:txBody>
              <a:bodyPr wrap="square" rtlCol="0">
                <a:spAutoFit/>
              </a:bodyPr>
              <a:lstStyle/>
              <a:p>
                <a:r>
                  <a:rPr lang="en-US" sz="2400" b="1" dirty="0">
                    <a:latin typeface="+mj-lt"/>
                  </a:rPr>
                  <a:t>z</a:t>
                </a:r>
              </a:p>
            </p:txBody>
          </p:sp>
        </p:grpSp>
      </p:grpSp>
      <p:graphicFrame>
        <p:nvGraphicFramePr>
          <p:cNvPr id="23" name="Object 22"/>
          <p:cNvGraphicFramePr>
            <a:graphicFrameLocks noChangeAspect="1"/>
          </p:cNvGraphicFramePr>
          <p:nvPr>
            <p:extLst>
              <p:ext uri="{D42A27DB-BD31-4B8C-83A1-F6EECF244321}">
                <p14:modId xmlns:p14="http://schemas.microsoft.com/office/powerpoint/2010/main" val="2513923980"/>
              </p:ext>
            </p:extLst>
          </p:nvPr>
        </p:nvGraphicFramePr>
        <p:xfrm>
          <a:off x="373062" y="609600"/>
          <a:ext cx="5799138" cy="2743200"/>
        </p:xfrm>
        <a:graphic>
          <a:graphicData uri="http://schemas.openxmlformats.org/presentationml/2006/ole">
            <mc:AlternateContent xmlns:mc="http://schemas.openxmlformats.org/markup-compatibility/2006">
              <mc:Choice xmlns:v="urn:schemas-microsoft-com:vml" Requires="v">
                <p:oleObj name="Equation" r:id="rId5" imgW="3822480" imgH="1828800" progId="Equation.DSMT4">
                  <p:embed/>
                </p:oleObj>
              </mc:Choice>
              <mc:Fallback>
                <p:oleObj name="Equation" r:id="rId5" imgW="3822480" imgH="1828800" progId="Equation.DSMT4">
                  <p:embed/>
                  <p:pic>
                    <p:nvPicPr>
                      <p:cNvPr id="0" name=""/>
                      <p:cNvPicPr>
                        <a:picLocks noChangeAspect="1" noChangeArrowheads="1"/>
                      </p:cNvPicPr>
                      <p:nvPr/>
                    </p:nvPicPr>
                    <p:blipFill>
                      <a:blip r:embed="rId6"/>
                      <a:srcRect/>
                      <a:stretch>
                        <a:fillRect/>
                      </a:stretch>
                    </p:blipFill>
                    <p:spPr bwMode="auto">
                      <a:xfrm>
                        <a:off x="373062" y="609600"/>
                        <a:ext cx="5799138" cy="2743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698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93952785"/>
              </p:ext>
            </p:extLst>
          </p:nvPr>
        </p:nvGraphicFramePr>
        <p:xfrm>
          <a:off x="950913" y="174625"/>
          <a:ext cx="7242175" cy="6229350"/>
        </p:xfrm>
        <a:graphic>
          <a:graphicData uri="http://schemas.openxmlformats.org/presentationml/2006/ole">
            <mc:AlternateContent xmlns:mc="http://schemas.openxmlformats.org/markup-compatibility/2006">
              <mc:Choice xmlns:v="urn:schemas-microsoft-com:vml" Requires="v">
                <p:oleObj name="Equation" r:id="rId3" imgW="4775040" imgH="4152600" progId="Equation.DSMT4">
                  <p:embed/>
                </p:oleObj>
              </mc:Choice>
              <mc:Fallback>
                <p:oleObj name="Equation" r:id="rId3" imgW="4775040" imgH="4152600" progId="Equation.DSMT4">
                  <p:embed/>
                  <p:pic>
                    <p:nvPicPr>
                      <p:cNvPr id="0" name=""/>
                      <p:cNvPicPr>
                        <a:picLocks noChangeAspect="1" noChangeArrowheads="1"/>
                      </p:cNvPicPr>
                      <p:nvPr/>
                    </p:nvPicPr>
                    <p:blipFill>
                      <a:blip r:embed="rId4"/>
                      <a:srcRect/>
                      <a:stretch>
                        <a:fillRect/>
                      </a:stretch>
                    </p:blipFill>
                    <p:spPr bwMode="auto">
                      <a:xfrm>
                        <a:off x="950913" y="174625"/>
                        <a:ext cx="7242175" cy="6229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28113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pSp>
        <p:nvGrpSpPr>
          <p:cNvPr id="5" name="Group 4"/>
          <p:cNvGrpSpPr/>
          <p:nvPr/>
        </p:nvGrpSpPr>
        <p:grpSpPr>
          <a:xfrm>
            <a:off x="1459523" y="1556101"/>
            <a:ext cx="4788877" cy="1263299"/>
            <a:chOff x="1459523" y="1027166"/>
            <a:chExt cx="4788877" cy="1263299"/>
          </a:xfrm>
        </p:grpSpPr>
        <p:sp>
          <p:nvSpPr>
            <p:cNvPr id="6" name="Oval 5"/>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08811">
              <a:off x="1831569" y="15912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6738" y="1671935"/>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sp>
          <p:nvSpPr>
            <p:cNvPr id="10" name="TextBox 9"/>
            <p:cNvSpPr txBox="1"/>
            <p:nvPr/>
          </p:nvSpPr>
          <p:spPr>
            <a:xfrm>
              <a:off x="4272738" y="1828800"/>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1" name="Oval 10"/>
            <p:cNvSpPr/>
            <p:nvPr/>
          </p:nvSpPr>
          <p:spPr>
            <a:xfrm>
              <a:off x="1694219" y="13439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59523" y="1027166"/>
              <a:ext cx="762000" cy="461665"/>
            </a:xfrm>
            <a:prstGeom prst="rect">
              <a:avLst/>
            </a:prstGeom>
            <a:noFill/>
          </p:spPr>
          <p:txBody>
            <a:bodyPr wrap="square" rtlCol="0">
              <a:spAutoFit/>
            </a:bodyPr>
            <a:lstStyle/>
            <a:p>
              <a:r>
                <a:rPr lang="en-US" sz="2400" b="1" i="1" dirty="0">
                  <a:latin typeface="+mj-lt"/>
                </a:rPr>
                <a:t>q</a:t>
              </a:r>
            </a:p>
          </p:txBody>
        </p:sp>
        <p:sp>
          <p:nvSpPr>
            <p:cNvPr id="14" name="TextBox 13"/>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5" name="TextBox 14"/>
          <p:cNvSpPr txBox="1"/>
          <p:nvPr/>
        </p:nvSpPr>
        <p:spPr>
          <a:xfrm>
            <a:off x="228600" y="228600"/>
            <a:ext cx="7924800" cy="461665"/>
          </a:xfrm>
          <a:prstGeom prst="rect">
            <a:avLst/>
          </a:prstGeom>
          <a:noFill/>
        </p:spPr>
        <p:txBody>
          <a:bodyPr wrap="square" rtlCol="0">
            <a:spAutoFit/>
          </a:bodyPr>
          <a:lstStyle/>
          <a:p>
            <a:r>
              <a:rPr lang="en-US" sz="2400" dirty="0">
                <a:latin typeface="+mj-lt"/>
              </a:rPr>
              <a:t>Estimation of </a:t>
            </a:r>
            <a:r>
              <a:rPr lang="en-US" sz="2400" b="1" dirty="0" err="1">
                <a:latin typeface="Symbol" pitchFamily="18" charset="2"/>
              </a:rPr>
              <a:t>Db</a:t>
            </a:r>
            <a:endParaRPr lang="en-US" sz="2400" b="1" dirty="0">
              <a:latin typeface="+mj-lt"/>
            </a:endParaRPr>
          </a:p>
        </p:txBody>
      </p:sp>
      <p:sp>
        <p:nvSpPr>
          <p:cNvPr id="16" name="Right Arrow 15"/>
          <p:cNvSpPr/>
          <p:nvPr/>
        </p:nvSpPr>
        <p:spPr>
          <a:xfrm rot="16357037">
            <a:off x="3039767" y="1597628"/>
            <a:ext cx="1322649" cy="331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15538" y="1524000"/>
            <a:ext cx="1213662"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27551503"/>
              </p:ext>
            </p:extLst>
          </p:nvPr>
        </p:nvGraphicFramePr>
        <p:xfrm>
          <a:off x="68262" y="3149675"/>
          <a:ext cx="5486239" cy="1230287"/>
        </p:xfrm>
        <a:graphic>
          <a:graphicData uri="http://schemas.openxmlformats.org/presentationml/2006/ole">
            <mc:AlternateContent xmlns:mc="http://schemas.openxmlformats.org/markup-compatibility/2006">
              <mc:Choice xmlns:v="urn:schemas-microsoft-com:vml" Requires="v">
                <p:oleObj name="Equation" r:id="rId3" imgW="3200400" imgH="698400" progId="Equation.DSMT4">
                  <p:embed/>
                </p:oleObj>
              </mc:Choice>
              <mc:Fallback>
                <p:oleObj name="Equation" r:id="rId3" imgW="3200400" imgH="698400" progId="Equation.DSMT4">
                  <p:embed/>
                  <p:pic>
                    <p:nvPicPr>
                      <p:cNvPr id="0" name=""/>
                      <p:cNvPicPr>
                        <a:picLocks noChangeAspect="1" noChangeArrowheads="1"/>
                      </p:cNvPicPr>
                      <p:nvPr/>
                    </p:nvPicPr>
                    <p:blipFill>
                      <a:blip r:embed="rId4"/>
                      <a:srcRect/>
                      <a:stretch>
                        <a:fillRect/>
                      </a:stretch>
                    </p:blipFill>
                    <p:spPr bwMode="auto">
                      <a:xfrm>
                        <a:off x="68262" y="3149675"/>
                        <a:ext cx="5486239" cy="1230287"/>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99276482"/>
              </p:ext>
            </p:extLst>
          </p:nvPr>
        </p:nvGraphicFramePr>
        <p:xfrm>
          <a:off x="1190625" y="4711700"/>
          <a:ext cx="5019675" cy="925513"/>
        </p:xfrm>
        <a:graphic>
          <a:graphicData uri="http://schemas.openxmlformats.org/presentationml/2006/ole">
            <mc:AlternateContent xmlns:mc="http://schemas.openxmlformats.org/markup-compatibility/2006">
              <mc:Choice xmlns:v="urn:schemas-microsoft-com:vml" Requires="v">
                <p:oleObj name="数式" r:id="rId5" imgW="2336760" imgH="419040" progId="Equation.3">
                  <p:embed/>
                </p:oleObj>
              </mc:Choice>
              <mc:Fallback>
                <p:oleObj name="数式" r:id="rId5" imgW="2336760" imgH="419040" progId="Equation.3">
                  <p:embed/>
                  <p:pic>
                    <p:nvPicPr>
                      <p:cNvPr id="0" name=""/>
                      <p:cNvPicPr>
                        <a:picLocks noChangeAspect="1" noChangeArrowheads="1"/>
                      </p:cNvPicPr>
                      <p:nvPr/>
                    </p:nvPicPr>
                    <p:blipFill>
                      <a:blip r:embed="rId6"/>
                      <a:srcRect/>
                      <a:stretch>
                        <a:fillRect/>
                      </a:stretch>
                    </p:blipFill>
                    <p:spPr bwMode="auto">
                      <a:xfrm>
                        <a:off x="1190625" y="4711700"/>
                        <a:ext cx="50196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U-Turn Arrow 19"/>
          <p:cNvSpPr/>
          <p:nvPr/>
        </p:nvSpPr>
        <p:spPr>
          <a:xfrm flipH="1">
            <a:off x="4343400" y="3352800"/>
            <a:ext cx="2590800" cy="6096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6248400" y="4038600"/>
            <a:ext cx="2438400" cy="830997"/>
          </a:xfrm>
          <a:prstGeom prst="rect">
            <a:avLst/>
          </a:prstGeom>
          <a:noFill/>
        </p:spPr>
        <p:txBody>
          <a:bodyPr wrap="square" rtlCol="0">
            <a:spAutoFit/>
          </a:bodyPr>
          <a:lstStyle/>
          <a:p>
            <a:r>
              <a:rPr lang="en-US" sz="2400" dirty="0">
                <a:latin typeface="+mj-lt"/>
              </a:rPr>
              <a:t>mass of particle having charge </a:t>
            </a:r>
            <a:r>
              <a:rPr lang="en-US" sz="2400" i="1" dirty="0">
                <a:latin typeface="+mj-lt"/>
              </a:rPr>
              <a:t>q</a:t>
            </a:r>
          </a:p>
        </p:txBody>
      </p:sp>
      <p:sp>
        <p:nvSpPr>
          <p:cNvPr id="22" name="TextBox 21">
            <a:extLst>
              <a:ext uri="{FF2B5EF4-FFF2-40B4-BE49-F238E27FC236}">
                <a16:creationId xmlns:a16="http://schemas.microsoft.com/office/drawing/2014/main" id="{808016C8-4E5C-4C24-9231-97A2988C617D}"/>
              </a:ext>
            </a:extLst>
          </p:cNvPr>
          <p:cNvSpPr txBox="1"/>
          <p:nvPr/>
        </p:nvSpPr>
        <p:spPr>
          <a:xfrm>
            <a:off x="228600" y="5773639"/>
            <a:ext cx="8763000" cy="461665"/>
          </a:xfrm>
          <a:prstGeom prst="rect">
            <a:avLst/>
          </a:prstGeom>
          <a:noFill/>
        </p:spPr>
        <p:txBody>
          <a:bodyPr wrap="square" rtlCol="0">
            <a:spAutoFit/>
          </a:bodyPr>
          <a:lstStyle/>
          <a:p>
            <a:r>
              <a:rPr lang="en-US" sz="2400" dirty="0">
                <a:latin typeface="+mj-lt"/>
              </a:rPr>
              <a:t>What are the conditions for the validity of this result?</a:t>
            </a:r>
          </a:p>
        </p:txBody>
      </p:sp>
      <p:sp>
        <p:nvSpPr>
          <p:cNvPr id="23" name="TextBox 22">
            <a:extLst>
              <a:ext uri="{FF2B5EF4-FFF2-40B4-BE49-F238E27FC236}">
                <a16:creationId xmlns:a16="http://schemas.microsoft.com/office/drawing/2014/main" id="{BB29B906-470F-4149-BA0A-5684C439F33E}"/>
              </a:ext>
            </a:extLst>
          </p:cNvPr>
          <p:cNvSpPr txBox="1"/>
          <p:nvPr/>
        </p:nvSpPr>
        <p:spPr>
          <a:xfrm>
            <a:off x="3048000" y="-11890"/>
            <a:ext cx="6324600" cy="1200329"/>
          </a:xfrm>
          <a:prstGeom prst="rect">
            <a:avLst/>
          </a:prstGeom>
          <a:noFill/>
        </p:spPr>
        <p:txBody>
          <a:bodyPr wrap="square" rtlCol="0">
            <a:spAutoFit/>
          </a:bodyPr>
          <a:lstStyle/>
          <a:p>
            <a:r>
              <a:rPr lang="en-US" sz="2400" dirty="0">
                <a:latin typeface="+mj-lt"/>
              </a:rPr>
              <a:t>Need to consider the mechanics of collision; it is convenient to parameterize in terms of momentum --</a:t>
            </a:r>
          </a:p>
        </p:txBody>
      </p:sp>
    </p:spTree>
    <p:extLst>
      <p:ext uri="{BB962C8B-B14F-4D97-AF65-F5344CB8AC3E}">
        <p14:creationId xmlns:p14="http://schemas.microsoft.com/office/powerpoint/2010/main" val="56056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86C69-D85D-46DB-A0E8-C2F01FE13D71}"/>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8E6377E8-2AC1-457B-A057-6CE0EA245FAE}"/>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76C9D076-ACA5-4542-9777-E97BB55BEF3A}"/>
              </a:ext>
            </a:extLst>
          </p:cNvPr>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a:extLst>
              <a:ext uri="{FF2B5EF4-FFF2-40B4-BE49-F238E27FC236}">
                <a16:creationId xmlns:a16="http://schemas.microsoft.com/office/drawing/2014/main" id="{1A3103F5-8DFE-4608-92DD-8528194EC937}"/>
              </a:ext>
            </a:extLst>
          </p:cNvPr>
          <p:cNvSpPr txBox="1"/>
          <p:nvPr/>
        </p:nvSpPr>
        <p:spPr>
          <a:xfrm>
            <a:off x="533400" y="1752600"/>
            <a:ext cx="7239000" cy="1569660"/>
          </a:xfrm>
          <a:prstGeom prst="rect">
            <a:avLst/>
          </a:prstGeom>
          <a:noFill/>
        </p:spPr>
        <p:txBody>
          <a:bodyPr wrap="square" rtlCol="0">
            <a:spAutoFit/>
          </a:bodyPr>
          <a:lstStyle/>
          <a:p>
            <a:r>
              <a:rPr lang="en-US" sz="2400" dirty="0">
                <a:latin typeface="+mj-lt"/>
              </a:rPr>
              <a:t>What are possible mechanisms for the momentum transfer Q?</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212063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pSp>
        <p:nvGrpSpPr>
          <p:cNvPr id="5" name="Group 4"/>
          <p:cNvGrpSpPr/>
          <p:nvPr/>
        </p:nvGrpSpPr>
        <p:grpSpPr>
          <a:xfrm>
            <a:off x="1459523" y="1556101"/>
            <a:ext cx="4788877" cy="1263299"/>
            <a:chOff x="1459523" y="1027166"/>
            <a:chExt cx="4788877" cy="1263299"/>
          </a:xfrm>
        </p:grpSpPr>
        <p:sp>
          <p:nvSpPr>
            <p:cNvPr id="6" name="Oval 5"/>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08811">
              <a:off x="1831569" y="15912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6738" y="1671935"/>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sp>
          <p:nvSpPr>
            <p:cNvPr id="10" name="TextBox 9"/>
            <p:cNvSpPr txBox="1"/>
            <p:nvPr/>
          </p:nvSpPr>
          <p:spPr>
            <a:xfrm>
              <a:off x="4272738" y="1828800"/>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1" name="Oval 10"/>
            <p:cNvSpPr/>
            <p:nvPr/>
          </p:nvSpPr>
          <p:spPr>
            <a:xfrm>
              <a:off x="1694219" y="13439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59523" y="1027166"/>
              <a:ext cx="762000" cy="461665"/>
            </a:xfrm>
            <a:prstGeom prst="rect">
              <a:avLst/>
            </a:prstGeom>
            <a:noFill/>
          </p:spPr>
          <p:txBody>
            <a:bodyPr wrap="square" rtlCol="0">
              <a:spAutoFit/>
            </a:bodyPr>
            <a:lstStyle/>
            <a:p>
              <a:r>
                <a:rPr lang="en-US" sz="2400" b="1" i="1" dirty="0">
                  <a:latin typeface="+mj-lt"/>
                </a:rPr>
                <a:t>q</a:t>
              </a:r>
            </a:p>
          </p:txBody>
        </p:sp>
        <p:sp>
          <p:nvSpPr>
            <p:cNvPr id="14" name="TextBox 13"/>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5" name="TextBox 14"/>
          <p:cNvSpPr txBox="1"/>
          <p:nvPr/>
        </p:nvSpPr>
        <p:spPr>
          <a:xfrm>
            <a:off x="228599" y="228600"/>
            <a:ext cx="8748087" cy="461665"/>
          </a:xfrm>
          <a:prstGeom prst="rect">
            <a:avLst/>
          </a:prstGeom>
          <a:noFill/>
        </p:spPr>
        <p:txBody>
          <a:bodyPr wrap="square" rtlCol="0">
            <a:spAutoFit/>
          </a:bodyPr>
          <a:lstStyle/>
          <a:p>
            <a:r>
              <a:rPr lang="en-US" sz="2400" dirty="0">
                <a:latin typeface="+mj-lt"/>
              </a:rPr>
              <a:t>Estimation of </a:t>
            </a:r>
            <a:r>
              <a:rPr lang="en-US" sz="2400" b="1" dirty="0">
                <a:latin typeface="Symbol" pitchFamily="18" charset="2"/>
              </a:rPr>
              <a:t>Db  </a:t>
            </a:r>
            <a:r>
              <a:rPr lang="en-US" sz="2400" dirty="0"/>
              <a:t>or </a:t>
            </a:r>
            <a:r>
              <a:rPr lang="en-US" sz="2400" i="1" dirty="0"/>
              <a:t>Q </a:t>
            </a:r>
            <a:r>
              <a:rPr lang="en-US" sz="2400" dirty="0"/>
              <a:t>-- for the case of Rutherford scattering</a:t>
            </a:r>
            <a:endParaRPr lang="en-US" sz="2400" dirty="0">
              <a:latin typeface="+mj-lt"/>
            </a:endParaRPr>
          </a:p>
        </p:txBody>
      </p:sp>
      <p:sp>
        <p:nvSpPr>
          <p:cNvPr id="16" name="Right Arrow 15"/>
          <p:cNvSpPr/>
          <p:nvPr/>
        </p:nvSpPr>
        <p:spPr>
          <a:xfrm rot="16357037">
            <a:off x="3039767" y="1597628"/>
            <a:ext cx="1322649" cy="331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15538" y="1524000"/>
            <a:ext cx="1213662"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463769386"/>
              </p:ext>
            </p:extLst>
          </p:nvPr>
        </p:nvGraphicFramePr>
        <p:xfrm>
          <a:off x="746125" y="3332163"/>
          <a:ext cx="7353300" cy="2992437"/>
        </p:xfrm>
        <a:graphic>
          <a:graphicData uri="http://schemas.openxmlformats.org/presentationml/2006/ole">
            <mc:AlternateContent xmlns:mc="http://schemas.openxmlformats.org/markup-compatibility/2006">
              <mc:Choice xmlns:v="urn:schemas-microsoft-com:vml" Requires="v">
                <p:oleObj name="Equation" r:id="rId3" imgW="5740200" imgH="2273040" progId="Equation.DSMT4">
                  <p:embed/>
                </p:oleObj>
              </mc:Choice>
              <mc:Fallback>
                <p:oleObj name="Equation" r:id="rId3" imgW="5740200" imgH="2273040" progId="Equation.DSMT4">
                  <p:embed/>
                  <p:pic>
                    <p:nvPicPr>
                      <p:cNvPr id="0" name=""/>
                      <p:cNvPicPr>
                        <a:picLocks noChangeAspect="1" noChangeArrowheads="1"/>
                      </p:cNvPicPr>
                      <p:nvPr/>
                    </p:nvPicPr>
                    <p:blipFill>
                      <a:blip r:embed="rId4"/>
                      <a:srcRect/>
                      <a:stretch>
                        <a:fillRect/>
                      </a:stretch>
                    </p:blipFill>
                    <p:spPr bwMode="auto">
                      <a:xfrm>
                        <a:off x="746125" y="3332163"/>
                        <a:ext cx="7353300" cy="2992437"/>
                      </a:xfrm>
                      <a:prstGeom prst="rect">
                        <a:avLst/>
                      </a:prstGeom>
                      <a:noFill/>
                      <a:ln>
                        <a:noFill/>
                      </a:ln>
                    </p:spPr>
                  </p:pic>
                </p:oleObj>
              </mc:Fallback>
            </mc:AlternateContent>
          </a:graphicData>
        </a:graphic>
      </p:graphicFrame>
      <p:sp>
        <p:nvSpPr>
          <p:cNvPr id="19" name="TextBox 18"/>
          <p:cNvSpPr txBox="1"/>
          <p:nvPr/>
        </p:nvSpPr>
        <p:spPr>
          <a:xfrm>
            <a:off x="3493477" y="2662535"/>
            <a:ext cx="609599" cy="461665"/>
          </a:xfrm>
          <a:prstGeom prst="rect">
            <a:avLst/>
          </a:prstGeom>
          <a:noFill/>
        </p:spPr>
        <p:txBody>
          <a:bodyPr wrap="square" rtlCol="0">
            <a:spAutoFit/>
          </a:bodyPr>
          <a:lstStyle/>
          <a:p>
            <a:r>
              <a:rPr lang="en-US" sz="2400" i="1" dirty="0" err="1">
                <a:latin typeface="+mj-lt"/>
              </a:rPr>
              <a:t>Ze</a:t>
            </a:r>
            <a:endParaRPr lang="en-US" sz="2400" i="1" dirty="0">
              <a:latin typeface="+mj-lt"/>
            </a:endParaRPr>
          </a:p>
        </p:txBody>
      </p:sp>
      <p:sp>
        <p:nvSpPr>
          <p:cNvPr id="20" name="Right Arrow 19"/>
          <p:cNvSpPr/>
          <p:nvPr/>
        </p:nvSpPr>
        <p:spPr>
          <a:xfrm rot="1008811">
            <a:off x="6479769" y="56298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20271144">
            <a:off x="6553200" y="5093196"/>
            <a:ext cx="1600200" cy="2449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003780" y="5733086"/>
            <a:ext cx="372218" cy="461665"/>
          </a:xfrm>
          <a:prstGeom prst="rect">
            <a:avLst/>
          </a:prstGeom>
          <a:noFill/>
        </p:spPr>
        <p:txBody>
          <a:bodyPr wrap="none" rtlCol="0">
            <a:spAutoFit/>
          </a:bodyPr>
          <a:lstStyle/>
          <a:p>
            <a:r>
              <a:rPr lang="en-US" sz="2400" b="1" i="1" dirty="0">
                <a:latin typeface="+mj-lt"/>
              </a:rPr>
              <a:t>p</a:t>
            </a:r>
          </a:p>
        </p:txBody>
      </p:sp>
      <p:sp>
        <p:nvSpPr>
          <p:cNvPr id="23" name="TextBox 22"/>
          <p:cNvSpPr txBox="1"/>
          <p:nvPr/>
        </p:nvSpPr>
        <p:spPr>
          <a:xfrm>
            <a:off x="7156180" y="4572000"/>
            <a:ext cx="457176" cy="461665"/>
          </a:xfrm>
          <a:prstGeom prst="rect">
            <a:avLst/>
          </a:prstGeom>
          <a:noFill/>
        </p:spPr>
        <p:txBody>
          <a:bodyPr wrap="none" rtlCol="0">
            <a:spAutoFit/>
          </a:bodyPr>
          <a:lstStyle/>
          <a:p>
            <a:r>
              <a:rPr lang="en-US" sz="2400" b="1" i="1" dirty="0">
                <a:latin typeface="+mj-lt"/>
              </a:rPr>
              <a:t>p’</a:t>
            </a:r>
          </a:p>
        </p:txBody>
      </p:sp>
      <p:sp>
        <p:nvSpPr>
          <p:cNvPr id="24" name="Right Arrow 23"/>
          <p:cNvSpPr/>
          <p:nvPr/>
        </p:nvSpPr>
        <p:spPr>
          <a:xfrm rot="16200000">
            <a:off x="7617369" y="5178970"/>
            <a:ext cx="1075126" cy="4541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290887" y="5215676"/>
            <a:ext cx="685800" cy="461665"/>
          </a:xfrm>
          <a:prstGeom prst="rect">
            <a:avLst/>
          </a:prstGeom>
          <a:noFill/>
        </p:spPr>
        <p:txBody>
          <a:bodyPr wrap="square" rtlCol="0">
            <a:spAutoFit/>
          </a:bodyPr>
          <a:lstStyle/>
          <a:p>
            <a:r>
              <a:rPr lang="en-US" sz="2400" b="1" i="1" dirty="0">
                <a:latin typeface="+mj-lt"/>
              </a:rPr>
              <a:t>Q</a:t>
            </a:r>
          </a:p>
        </p:txBody>
      </p:sp>
      <p:sp>
        <p:nvSpPr>
          <p:cNvPr id="26" name="TextBox 25"/>
          <p:cNvSpPr txBox="1"/>
          <p:nvPr/>
        </p:nvSpPr>
        <p:spPr>
          <a:xfrm>
            <a:off x="7267102" y="5257800"/>
            <a:ext cx="546462" cy="461665"/>
          </a:xfrm>
          <a:prstGeom prst="rect">
            <a:avLst/>
          </a:prstGeom>
          <a:noFill/>
        </p:spPr>
        <p:txBody>
          <a:bodyPr wrap="square" rtlCol="0">
            <a:spAutoFit/>
          </a:bodyPr>
          <a:lstStyle/>
          <a:p>
            <a:r>
              <a:rPr lang="en-US" sz="2400" b="1" i="1" dirty="0">
                <a:latin typeface="Symbol" panose="05050102010706020507" pitchFamily="18" charset="2"/>
              </a:rPr>
              <a:t>q</a:t>
            </a:r>
            <a:r>
              <a:rPr lang="en-US" sz="2400" b="1" i="1" dirty="0"/>
              <a:t>’</a:t>
            </a:r>
            <a:endParaRPr lang="en-US" sz="2400" b="1" i="1" dirty="0">
              <a:latin typeface="Symbol" panose="05050102010706020507" pitchFamily="18" charset="2"/>
            </a:endParaRPr>
          </a:p>
        </p:txBody>
      </p:sp>
    </p:spTree>
    <p:extLst>
      <p:ext uri="{BB962C8B-B14F-4D97-AF65-F5344CB8AC3E}">
        <p14:creationId xmlns:p14="http://schemas.microsoft.com/office/powerpoint/2010/main" val="187241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99D5DE-69A1-DC1A-B631-7E5CE4B714C7}"/>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D75117B5-DFC1-2D4E-3C28-C341D0352B82}"/>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2A3027B0-E0F4-CF47-1167-C6AB4C45F330}"/>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D49A4C5A-4ABF-6B38-90B9-DDF5FBF54751}"/>
              </a:ext>
            </a:extLst>
          </p:cNvPr>
          <p:cNvPicPr>
            <a:picLocks noChangeAspect="1"/>
          </p:cNvPicPr>
          <p:nvPr/>
        </p:nvPicPr>
        <p:blipFill>
          <a:blip r:embed="rId2"/>
          <a:stretch>
            <a:fillRect/>
          </a:stretch>
        </p:blipFill>
        <p:spPr>
          <a:xfrm>
            <a:off x="1447800" y="838200"/>
            <a:ext cx="5603983" cy="5425944"/>
          </a:xfrm>
          <a:prstGeom prst="rect">
            <a:avLst/>
          </a:prstGeom>
        </p:spPr>
      </p:pic>
      <p:sp>
        <p:nvSpPr>
          <p:cNvPr id="6" name="TextBox 5">
            <a:extLst>
              <a:ext uri="{FF2B5EF4-FFF2-40B4-BE49-F238E27FC236}">
                <a16:creationId xmlns:a16="http://schemas.microsoft.com/office/drawing/2014/main" id="{26C928B8-233A-5992-9504-17F9C0D580AC}"/>
              </a:ext>
            </a:extLst>
          </p:cNvPr>
          <p:cNvSpPr txBox="1"/>
          <p:nvPr/>
        </p:nvSpPr>
        <p:spPr>
          <a:xfrm>
            <a:off x="457200" y="304800"/>
            <a:ext cx="8001000" cy="461665"/>
          </a:xfrm>
          <a:prstGeom prst="rect">
            <a:avLst/>
          </a:prstGeom>
          <a:noFill/>
        </p:spPr>
        <p:txBody>
          <a:bodyPr wrap="square" rtlCol="0">
            <a:spAutoFit/>
          </a:bodyPr>
          <a:lstStyle/>
          <a:p>
            <a:r>
              <a:rPr lang="en-US" sz="2400" dirty="0">
                <a:latin typeface="+mj-lt"/>
              </a:rPr>
              <a:t>Thursday 4/11/2024 at 9-10 AM in ZSR auditorium</a:t>
            </a:r>
          </a:p>
        </p:txBody>
      </p:sp>
    </p:spTree>
    <p:extLst>
      <p:ext uri="{BB962C8B-B14F-4D97-AF65-F5344CB8AC3E}">
        <p14:creationId xmlns:p14="http://schemas.microsoft.com/office/powerpoint/2010/main" val="2622404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17585" y="76200"/>
            <a:ext cx="7924800" cy="461665"/>
          </a:xfrm>
          <a:prstGeom prst="rect">
            <a:avLst/>
          </a:prstGeom>
          <a:noFill/>
        </p:spPr>
        <p:txBody>
          <a:bodyPr wrap="square" rtlCol="0">
            <a:spAutoFit/>
          </a:bodyPr>
          <a:lstStyle/>
          <a:p>
            <a:r>
              <a:rPr lang="en-US" sz="2400" dirty="0">
                <a:latin typeface="+mj-lt"/>
              </a:rPr>
              <a:t>Case </a:t>
            </a:r>
            <a:r>
              <a:rPr lang="en-US" sz="2400" dirty="0"/>
              <a:t>of Rutherford scattering -- continued</a:t>
            </a:r>
            <a:endParaRPr lang="en-US" sz="2400" dirty="0">
              <a:latin typeface="+mj-lt"/>
            </a:endParaRPr>
          </a:p>
        </p:txBody>
      </p:sp>
      <p:grpSp>
        <p:nvGrpSpPr>
          <p:cNvPr id="6" name="Group 5"/>
          <p:cNvGrpSpPr/>
          <p:nvPr/>
        </p:nvGrpSpPr>
        <p:grpSpPr>
          <a:xfrm>
            <a:off x="750277" y="886467"/>
            <a:ext cx="2754923" cy="1776068"/>
            <a:chOff x="750277" y="886467"/>
            <a:chExt cx="2754923" cy="1776068"/>
          </a:xfrm>
        </p:grpSpPr>
        <p:sp>
          <p:nvSpPr>
            <p:cNvPr id="7" name="TextBox 6"/>
            <p:cNvSpPr txBox="1"/>
            <p:nvPr/>
          </p:nvSpPr>
          <p:spPr>
            <a:xfrm>
              <a:off x="2901138" y="1677597"/>
              <a:ext cx="451662" cy="461665"/>
            </a:xfrm>
            <a:prstGeom prst="rect">
              <a:avLst/>
            </a:prstGeom>
            <a:noFill/>
          </p:spPr>
          <p:txBody>
            <a:bodyPr wrap="square" rtlCol="0">
              <a:spAutoFit/>
            </a:bodyPr>
            <a:lstStyle/>
            <a:p>
              <a:r>
                <a:rPr lang="en-US" sz="2400" b="1" dirty="0"/>
                <a:t>Q</a:t>
              </a:r>
            </a:p>
          </p:txBody>
        </p:sp>
        <p:grpSp>
          <p:nvGrpSpPr>
            <p:cNvPr id="8" name="Group 7"/>
            <p:cNvGrpSpPr/>
            <p:nvPr/>
          </p:nvGrpSpPr>
          <p:grpSpPr>
            <a:xfrm>
              <a:off x="750277" y="886467"/>
              <a:ext cx="2754923" cy="1776068"/>
              <a:chOff x="3493477" y="1671935"/>
              <a:chExt cx="2754923" cy="1776068"/>
            </a:xfrm>
          </p:grpSpPr>
          <p:grpSp>
            <p:nvGrpSpPr>
              <p:cNvPr id="9" name="Group 8"/>
              <p:cNvGrpSpPr/>
              <p:nvPr/>
            </p:nvGrpSpPr>
            <p:grpSpPr>
              <a:xfrm>
                <a:off x="3505200" y="1671935"/>
                <a:ext cx="2743200" cy="990600"/>
                <a:chOff x="3505200" y="1143000"/>
                <a:chExt cx="2743200" cy="990600"/>
              </a:xfrm>
            </p:grpSpPr>
            <p:sp>
              <p:nvSpPr>
                <p:cNvPr id="15" name="Oval 14"/>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852195">
                  <a:off x="4150317" y="1322275"/>
                  <a:ext cx="1213662" cy="461665"/>
                </a:xfrm>
                <a:prstGeom prst="rect">
                  <a:avLst/>
                </a:prstGeom>
                <a:noFill/>
              </p:spPr>
              <p:txBody>
                <a:bodyPr wrap="square" rtlCol="0">
                  <a:spAutoFit/>
                </a:bodyPr>
                <a:lstStyle/>
                <a:p>
                  <a:r>
                    <a:rPr lang="en-US" sz="2400" b="1" dirty="0"/>
                    <a:t>p</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8" name="Oval 17"/>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0" name="Right Arrow 9"/>
              <p:cNvSpPr/>
              <p:nvPr/>
            </p:nvSpPr>
            <p:spPr>
              <a:xfrm rot="16357037">
                <a:off x="5105361" y="2492104"/>
                <a:ext cx="932301" cy="331731"/>
              </a:xfrm>
              <a:prstGeom prst="rightArrow">
                <a:avLst>
                  <a:gd name="adj1" fmla="val 6291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93477" y="2662535"/>
                <a:ext cx="609599" cy="461665"/>
              </a:xfrm>
              <a:prstGeom prst="rect">
                <a:avLst/>
              </a:prstGeom>
              <a:noFill/>
            </p:spPr>
            <p:txBody>
              <a:bodyPr wrap="square" rtlCol="0">
                <a:spAutoFit/>
              </a:bodyPr>
              <a:lstStyle/>
              <a:p>
                <a:r>
                  <a:rPr lang="en-US" sz="2400" i="1" dirty="0" err="1">
                    <a:latin typeface="+mj-lt"/>
                  </a:rPr>
                  <a:t>Ze</a:t>
                </a:r>
                <a:endParaRPr lang="en-US" sz="2400" i="1" dirty="0">
                  <a:latin typeface="+mj-lt"/>
                </a:endParaRPr>
              </a:p>
            </p:txBody>
          </p:sp>
          <p:sp>
            <p:nvSpPr>
              <p:cNvPr id="12" name="Right Arrow 11"/>
              <p:cNvSpPr/>
              <p:nvPr/>
            </p:nvSpPr>
            <p:spPr>
              <a:xfrm rot="1008811">
                <a:off x="3888969" y="28104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797911">
                <a:off x="4272738" y="2986338"/>
                <a:ext cx="1213662" cy="461665"/>
              </a:xfrm>
              <a:prstGeom prst="rect">
                <a:avLst/>
              </a:prstGeom>
              <a:noFill/>
            </p:spPr>
            <p:txBody>
              <a:bodyPr wrap="square" rtlCol="0">
                <a:spAutoFit/>
              </a:bodyPr>
              <a:lstStyle/>
              <a:p>
                <a:r>
                  <a:rPr lang="en-US" sz="2400" b="1" dirty="0"/>
                  <a:t>p</a:t>
                </a:r>
                <a:r>
                  <a:rPr lang="en-US" sz="2400" b="1" dirty="0">
                    <a:latin typeface="+mj-lt"/>
                  </a:rPr>
                  <a:t>(t)</a:t>
                </a:r>
              </a:p>
            </p:txBody>
          </p:sp>
          <p:sp>
            <p:nvSpPr>
              <p:cNvPr id="14" name="TextBox 13"/>
              <p:cNvSpPr txBox="1"/>
              <p:nvPr/>
            </p:nvSpPr>
            <p:spPr>
              <a:xfrm>
                <a:off x="4191000" y="2372295"/>
                <a:ext cx="2057400" cy="457200"/>
              </a:xfrm>
              <a:prstGeom prst="rect">
                <a:avLst/>
              </a:prstGeom>
              <a:noFill/>
            </p:spPr>
            <p:txBody>
              <a:bodyPr wrap="square" rtlCol="0">
                <a:spAutoFit/>
              </a:bodyPr>
              <a:lstStyle/>
              <a:p>
                <a:r>
                  <a:rPr lang="en-US" sz="2400" dirty="0">
                    <a:latin typeface="Symbol" pitchFamily="18" charset="2"/>
                  </a:rPr>
                  <a:t>q</a:t>
                </a:r>
                <a:r>
                  <a:rPr lang="en-US" sz="2400" dirty="0"/>
                  <a:t>’</a:t>
                </a:r>
              </a:p>
            </p:txBody>
          </p:sp>
        </p:grpSp>
      </p:grpSp>
      <p:graphicFrame>
        <p:nvGraphicFramePr>
          <p:cNvPr id="20" name="Object 19"/>
          <p:cNvGraphicFramePr>
            <a:graphicFrameLocks noChangeAspect="1"/>
          </p:cNvGraphicFramePr>
          <p:nvPr>
            <p:extLst>
              <p:ext uri="{D42A27DB-BD31-4B8C-83A1-F6EECF244321}">
                <p14:modId xmlns:p14="http://schemas.microsoft.com/office/powerpoint/2010/main" val="1107873741"/>
              </p:ext>
            </p:extLst>
          </p:nvPr>
        </p:nvGraphicFramePr>
        <p:xfrm>
          <a:off x="4138613" y="442913"/>
          <a:ext cx="4827587" cy="3249612"/>
        </p:xfrm>
        <a:graphic>
          <a:graphicData uri="http://schemas.openxmlformats.org/presentationml/2006/ole">
            <mc:AlternateContent xmlns:mc="http://schemas.openxmlformats.org/markup-compatibility/2006">
              <mc:Choice xmlns:v="urn:schemas-microsoft-com:vml" Requires="v">
                <p:oleObj name="Equation" r:id="rId3" imgW="2247840" imgH="1473120" progId="Equation.DSMT4">
                  <p:embed/>
                </p:oleObj>
              </mc:Choice>
              <mc:Fallback>
                <p:oleObj name="Equation" r:id="rId3" imgW="2247840" imgH="1473120" progId="Equation.DSMT4">
                  <p:embed/>
                  <p:pic>
                    <p:nvPicPr>
                      <p:cNvPr id="0" name=""/>
                      <p:cNvPicPr>
                        <a:picLocks noChangeAspect="1" noChangeArrowheads="1"/>
                      </p:cNvPicPr>
                      <p:nvPr/>
                    </p:nvPicPr>
                    <p:blipFill>
                      <a:blip r:embed="rId4"/>
                      <a:srcRect/>
                      <a:stretch>
                        <a:fillRect/>
                      </a:stretch>
                    </p:blipFill>
                    <p:spPr bwMode="auto">
                      <a:xfrm>
                        <a:off x="4138613" y="442913"/>
                        <a:ext cx="4827587"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3805563"/>
              </p:ext>
            </p:extLst>
          </p:nvPr>
        </p:nvGraphicFramePr>
        <p:xfrm>
          <a:off x="1130300" y="3730625"/>
          <a:ext cx="5156200" cy="2771775"/>
        </p:xfrm>
        <a:graphic>
          <a:graphicData uri="http://schemas.openxmlformats.org/presentationml/2006/ole">
            <mc:AlternateContent xmlns:mc="http://schemas.openxmlformats.org/markup-compatibility/2006">
              <mc:Choice xmlns:v="urn:schemas-microsoft-com:vml" Requires="v">
                <p:oleObj name="Equation" r:id="rId5" imgW="2400120" imgH="1257120" progId="Equation.DSMT4">
                  <p:embed/>
                </p:oleObj>
              </mc:Choice>
              <mc:Fallback>
                <p:oleObj name="Equation" r:id="rId5" imgW="2400120" imgH="1257120" progId="Equation.DSMT4">
                  <p:embed/>
                  <p:pic>
                    <p:nvPicPr>
                      <p:cNvPr id="0" name=""/>
                      <p:cNvPicPr>
                        <a:picLocks noChangeAspect="1" noChangeArrowheads="1"/>
                      </p:cNvPicPr>
                      <p:nvPr/>
                    </p:nvPicPr>
                    <p:blipFill>
                      <a:blip r:embed="rId6"/>
                      <a:srcRect/>
                      <a:stretch>
                        <a:fillRect/>
                      </a:stretch>
                    </p:blipFill>
                    <p:spPr bwMode="auto">
                      <a:xfrm>
                        <a:off x="1130300" y="3730625"/>
                        <a:ext cx="5156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6EA32339-952F-4BB8-B5E5-555BA35DB1FC}"/>
              </a:ext>
            </a:extLst>
          </p:cNvPr>
          <p:cNvSpPr txBox="1"/>
          <p:nvPr/>
        </p:nvSpPr>
        <p:spPr>
          <a:xfrm>
            <a:off x="5257800" y="5416331"/>
            <a:ext cx="3429000" cy="830997"/>
          </a:xfrm>
          <a:prstGeom prst="rect">
            <a:avLst/>
          </a:prstGeom>
          <a:noFill/>
        </p:spPr>
        <p:txBody>
          <a:bodyPr wrap="square" rtlCol="0">
            <a:spAutoFit/>
          </a:bodyPr>
          <a:lstStyle/>
          <a:p>
            <a:r>
              <a:rPr lang="en-US" sz="2400" b="1" dirty="0">
                <a:solidFill>
                  <a:srgbClr val="FC4810"/>
                </a:solidFill>
                <a:latin typeface="+mj-lt"/>
              </a:rPr>
              <a:t>Does the algebra work out?</a:t>
            </a:r>
          </a:p>
        </p:txBody>
      </p:sp>
    </p:spTree>
    <p:extLst>
      <p:ext uri="{BB962C8B-B14F-4D97-AF65-F5344CB8AC3E}">
        <p14:creationId xmlns:p14="http://schemas.microsoft.com/office/powerpoint/2010/main" val="31480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17585" y="76200"/>
            <a:ext cx="7924800" cy="461665"/>
          </a:xfrm>
          <a:prstGeom prst="rect">
            <a:avLst/>
          </a:prstGeom>
          <a:noFill/>
        </p:spPr>
        <p:txBody>
          <a:bodyPr wrap="square" rtlCol="0">
            <a:spAutoFit/>
          </a:bodyPr>
          <a:lstStyle/>
          <a:p>
            <a:r>
              <a:rPr lang="en-US" sz="2400" dirty="0">
                <a:latin typeface="+mj-lt"/>
              </a:rPr>
              <a:t>Case </a:t>
            </a:r>
            <a:r>
              <a:rPr lang="en-US" sz="2400" dirty="0"/>
              <a:t>of Rutherford scattering -- continued</a:t>
            </a:r>
            <a:endParaRPr lang="en-US" sz="2400" dirty="0">
              <a:latin typeface="+mj-lt"/>
            </a:endParaRPr>
          </a:p>
        </p:txBody>
      </p:sp>
      <p:grpSp>
        <p:nvGrpSpPr>
          <p:cNvPr id="6" name="Group 5"/>
          <p:cNvGrpSpPr/>
          <p:nvPr/>
        </p:nvGrpSpPr>
        <p:grpSpPr>
          <a:xfrm>
            <a:off x="750277" y="886467"/>
            <a:ext cx="2754923" cy="1776068"/>
            <a:chOff x="750277" y="886467"/>
            <a:chExt cx="2754923" cy="1776068"/>
          </a:xfrm>
        </p:grpSpPr>
        <p:sp>
          <p:nvSpPr>
            <p:cNvPr id="7" name="TextBox 6"/>
            <p:cNvSpPr txBox="1"/>
            <p:nvPr/>
          </p:nvSpPr>
          <p:spPr>
            <a:xfrm>
              <a:off x="2901138" y="1677597"/>
              <a:ext cx="451662" cy="461665"/>
            </a:xfrm>
            <a:prstGeom prst="rect">
              <a:avLst/>
            </a:prstGeom>
            <a:noFill/>
          </p:spPr>
          <p:txBody>
            <a:bodyPr wrap="square" rtlCol="0">
              <a:spAutoFit/>
            </a:bodyPr>
            <a:lstStyle/>
            <a:p>
              <a:r>
                <a:rPr lang="en-US" sz="2400" b="1" dirty="0"/>
                <a:t>Q</a:t>
              </a:r>
            </a:p>
          </p:txBody>
        </p:sp>
        <p:grpSp>
          <p:nvGrpSpPr>
            <p:cNvPr id="8" name="Group 7"/>
            <p:cNvGrpSpPr/>
            <p:nvPr/>
          </p:nvGrpSpPr>
          <p:grpSpPr>
            <a:xfrm>
              <a:off x="750277" y="886467"/>
              <a:ext cx="2754923" cy="1776068"/>
              <a:chOff x="3493477" y="1671935"/>
              <a:chExt cx="2754923" cy="1776068"/>
            </a:xfrm>
          </p:grpSpPr>
          <p:grpSp>
            <p:nvGrpSpPr>
              <p:cNvPr id="9" name="Group 8"/>
              <p:cNvGrpSpPr/>
              <p:nvPr/>
            </p:nvGrpSpPr>
            <p:grpSpPr>
              <a:xfrm>
                <a:off x="3505200" y="1671935"/>
                <a:ext cx="2743200" cy="990600"/>
                <a:chOff x="3505200" y="1143000"/>
                <a:chExt cx="2743200" cy="990600"/>
              </a:xfrm>
            </p:grpSpPr>
            <p:sp>
              <p:nvSpPr>
                <p:cNvPr id="15" name="Oval 14"/>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852195">
                  <a:off x="4150317" y="1322275"/>
                  <a:ext cx="1213662" cy="461665"/>
                </a:xfrm>
                <a:prstGeom prst="rect">
                  <a:avLst/>
                </a:prstGeom>
                <a:noFill/>
              </p:spPr>
              <p:txBody>
                <a:bodyPr wrap="square" rtlCol="0">
                  <a:spAutoFit/>
                </a:bodyPr>
                <a:lstStyle/>
                <a:p>
                  <a:r>
                    <a:rPr lang="en-US" sz="2400" b="1" dirty="0"/>
                    <a:t>p</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8" name="Oval 17"/>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0" name="Right Arrow 9"/>
              <p:cNvSpPr/>
              <p:nvPr/>
            </p:nvSpPr>
            <p:spPr>
              <a:xfrm rot="16357037">
                <a:off x="5105361" y="2492104"/>
                <a:ext cx="932301" cy="331731"/>
              </a:xfrm>
              <a:prstGeom prst="rightArrow">
                <a:avLst>
                  <a:gd name="adj1" fmla="val 6291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93477" y="2662535"/>
                <a:ext cx="609599" cy="461665"/>
              </a:xfrm>
              <a:prstGeom prst="rect">
                <a:avLst/>
              </a:prstGeom>
              <a:noFill/>
            </p:spPr>
            <p:txBody>
              <a:bodyPr wrap="square" rtlCol="0">
                <a:spAutoFit/>
              </a:bodyPr>
              <a:lstStyle/>
              <a:p>
                <a:r>
                  <a:rPr lang="en-US" sz="2400" i="1" dirty="0" err="1">
                    <a:latin typeface="+mj-lt"/>
                  </a:rPr>
                  <a:t>Ze</a:t>
                </a:r>
                <a:endParaRPr lang="en-US" sz="2400" i="1" dirty="0">
                  <a:latin typeface="+mj-lt"/>
                </a:endParaRPr>
              </a:p>
            </p:txBody>
          </p:sp>
          <p:sp>
            <p:nvSpPr>
              <p:cNvPr id="12" name="Right Arrow 11"/>
              <p:cNvSpPr/>
              <p:nvPr/>
            </p:nvSpPr>
            <p:spPr>
              <a:xfrm rot="1008811">
                <a:off x="3888969" y="28104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797911">
                <a:off x="4272738" y="2986338"/>
                <a:ext cx="1213662" cy="461665"/>
              </a:xfrm>
              <a:prstGeom prst="rect">
                <a:avLst/>
              </a:prstGeom>
              <a:noFill/>
            </p:spPr>
            <p:txBody>
              <a:bodyPr wrap="square" rtlCol="0">
                <a:spAutoFit/>
              </a:bodyPr>
              <a:lstStyle/>
              <a:p>
                <a:r>
                  <a:rPr lang="en-US" sz="2400" b="1" dirty="0"/>
                  <a:t>p</a:t>
                </a:r>
                <a:r>
                  <a:rPr lang="en-US" sz="2400" b="1" dirty="0">
                    <a:latin typeface="+mj-lt"/>
                  </a:rPr>
                  <a:t>(t)</a:t>
                </a:r>
              </a:p>
            </p:txBody>
          </p:sp>
          <p:sp>
            <p:nvSpPr>
              <p:cNvPr id="14" name="TextBox 13"/>
              <p:cNvSpPr txBox="1"/>
              <p:nvPr/>
            </p:nvSpPr>
            <p:spPr>
              <a:xfrm>
                <a:off x="4191000" y="2372295"/>
                <a:ext cx="2057400" cy="457200"/>
              </a:xfrm>
              <a:prstGeom prst="rect">
                <a:avLst/>
              </a:prstGeom>
              <a:noFill/>
            </p:spPr>
            <p:txBody>
              <a:bodyPr wrap="square" rtlCol="0">
                <a:spAutoFit/>
              </a:bodyPr>
              <a:lstStyle/>
              <a:p>
                <a:r>
                  <a:rPr lang="en-US" sz="2400" dirty="0">
                    <a:latin typeface="Symbol" pitchFamily="18" charset="2"/>
                  </a:rPr>
                  <a:t>q</a:t>
                </a:r>
                <a:r>
                  <a:rPr lang="en-US" sz="2400" dirty="0"/>
                  <a:t>’</a:t>
                </a:r>
              </a:p>
            </p:txBody>
          </p:sp>
        </p:grpSp>
      </p:grpSp>
      <p:graphicFrame>
        <p:nvGraphicFramePr>
          <p:cNvPr id="20" name="Object 19"/>
          <p:cNvGraphicFramePr>
            <a:graphicFrameLocks noChangeAspect="1"/>
          </p:cNvGraphicFramePr>
          <p:nvPr>
            <p:extLst>
              <p:ext uri="{D42A27DB-BD31-4B8C-83A1-F6EECF244321}">
                <p14:modId xmlns:p14="http://schemas.microsoft.com/office/powerpoint/2010/main" val="2240275442"/>
              </p:ext>
            </p:extLst>
          </p:nvPr>
        </p:nvGraphicFramePr>
        <p:xfrm>
          <a:off x="528637" y="2819400"/>
          <a:ext cx="6710363" cy="2857500"/>
        </p:xfrm>
        <a:graphic>
          <a:graphicData uri="http://schemas.openxmlformats.org/presentationml/2006/ole">
            <mc:AlternateContent xmlns:mc="http://schemas.openxmlformats.org/markup-compatibility/2006">
              <mc:Choice xmlns:v="urn:schemas-microsoft-com:vml" Requires="v">
                <p:oleObj name="数式" r:id="rId3" imgW="3124080" imgH="1295280" progId="Equation.3">
                  <p:embed/>
                </p:oleObj>
              </mc:Choice>
              <mc:Fallback>
                <p:oleObj name="数式" r:id="rId3" imgW="3124080" imgH="1295280" progId="Equation.3">
                  <p:embed/>
                  <p:pic>
                    <p:nvPicPr>
                      <p:cNvPr id="0" name=""/>
                      <p:cNvPicPr>
                        <a:picLocks noChangeAspect="1" noChangeArrowheads="1"/>
                      </p:cNvPicPr>
                      <p:nvPr/>
                    </p:nvPicPr>
                    <p:blipFill>
                      <a:blip r:embed="rId4"/>
                      <a:srcRect/>
                      <a:stretch>
                        <a:fillRect/>
                      </a:stretch>
                    </p:blipFill>
                    <p:spPr bwMode="auto">
                      <a:xfrm>
                        <a:off x="528637" y="2819400"/>
                        <a:ext cx="67103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7308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40937750"/>
              </p:ext>
            </p:extLst>
          </p:nvPr>
        </p:nvGraphicFramePr>
        <p:xfrm>
          <a:off x="146050" y="152400"/>
          <a:ext cx="6985000" cy="2157413"/>
        </p:xfrm>
        <a:graphic>
          <a:graphicData uri="http://schemas.openxmlformats.org/presentationml/2006/ole">
            <mc:AlternateContent xmlns:mc="http://schemas.openxmlformats.org/markup-compatibility/2006">
              <mc:Choice xmlns:v="urn:schemas-microsoft-com:vml" Requires="v">
                <p:oleObj name="Equation" r:id="rId3" imgW="3251160" imgH="977760" progId="Equation.DSMT4">
                  <p:embed/>
                </p:oleObj>
              </mc:Choice>
              <mc:Fallback>
                <p:oleObj name="Equation" r:id="rId3" imgW="3251160" imgH="977760" progId="Equation.DSMT4">
                  <p:embed/>
                  <p:pic>
                    <p:nvPicPr>
                      <p:cNvPr id="0" name=""/>
                      <p:cNvPicPr>
                        <a:picLocks noChangeAspect="1" noChangeArrowheads="1"/>
                      </p:cNvPicPr>
                      <p:nvPr/>
                    </p:nvPicPr>
                    <p:blipFill>
                      <a:blip r:embed="rId4"/>
                      <a:srcRect/>
                      <a:stretch>
                        <a:fillRect/>
                      </a:stretch>
                    </p:blipFill>
                    <p:spPr bwMode="auto">
                      <a:xfrm>
                        <a:off x="146050" y="152400"/>
                        <a:ext cx="6985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93BDA9B3-0D52-4108-B873-B8CB02E0886D}"/>
              </a:ext>
            </a:extLst>
          </p:cNvPr>
          <p:cNvSpPr txBox="1"/>
          <p:nvPr/>
        </p:nvSpPr>
        <p:spPr>
          <a:xfrm>
            <a:off x="457200" y="2667000"/>
            <a:ext cx="7391400" cy="2677656"/>
          </a:xfrm>
          <a:prstGeom prst="rect">
            <a:avLst/>
          </a:prstGeom>
          <a:noFill/>
        </p:spPr>
        <p:txBody>
          <a:bodyPr wrap="square" rtlCol="0">
            <a:spAutoFit/>
          </a:bodyPr>
          <a:lstStyle/>
          <a:p>
            <a:r>
              <a:rPr lang="en-US" sz="2400" dirty="0">
                <a:latin typeface="+mj-lt"/>
              </a:rPr>
              <a:t>How do the limits of </a:t>
            </a:r>
            <a:r>
              <a:rPr lang="en-US" sz="2400" i="1" dirty="0">
                <a:latin typeface="+mj-lt"/>
              </a:rPr>
              <a:t>Q</a:t>
            </a:r>
            <a:r>
              <a:rPr lang="en-US" sz="2400" dirty="0">
                <a:latin typeface="+mj-lt"/>
              </a:rPr>
              <a:t> occur?</a:t>
            </a:r>
          </a:p>
          <a:p>
            <a:endParaRPr lang="en-US" sz="2400" dirty="0">
              <a:latin typeface="+mj-lt"/>
            </a:endParaRPr>
          </a:p>
          <a:p>
            <a:r>
              <a:rPr lang="en-US" sz="2400" dirty="0">
                <a:latin typeface="+mj-lt"/>
              </a:rPr>
              <a:t>Jackson suggests that these come from the limits of validity of the analysis.</a:t>
            </a:r>
          </a:p>
          <a:p>
            <a:endParaRPr lang="en-US" sz="2400" dirty="0">
              <a:latin typeface="+mj-lt"/>
            </a:endParaRPr>
          </a:p>
          <a:p>
            <a:pPr marL="457200" indent="-457200">
              <a:buFont typeface="+mj-lt"/>
              <a:buAutoNum type="arabicPeriod"/>
            </a:pPr>
            <a:r>
              <a:rPr lang="en-US" sz="2400" dirty="0">
                <a:latin typeface="+mj-lt"/>
              </a:rPr>
              <a:t>Seems like cheating?</a:t>
            </a:r>
          </a:p>
          <a:p>
            <a:pPr marL="457200" indent="-457200">
              <a:buFont typeface="+mj-lt"/>
              <a:buAutoNum type="arabicPeriod"/>
            </a:pPr>
            <a:r>
              <a:rPr lang="en-US" sz="2400" dirty="0">
                <a:latin typeface="+mj-lt"/>
              </a:rPr>
              <a:t>Perhaps fair?</a:t>
            </a:r>
          </a:p>
        </p:txBody>
      </p:sp>
    </p:spTree>
    <p:extLst>
      <p:ext uri="{BB962C8B-B14F-4D97-AF65-F5344CB8AC3E}">
        <p14:creationId xmlns:p14="http://schemas.microsoft.com/office/powerpoint/2010/main" val="302636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07168-1951-4B7F-9C3E-B1454B1B39A4}"/>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48987F28-F5B0-4D63-BE22-E865CD8DB182}"/>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3FEF71F8-683A-4B68-AE8F-A0F1F50A192F}"/>
              </a:ext>
            </a:extLst>
          </p:cNvPr>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a:extLst>
              <a:ext uri="{FF2B5EF4-FFF2-40B4-BE49-F238E27FC236}">
                <a16:creationId xmlns:a16="http://schemas.microsoft.com/office/drawing/2014/main" id="{07BFB131-DEB4-4306-92E7-BF0671CCDCE8}"/>
              </a:ext>
            </a:extLst>
          </p:cNvPr>
          <p:cNvGraphicFramePr>
            <a:graphicFrameLocks noChangeAspect="1"/>
          </p:cNvGraphicFramePr>
          <p:nvPr>
            <p:extLst>
              <p:ext uri="{D42A27DB-BD31-4B8C-83A1-F6EECF244321}">
                <p14:modId xmlns:p14="http://schemas.microsoft.com/office/powerpoint/2010/main" val="2159662280"/>
              </p:ext>
            </p:extLst>
          </p:nvPr>
        </p:nvGraphicFramePr>
        <p:xfrm>
          <a:off x="480219" y="918865"/>
          <a:ext cx="7650162" cy="4432300"/>
        </p:xfrm>
        <a:graphic>
          <a:graphicData uri="http://schemas.openxmlformats.org/presentationml/2006/ole">
            <mc:AlternateContent xmlns:mc="http://schemas.openxmlformats.org/markup-compatibility/2006">
              <mc:Choice xmlns:v="urn:schemas-microsoft-com:vml" Requires="v">
                <p:oleObj name="Equation" r:id="rId3" imgW="3492360" imgH="2006280" progId="Equation.DSMT4">
                  <p:embed/>
                </p:oleObj>
              </mc:Choice>
              <mc:Fallback>
                <p:oleObj name="Equation" r:id="rId3" imgW="3492360" imgH="2006280" progId="Equation.DSMT4">
                  <p:embed/>
                  <p:pic>
                    <p:nvPicPr>
                      <p:cNvPr id="7" name="Object 6"/>
                      <p:cNvPicPr>
                        <a:picLocks noChangeAspect="1" noChangeArrowheads="1"/>
                      </p:cNvPicPr>
                      <p:nvPr/>
                    </p:nvPicPr>
                    <p:blipFill>
                      <a:blip r:embed="rId4"/>
                      <a:srcRect/>
                      <a:stretch>
                        <a:fillRect/>
                      </a:stretch>
                    </p:blipFill>
                    <p:spPr bwMode="auto">
                      <a:xfrm>
                        <a:off x="480219" y="918865"/>
                        <a:ext cx="7650162" cy="443230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F12FBA25-C9B3-459A-9A42-06149EDEA26A}"/>
              </a:ext>
            </a:extLst>
          </p:cNvPr>
          <p:cNvSpPr txBox="1"/>
          <p:nvPr/>
        </p:nvSpPr>
        <p:spPr>
          <a:xfrm>
            <a:off x="228600" y="457200"/>
            <a:ext cx="8153400" cy="461665"/>
          </a:xfrm>
          <a:prstGeom prst="rect">
            <a:avLst/>
          </a:prstGeom>
          <a:noFill/>
        </p:spPr>
        <p:txBody>
          <a:bodyPr wrap="square" rtlCol="0">
            <a:spAutoFit/>
          </a:bodyPr>
          <a:lstStyle/>
          <a:p>
            <a:r>
              <a:rPr lang="en-US" sz="2400" dirty="0">
                <a:latin typeface="+mj-lt"/>
              </a:rPr>
              <a:t>Comment on frequency dependence --</a:t>
            </a:r>
          </a:p>
        </p:txBody>
      </p:sp>
      <p:sp>
        <p:nvSpPr>
          <p:cNvPr id="7" name="TextBox 6">
            <a:extLst>
              <a:ext uri="{FF2B5EF4-FFF2-40B4-BE49-F238E27FC236}">
                <a16:creationId xmlns:a16="http://schemas.microsoft.com/office/drawing/2014/main" id="{9761DA61-D536-45DF-B1A0-6AF42A9D7C93}"/>
              </a:ext>
            </a:extLst>
          </p:cNvPr>
          <p:cNvSpPr txBox="1"/>
          <p:nvPr/>
        </p:nvSpPr>
        <p:spPr>
          <a:xfrm>
            <a:off x="533400" y="5715000"/>
            <a:ext cx="7848600" cy="461665"/>
          </a:xfrm>
          <a:prstGeom prst="rect">
            <a:avLst/>
          </a:prstGeom>
          <a:noFill/>
        </p:spPr>
        <p:txBody>
          <a:bodyPr wrap="square" rtlCol="0">
            <a:spAutoFit/>
          </a:bodyPr>
          <a:lstStyle/>
          <a:p>
            <a:r>
              <a:rPr lang="en-US" sz="2400" dirty="0">
                <a:latin typeface="+mj-lt"/>
              </a:rPr>
              <a:t>Here </a:t>
            </a:r>
            <a:r>
              <a:rPr lang="en-US" sz="2400" i="1" dirty="0">
                <a:latin typeface="Symbol" panose="05050102010706020507" pitchFamily="18" charset="2"/>
              </a:rPr>
              <a:t>t</a:t>
            </a:r>
            <a:r>
              <a:rPr lang="en-US" sz="2400" dirty="0">
                <a:latin typeface="+mj-lt"/>
              </a:rPr>
              <a:t> is the effective collision time.</a:t>
            </a:r>
          </a:p>
        </p:txBody>
      </p:sp>
    </p:spTree>
    <p:extLst>
      <p:ext uri="{BB962C8B-B14F-4D97-AF65-F5344CB8AC3E}">
        <p14:creationId xmlns:p14="http://schemas.microsoft.com/office/powerpoint/2010/main" val="3407136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B136D-EFE3-47B4-B8D4-D3076CD735A2}"/>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56D05AC3-C822-4BFB-87A0-2A376D38E6F9}"/>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AD351D01-2530-4F6D-98A1-7CE4496C0D6F}"/>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7829170D-987C-4033-BFA4-EA9B5ADCD102}"/>
              </a:ext>
            </a:extLst>
          </p:cNvPr>
          <p:cNvSpPr txBox="1"/>
          <p:nvPr/>
        </p:nvSpPr>
        <p:spPr>
          <a:xfrm>
            <a:off x="457200" y="228600"/>
            <a:ext cx="7848600" cy="1569660"/>
          </a:xfrm>
          <a:prstGeom prst="rect">
            <a:avLst/>
          </a:prstGeom>
          <a:noFill/>
        </p:spPr>
        <p:txBody>
          <a:bodyPr wrap="square" rtlCol="0">
            <a:spAutoFit/>
          </a:bodyPr>
          <a:lstStyle/>
          <a:p>
            <a:r>
              <a:rPr lang="en-US" sz="2400" dirty="0">
                <a:latin typeface="+mj-lt"/>
              </a:rPr>
              <a:t>How to estimate the collision time?</a:t>
            </a:r>
          </a:p>
          <a:p>
            <a:endParaRPr lang="en-US" sz="2400" dirty="0">
              <a:latin typeface="+mj-lt"/>
            </a:endParaRPr>
          </a:p>
          <a:p>
            <a:r>
              <a:rPr lang="en-US" sz="2400" dirty="0">
                <a:latin typeface="+mj-lt"/>
              </a:rPr>
              <a:t>Jackson uses the following analysis in terms of the impact parameter </a:t>
            </a:r>
            <a:r>
              <a:rPr lang="en-US" sz="2400" i="1" dirty="0">
                <a:latin typeface="+mj-lt"/>
              </a:rPr>
              <a:t>b:</a:t>
            </a:r>
          </a:p>
        </p:txBody>
      </p:sp>
      <p:graphicFrame>
        <p:nvGraphicFramePr>
          <p:cNvPr id="6" name="Object 5">
            <a:extLst>
              <a:ext uri="{FF2B5EF4-FFF2-40B4-BE49-F238E27FC236}">
                <a16:creationId xmlns:a16="http://schemas.microsoft.com/office/drawing/2014/main" id="{FF5216B4-55C9-4538-8B59-721AFCEB6059}"/>
              </a:ext>
            </a:extLst>
          </p:cNvPr>
          <p:cNvGraphicFramePr>
            <a:graphicFrameLocks noChangeAspect="1"/>
          </p:cNvGraphicFramePr>
          <p:nvPr>
            <p:extLst>
              <p:ext uri="{D42A27DB-BD31-4B8C-83A1-F6EECF244321}">
                <p14:modId xmlns:p14="http://schemas.microsoft.com/office/powerpoint/2010/main" val="2038650083"/>
              </p:ext>
            </p:extLst>
          </p:nvPr>
        </p:nvGraphicFramePr>
        <p:xfrm>
          <a:off x="780114" y="2354488"/>
          <a:ext cx="7931764" cy="2849941"/>
        </p:xfrm>
        <a:graphic>
          <a:graphicData uri="http://schemas.openxmlformats.org/presentationml/2006/ole">
            <mc:AlternateContent xmlns:mc="http://schemas.openxmlformats.org/markup-compatibility/2006">
              <mc:Choice xmlns:v="urn:schemas-microsoft-com:vml" Requires="v">
                <p:oleObj name="Equation" r:id="rId3" imgW="2933640" imgH="1054080" progId="Equation.DSMT4">
                  <p:embed/>
                </p:oleObj>
              </mc:Choice>
              <mc:Fallback>
                <p:oleObj name="Equation" r:id="rId3" imgW="2933640" imgH="1054080" progId="Equation.DSMT4">
                  <p:embed/>
                  <p:pic>
                    <p:nvPicPr>
                      <p:cNvPr id="0" name=""/>
                      <p:cNvPicPr/>
                      <p:nvPr/>
                    </p:nvPicPr>
                    <p:blipFill>
                      <a:blip r:embed="rId4"/>
                      <a:stretch>
                        <a:fillRect/>
                      </a:stretch>
                    </p:blipFill>
                    <p:spPr>
                      <a:xfrm>
                        <a:off x="780114" y="2354488"/>
                        <a:ext cx="7931764" cy="2849941"/>
                      </a:xfrm>
                      <a:prstGeom prst="rect">
                        <a:avLst/>
                      </a:prstGeom>
                    </p:spPr>
                  </p:pic>
                </p:oleObj>
              </mc:Fallback>
            </mc:AlternateContent>
          </a:graphicData>
        </a:graphic>
      </p:graphicFrame>
    </p:spTree>
    <p:extLst>
      <p:ext uri="{BB962C8B-B14F-4D97-AF65-F5344CB8AC3E}">
        <p14:creationId xmlns:p14="http://schemas.microsoft.com/office/powerpoint/2010/main" val="334363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60245994"/>
              </p:ext>
            </p:extLst>
          </p:nvPr>
        </p:nvGraphicFramePr>
        <p:xfrm>
          <a:off x="255608" y="152922"/>
          <a:ext cx="7281863" cy="2157413"/>
        </p:xfrm>
        <a:graphic>
          <a:graphicData uri="http://schemas.openxmlformats.org/presentationml/2006/ole">
            <mc:AlternateContent xmlns:mc="http://schemas.openxmlformats.org/markup-compatibility/2006">
              <mc:Choice xmlns:v="urn:schemas-microsoft-com:vml" Requires="v">
                <p:oleObj name="Equation" r:id="rId3" imgW="3390840" imgH="977760" progId="Equation.DSMT4">
                  <p:embed/>
                </p:oleObj>
              </mc:Choice>
              <mc:Fallback>
                <p:oleObj name="Equation" r:id="rId3" imgW="3390840" imgH="977760" progId="Equation.DSMT4">
                  <p:embed/>
                  <p:pic>
                    <p:nvPicPr>
                      <p:cNvPr id="0" name="Object 4"/>
                      <p:cNvPicPr>
                        <a:picLocks noChangeAspect="1" noChangeArrowheads="1"/>
                      </p:cNvPicPr>
                      <p:nvPr/>
                    </p:nvPicPr>
                    <p:blipFill>
                      <a:blip r:embed="rId4"/>
                      <a:srcRect/>
                      <a:stretch>
                        <a:fillRect/>
                      </a:stretch>
                    </p:blipFill>
                    <p:spPr bwMode="auto">
                      <a:xfrm>
                        <a:off x="255608" y="152922"/>
                        <a:ext cx="72818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1726403"/>
              </p:ext>
            </p:extLst>
          </p:nvPr>
        </p:nvGraphicFramePr>
        <p:xfrm>
          <a:off x="255608" y="2653934"/>
          <a:ext cx="6518275" cy="1893732"/>
        </p:xfrm>
        <a:graphic>
          <a:graphicData uri="http://schemas.openxmlformats.org/presentationml/2006/ole">
            <mc:AlternateContent xmlns:mc="http://schemas.openxmlformats.org/markup-compatibility/2006">
              <mc:Choice xmlns:v="urn:schemas-microsoft-com:vml" Requires="v">
                <p:oleObj name="Equation" r:id="rId5" imgW="4673520" imgH="1320480" progId="Equation.DSMT4">
                  <p:embed/>
                </p:oleObj>
              </mc:Choice>
              <mc:Fallback>
                <p:oleObj name="Equation" r:id="rId5" imgW="4673520" imgH="1320480" progId="Equation.DSMT4">
                  <p:embed/>
                  <p:pic>
                    <p:nvPicPr>
                      <p:cNvPr id="0" name="Object 5"/>
                      <p:cNvPicPr>
                        <a:picLocks noChangeAspect="1" noChangeArrowheads="1"/>
                      </p:cNvPicPr>
                      <p:nvPr/>
                    </p:nvPicPr>
                    <p:blipFill>
                      <a:blip r:embed="rId6"/>
                      <a:srcRect/>
                      <a:stretch>
                        <a:fillRect/>
                      </a:stretch>
                    </p:blipFill>
                    <p:spPr bwMode="auto">
                      <a:xfrm>
                        <a:off x="255608" y="2653934"/>
                        <a:ext cx="6518275" cy="1893732"/>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42441D9F-F935-4750-9736-F01AA78322C7}"/>
              </a:ext>
            </a:extLst>
          </p:cNvPr>
          <p:cNvGraphicFramePr>
            <a:graphicFrameLocks noChangeAspect="1"/>
          </p:cNvGraphicFramePr>
          <p:nvPr>
            <p:extLst>
              <p:ext uri="{D42A27DB-BD31-4B8C-83A1-F6EECF244321}">
                <p14:modId xmlns:p14="http://schemas.microsoft.com/office/powerpoint/2010/main" val="1142890627"/>
              </p:ext>
            </p:extLst>
          </p:nvPr>
        </p:nvGraphicFramePr>
        <p:xfrm>
          <a:off x="381000" y="4585282"/>
          <a:ext cx="7848600" cy="1536117"/>
        </p:xfrm>
        <a:graphic>
          <a:graphicData uri="http://schemas.openxmlformats.org/presentationml/2006/ole">
            <mc:AlternateContent xmlns:mc="http://schemas.openxmlformats.org/markup-compatibility/2006">
              <mc:Choice xmlns:v="urn:schemas-microsoft-com:vml" Requires="v">
                <p:oleObj name="数式" r:id="rId7" imgW="3682800" imgH="736560" progId="Equation.3">
                  <p:embed/>
                </p:oleObj>
              </mc:Choice>
              <mc:Fallback>
                <p:oleObj name="数式" r:id="rId7" imgW="3682800" imgH="736560" progId="Equation.3">
                  <p:embed/>
                  <p:pic>
                    <p:nvPicPr>
                      <p:cNvPr id="5" name="Object 4">
                        <a:extLst>
                          <a:ext uri="{FF2B5EF4-FFF2-40B4-BE49-F238E27FC236}">
                            <a16:creationId xmlns:a16="http://schemas.microsoft.com/office/drawing/2014/main" id="{2E1A7374-B15B-417C-96E1-82F9B25443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585282"/>
                        <a:ext cx="7848600" cy="1536117"/>
                      </a:xfrm>
                      <a:prstGeom prst="rect">
                        <a:avLst/>
                      </a:prstGeom>
                      <a:noFill/>
                      <a:ln>
                        <a:noFill/>
                      </a:ln>
                    </p:spPr>
                  </p:pic>
                </p:oleObj>
              </mc:Fallback>
            </mc:AlternateContent>
          </a:graphicData>
        </a:graphic>
      </p:graphicFrame>
      <p:sp>
        <p:nvSpPr>
          <p:cNvPr id="10" name="TextBox 9">
            <a:extLst>
              <a:ext uri="{FF2B5EF4-FFF2-40B4-BE49-F238E27FC236}">
                <a16:creationId xmlns:a16="http://schemas.microsoft.com/office/drawing/2014/main" id="{D5CC1354-682F-4933-A17E-278F43C2E035}"/>
              </a:ext>
            </a:extLst>
          </p:cNvPr>
          <p:cNvSpPr txBox="1"/>
          <p:nvPr/>
        </p:nvSpPr>
        <p:spPr>
          <a:xfrm>
            <a:off x="6400800" y="5257800"/>
            <a:ext cx="2590800" cy="830997"/>
          </a:xfrm>
          <a:prstGeom prst="rect">
            <a:avLst/>
          </a:prstGeom>
          <a:noFill/>
        </p:spPr>
        <p:txBody>
          <a:bodyPr wrap="square" rtlCol="0">
            <a:spAutoFit/>
          </a:bodyPr>
          <a:lstStyle/>
          <a:p>
            <a:r>
              <a:rPr lang="en-US" sz="2400" dirty="0">
                <a:latin typeface="Symbol" pitchFamily="18" charset="2"/>
              </a:rPr>
              <a:t>l</a:t>
            </a:r>
            <a:r>
              <a:rPr lang="en-US" sz="2400" dirty="0">
                <a:latin typeface="+mj-lt"/>
              </a:rPr>
              <a:t>= “fudge factor” of order unity</a:t>
            </a:r>
          </a:p>
        </p:txBody>
      </p:sp>
    </p:spTree>
    <p:extLst>
      <p:ext uri="{BB962C8B-B14F-4D97-AF65-F5344CB8AC3E}">
        <p14:creationId xmlns:p14="http://schemas.microsoft.com/office/powerpoint/2010/main" val="1009295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2" descr="http://media-2.web.britannica.com/eb-media/34/163334-004-85D3FD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167"/>
            <a:ext cx="3381375"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4648200"/>
            <a:ext cx="8686800" cy="1938992"/>
          </a:xfrm>
          <a:prstGeom prst="rect">
            <a:avLst/>
          </a:prstGeom>
          <a:noFill/>
        </p:spPr>
        <p:txBody>
          <a:bodyPr wrap="square" rtlCol="0">
            <a:spAutoFit/>
          </a:bodyPr>
          <a:lstStyle/>
          <a:p>
            <a:r>
              <a:rPr lang="en-US" sz="2400" dirty="0"/>
              <a:t>Cherenkov radiation emitted by the core of the Reed Research Reactor located at Reed College in Portland, Oregon, U.S.</a:t>
            </a:r>
            <a:endParaRPr lang="en-US" sz="2400" i="1" dirty="0"/>
          </a:p>
          <a:p>
            <a:r>
              <a:rPr lang="en-US" sz="2400" i="1" dirty="0"/>
              <a:t>Cherenkov radiation</a:t>
            </a:r>
            <a:r>
              <a:rPr lang="en-US" sz="2400" dirty="0"/>
              <a:t>. Photograph. </a:t>
            </a:r>
            <a:r>
              <a:rPr lang="en-US" sz="2400" i="1" dirty="0" err="1"/>
              <a:t>Encyclopædia</a:t>
            </a:r>
            <a:r>
              <a:rPr lang="en-US" sz="2400" i="1" dirty="0"/>
              <a:t> Britannica Online</a:t>
            </a:r>
            <a:r>
              <a:rPr lang="en-US" sz="2400" dirty="0"/>
              <a:t>. Web. 12 Apr. 2013. </a:t>
            </a:r>
            <a:r>
              <a:rPr lang="en-US" sz="2400" dirty="0">
                <a:hlinkClick r:id="rId4"/>
              </a:rPr>
              <a:t>http://www.britannica.com/EBchecked/media/174732</a:t>
            </a:r>
            <a:endParaRPr lang="en-US" sz="2400" dirty="0">
              <a:latin typeface="+mj-lt"/>
            </a:endParaRPr>
          </a:p>
        </p:txBody>
      </p:sp>
      <p:sp>
        <p:nvSpPr>
          <p:cNvPr id="7" name="TextBox 6"/>
          <p:cNvSpPr txBox="1"/>
          <p:nvPr/>
        </p:nvSpPr>
        <p:spPr>
          <a:xfrm>
            <a:off x="389823" y="1447800"/>
            <a:ext cx="4267200" cy="461665"/>
          </a:xfrm>
          <a:prstGeom prst="rect">
            <a:avLst/>
          </a:prstGeom>
          <a:noFill/>
        </p:spPr>
        <p:txBody>
          <a:bodyPr wrap="square" rtlCol="0">
            <a:spAutoFit/>
          </a:bodyPr>
          <a:lstStyle/>
          <a:p>
            <a:r>
              <a:rPr lang="en-US" sz="2400" dirty="0">
                <a:latin typeface="+mj-lt"/>
              </a:rPr>
              <a:t>Cherenkov radiation</a:t>
            </a:r>
          </a:p>
        </p:txBody>
      </p:sp>
    </p:spTree>
    <p:extLst>
      <p:ext uri="{BB962C8B-B14F-4D97-AF65-F5344CB8AC3E}">
        <p14:creationId xmlns:p14="http://schemas.microsoft.com/office/powerpoint/2010/main" val="2478163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rotWithShape="1">
          <a:blip r:embed="rId3"/>
          <a:srcRect t="11321" r="77754" b="66037"/>
          <a:stretch/>
        </p:blipFill>
        <p:spPr>
          <a:xfrm>
            <a:off x="304800" y="176797"/>
            <a:ext cx="3429000" cy="1645920"/>
          </a:xfrm>
          <a:prstGeom prst="rect">
            <a:avLst/>
          </a:prstGeom>
        </p:spPr>
      </p:pic>
      <p:pic>
        <p:nvPicPr>
          <p:cNvPr id="6" name="Picture 5"/>
          <p:cNvPicPr>
            <a:picLocks noChangeAspect="1"/>
          </p:cNvPicPr>
          <p:nvPr/>
        </p:nvPicPr>
        <p:blipFill>
          <a:blip r:embed="rId4"/>
          <a:stretch>
            <a:fillRect/>
          </a:stretch>
        </p:blipFill>
        <p:spPr>
          <a:xfrm>
            <a:off x="4880810" y="762000"/>
            <a:ext cx="1519989" cy="2313220"/>
          </a:xfrm>
          <a:prstGeom prst="rect">
            <a:avLst/>
          </a:prstGeom>
        </p:spPr>
      </p:pic>
      <p:pic>
        <p:nvPicPr>
          <p:cNvPr id="7" name="Picture 6"/>
          <p:cNvPicPr>
            <a:picLocks noChangeAspect="1"/>
          </p:cNvPicPr>
          <p:nvPr/>
        </p:nvPicPr>
        <p:blipFill>
          <a:blip r:embed="rId5"/>
          <a:stretch>
            <a:fillRect/>
          </a:stretch>
        </p:blipFill>
        <p:spPr>
          <a:xfrm>
            <a:off x="6542546" y="762000"/>
            <a:ext cx="1523986" cy="2297087"/>
          </a:xfrm>
          <a:prstGeom prst="rect">
            <a:avLst/>
          </a:prstGeom>
        </p:spPr>
      </p:pic>
      <p:pic>
        <p:nvPicPr>
          <p:cNvPr id="8" name="Picture 7"/>
          <p:cNvPicPr>
            <a:picLocks noChangeAspect="1"/>
          </p:cNvPicPr>
          <p:nvPr/>
        </p:nvPicPr>
        <p:blipFill rotWithShape="1">
          <a:blip r:embed="rId3"/>
          <a:srcRect l="27224" t="47825" r="58758" b="9434"/>
          <a:stretch/>
        </p:blipFill>
        <p:spPr>
          <a:xfrm>
            <a:off x="3124200" y="762000"/>
            <a:ext cx="1614864" cy="2322111"/>
          </a:xfrm>
          <a:prstGeom prst="rect">
            <a:avLst/>
          </a:prstGeom>
        </p:spPr>
      </p:pic>
      <p:pic>
        <p:nvPicPr>
          <p:cNvPr id="9" name="Picture 8"/>
          <p:cNvPicPr>
            <a:picLocks noChangeAspect="1"/>
          </p:cNvPicPr>
          <p:nvPr/>
        </p:nvPicPr>
        <p:blipFill>
          <a:blip r:embed="rId6"/>
          <a:stretch>
            <a:fillRect/>
          </a:stretch>
        </p:blipFill>
        <p:spPr>
          <a:xfrm>
            <a:off x="853099" y="3163655"/>
            <a:ext cx="7229475" cy="1914525"/>
          </a:xfrm>
          <a:prstGeom prst="rect">
            <a:avLst/>
          </a:prstGeom>
        </p:spPr>
      </p:pic>
      <p:sp>
        <p:nvSpPr>
          <p:cNvPr id="10" name="TextBox 9"/>
          <p:cNvSpPr txBox="1"/>
          <p:nvPr/>
        </p:nvSpPr>
        <p:spPr>
          <a:xfrm>
            <a:off x="0" y="5486432"/>
            <a:ext cx="9372600" cy="461665"/>
          </a:xfrm>
          <a:prstGeom prst="rect">
            <a:avLst/>
          </a:prstGeom>
          <a:noFill/>
        </p:spPr>
        <p:txBody>
          <a:bodyPr wrap="square" rtlCol="0">
            <a:spAutoFit/>
          </a:bodyPr>
          <a:lstStyle/>
          <a:p>
            <a:r>
              <a:rPr lang="en-US" sz="2400" dirty="0">
                <a:latin typeface="+mj-lt"/>
                <a:hlinkClick r:id="rId7"/>
              </a:rPr>
              <a:t>https://www.nobelprize.org/prizes/physics/1958/ceremony-speech/</a:t>
            </a:r>
            <a:endParaRPr lang="en-US" sz="2400" dirty="0">
              <a:latin typeface="+mj-lt"/>
            </a:endParaRPr>
          </a:p>
        </p:txBody>
      </p:sp>
    </p:spTree>
    <p:extLst>
      <p:ext uri="{BB962C8B-B14F-4D97-AF65-F5344CB8AC3E}">
        <p14:creationId xmlns:p14="http://schemas.microsoft.com/office/powerpoint/2010/main" val="1515070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304800" y="228600"/>
            <a:ext cx="8229600" cy="2677656"/>
          </a:xfrm>
          <a:prstGeom prst="rect">
            <a:avLst/>
          </a:prstGeom>
          <a:noFill/>
        </p:spPr>
        <p:txBody>
          <a:bodyPr wrap="square" rtlCol="0">
            <a:spAutoFit/>
          </a:bodyPr>
          <a:lstStyle/>
          <a:p>
            <a:r>
              <a:rPr lang="en-US" sz="2400" dirty="0">
                <a:latin typeface="+mj-lt"/>
              </a:rPr>
              <a:t>References for notes:   Glenn S. Smith, </a:t>
            </a:r>
            <a:r>
              <a:rPr lang="en-US" sz="2400" i="1" dirty="0">
                <a:latin typeface="+mj-lt"/>
              </a:rPr>
              <a:t>An Introduction to Electromagnetic Radiation</a:t>
            </a:r>
            <a:r>
              <a:rPr lang="en-US" sz="2400" dirty="0">
                <a:latin typeface="+mj-lt"/>
              </a:rPr>
              <a:t> (Cambridge UP, 1997), Andrew Zangwill, Modern Electrodynamics (Cambridge UP, 2013)</a:t>
            </a:r>
          </a:p>
          <a:p>
            <a:endParaRPr lang="en-US" sz="2400" dirty="0">
              <a:latin typeface="+mj-lt"/>
            </a:endParaRPr>
          </a:p>
          <a:p>
            <a:r>
              <a:rPr lang="en-US" sz="2400" dirty="0">
                <a:latin typeface="+mj-lt"/>
              </a:rPr>
              <a:t>Cherenkov radiation     </a:t>
            </a:r>
          </a:p>
          <a:p>
            <a:r>
              <a:rPr lang="en-US" sz="2400" dirty="0">
                <a:latin typeface="+mj-lt"/>
              </a:rPr>
              <a:t>          Discovered ~1930; bluish light emitted by energetic charged particles traveling within dielectric materials</a:t>
            </a:r>
          </a:p>
        </p:txBody>
      </p:sp>
      <p:grpSp>
        <p:nvGrpSpPr>
          <p:cNvPr id="6" name="Group 5"/>
          <p:cNvGrpSpPr/>
          <p:nvPr/>
        </p:nvGrpSpPr>
        <p:grpSpPr>
          <a:xfrm>
            <a:off x="1451934" y="3941717"/>
            <a:ext cx="2601907" cy="1547723"/>
            <a:chOff x="1375854" y="3941717"/>
            <a:chExt cx="2677986" cy="1547723"/>
          </a:xfrm>
        </p:grpSpPr>
        <p:sp>
          <p:nvSpPr>
            <p:cNvPr id="10" name="Isosceles Triangle 9"/>
            <p:cNvSpPr/>
            <p:nvPr/>
          </p:nvSpPr>
          <p:spPr>
            <a:xfrm rot="16200000" flipV="1">
              <a:off x="1779715" y="3537856"/>
              <a:ext cx="1325879" cy="21336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0" y="4495800"/>
              <a:ext cx="228600" cy="228600"/>
            </a:xfrm>
            <a:prstGeom prst="ellipse">
              <a:avLst/>
            </a:prstGeom>
            <a:solidFill>
              <a:srgbClr val="FC4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233057" y="4604658"/>
              <a:ext cx="762000" cy="0"/>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0" y="4648200"/>
              <a:ext cx="685800" cy="461665"/>
            </a:xfrm>
            <a:prstGeom prst="rect">
              <a:avLst/>
            </a:prstGeom>
            <a:noFill/>
          </p:spPr>
          <p:txBody>
            <a:bodyPr wrap="square" rtlCol="0">
              <a:spAutoFit/>
            </a:bodyPr>
            <a:lstStyle/>
            <a:p>
              <a:r>
                <a:rPr lang="en-US" sz="2400" i="1" dirty="0">
                  <a:latin typeface="+mj-lt"/>
                </a:rPr>
                <a:t>q</a:t>
              </a:r>
            </a:p>
          </p:txBody>
        </p:sp>
        <p:sp>
          <p:nvSpPr>
            <p:cNvPr id="11" name="Arc 10"/>
            <p:cNvSpPr/>
            <p:nvPr/>
          </p:nvSpPr>
          <p:spPr>
            <a:xfrm rot="20502974">
              <a:off x="2801230" y="4348563"/>
              <a:ext cx="918605" cy="1140877"/>
            </a:xfrm>
            <a:prstGeom prst="arc">
              <a:avLst>
                <a:gd name="adj1" fmla="val 16200000"/>
                <a:gd name="adj2" fmla="val 20107073"/>
              </a:avLst>
            </a:prstGeom>
            <a:ln w="25400">
              <a:solidFill>
                <a:srgbClr val="FC481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368040" y="4074028"/>
              <a:ext cx="685800" cy="461665"/>
            </a:xfrm>
            <a:prstGeom prst="rect">
              <a:avLst/>
            </a:prstGeom>
            <a:noFill/>
          </p:spPr>
          <p:txBody>
            <a:bodyPr wrap="square" rtlCol="0">
              <a:spAutoFit/>
            </a:bodyPr>
            <a:lstStyle/>
            <a:p>
              <a:r>
                <a:rPr lang="en-US" sz="2400" b="1" i="1" dirty="0">
                  <a:solidFill>
                    <a:srgbClr val="FF0000"/>
                  </a:solidFill>
                  <a:latin typeface="Symbol" pitchFamily="18" charset="2"/>
                </a:rPr>
                <a:t>q</a:t>
              </a:r>
              <a:r>
                <a:rPr lang="en-US" sz="2400" b="1" i="1" baseline="-25000" dirty="0">
                  <a:solidFill>
                    <a:srgbClr val="FF0000"/>
                  </a:solidFill>
                  <a:latin typeface="+mj-lt"/>
                </a:rPr>
                <a:t>c</a:t>
              </a:r>
              <a:endParaRPr lang="en-US" sz="2400" b="1" i="1" dirty="0">
                <a:solidFill>
                  <a:srgbClr val="FF0000"/>
                </a:solidFill>
                <a:latin typeface="+mj-lt"/>
              </a:endParaRPr>
            </a:p>
          </p:txBody>
        </p:sp>
      </p:grpSp>
      <p:sp>
        <p:nvSpPr>
          <p:cNvPr id="24" name="Cube 23"/>
          <p:cNvSpPr/>
          <p:nvPr/>
        </p:nvSpPr>
        <p:spPr>
          <a:xfrm>
            <a:off x="1219200" y="3713229"/>
            <a:ext cx="4236286" cy="1696971"/>
          </a:xfrm>
          <a:prstGeom prst="cube">
            <a:avLst/>
          </a:prstGeom>
          <a:solidFill>
            <a:schemeClr val="bg1">
              <a:lumMod val="75000"/>
              <a:alpha val="1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D39ED8-B20D-4AB5-998A-5D632BA09D01}"/>
              </a:ext>
            </a:extLst>
          </p:cNvPr>
          <p:cNvSpPr txBox="1"/>
          <p:nvPr/>
        </p:nvSpPr>
        <p:spPr>
          <a:xfrm>
            <a:off x="5821346" y="3840540"/>
            <a:ext cx="2713054" cy="1938992"/>
          </a:xfrm>
          <a:prstGeom prst="rect">
            <a:avLst/>
          </a:prstGeom>
          <a:noFill/>
        </p:spPr>
        <p:txBody>
          <a:bodyPr wrap="square" rtlCol="0">
            <a:spAutoFit/>
          </a:bodyPr>
          <a:lstStyle/>
          <a:p>
            <a:r>
              <a:rPr lang="en-US" sz="2400" dirty="0">
                <a:latin typeface="+mj-lt"/>
              </a:rPr>
              <a:t>Note that some treatments give a different definition of the  critical angle </a:t>
            </a:r>
            <a:r>
              <a:rPr lang="en-US" sz="2400" dirty="0">
                <a:latin typeface="Symbol" panose="05050102010706020507" pitchFamily="18" charset="2"/>
              </a:rPr>
              <a:t>q</a:t>
            </a:r>
            <a:r>
              <a:rPr lang="en-US" sz="2400" baseline="-25000" dirty="0">
                <a:latin typeface="+mj-lt"/>
              </a:rPr>
              <a:t>c</a:t>
            </a:r>
            <a:endParaRPr lang="en-US" sz="2400" dirty="0">
              <a:latin typeface="+mj-lt"/>
            </a:endParaRPr>
          </a:p>
        </p:txBody>
      </p:sp>
    </p:spTree>
    <p:extLst>
      <p:ext uri="{BB962C8B-B14F-4D97-AF65-F5344CB8AC3E}">
        <p14:creationId xmlns:p14="http://schemas.microsoft.com/office/powerpoint/2010/main" val="3714812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57400"/>
            <a:ext cx="5004648" cy="3016294"/>
          </a:xfrm>
          <a:prstGeom prst="rect">
            <a:avLst/>
          </a:prstGeom>
        </p:spPr>
      </p:pic>
      <p:sp>
        <p:nvSpPr>
          <p:cNvPr id="6" name="TextBox 5"/>
          <p:cNvSpPr txBox="1"/>
          <p:nvPr/>
        </p:nvSpPr>
        <p:spPr>
          <a:xfrm>
            <a:off x="304800" y="533400"/>
            <a:ext cx="8686800" cy="461665"/>
          </a:xfrm>
          <a:prstGeom prst="rect">
            <a:avLst/>
          </a:prstGeom>
          <a:noFill/>
        </p:spPr>
        <p:txBody>
          <a:bodyPr wrap="square" rtlCol="0">
            <a:spAutoFit/>
          </a:bodyPr>
          <a:lstStyle/>
          <a:p>
            <a:r>
              <a:rPr lang="en-US" sz="2400" dirty="0">
                <a:latin typeface="+mj-lt"/>
              </a:rPr>
              <a:t>From: </a:t>
            </a:r>
            <a:r>
              <a:rPr lang="en-US" sz="2400" dirty="0">
                <a:latin typeface="+mj-lt"/>
                <a:hlinkClick r:id="rId4"/>
              </a:rPr>
              <a:t>http://large.stanford.edu/courses/2014/ph241/alaeian2/</a:t>
            </a:r>
            <a:endParaRPr lang="en-US" sz="2400" dirty="0">
              <a:latin typeface="+mj-lt"/>
            </a:endParaRPr>
          </a:p>
        </p:txBody>
      </p:sp>
      <p:sp>
        <p:nvSpPr>
          <p:cNvPr id="7" name="TextBox 6"/>
          <p:cNvSpPr txBox="1"/>
          <p:nvPr/>
        </p:nvSpPr>
        <p:spPr>
          <a:xfrm>
            <a:off x="3352800" y="2057400"/>
            <a:ext cx="4419600" cy="461665"/>
          </a:xfrm>
          <a:prstGeom prst="rect">
            <a:avLst/>
          </a:prstGeom>
          <a:noFill/>
        </p:spPr>
        <p:txBody>
          <a:bodyPr wrap="square" rtlCol="0">
            <a:spAutoFit/>
          </a:bodyPr>
          <a:lstStyle/>
          <a:p>
            <a:r>
              <a:rPr lang="en-US" sz="2400" dirty="0">
                <a:latin typeface="+mj-lt"/>
              </a:rPr>
              <a:t>Electric field direction</a:t>
            </a:r>
          </a:p>
        </p:txBody>
      </p:sp>
      <p:sp>
        <p:nvSpPr>
          <p:cNvPr id="8" name="TextBox 7"/>
          <p:cNvSpPr txBox="1"/>
          <p:nvPr/>
        </p:nvSpPr>
        <p:spPr>
          <a:xfrm>
            <a:off x="3276600" y="4391005"/>
            <a:ext cx="685800" cy="461665"/>
          </a:xfrm>
          <a:prstGeom prst="rect">
            <a:avLst/>
          </a:prstGeom>
          <a:solidFill>
            <a:schemeClr val="bg1"/>
          </a:solidFill>
        </p:spPr>
        <p:txBody>
          <a:bodyPr wrap="square" rtlCol="0">
            <a:spAutoFit/>
          </a:bodyPr>
          <a:lstStyle/>
          <a:p>
            <a:endParaRPr lang="en-US" sz="2400" dirty="0">
              <a:latin typeface="+mj-lt"/>
            </a:endParaRPr>
          </a:p>
        </p:txBody>
      </p:sp>
      <p:sp>
        <p:nvSpPr>
          <p:cNvPr id="9" name="TextBox 8"/>
          <p:cNvSpPr txBox="1"/>
          <p:nvPr/>
        </p:nvSpPr>
        <p:spPr>
          <a:xfrm>
            <a:off x="5334000" y="3683963"/>
            <a:ext cx="2947248" cy="461665"/>
          </a:xfrm>
          <a:prstGeom prst="rect">
            <a:avLst/>
          </a:prstGeom>
          <a:solidFill>
            <a:schemeClr val="bg1"/>
          </a:solidFill>
        </p:spPr>
        <p:txBody>
          <a:bodyPr wrap="square" rtlCol="0">
            <a:spAutoFit/>
          </a:bodyPr>
          <a:lstStyle/>
          <a:p>
            <a:r>
              <a:rPr lang="en-US" sz="2400" dirty="0">
                <a:latin typeface="+mj-lt"/>
              </a:rPr>
              <a:t>Particle velocity</a:t>
            </a:r>
          </a:p>
        </p:txBody>
      </p:sp>
    </p:spTree>
    <p:extLst>
      <p:ext uri="{BB962C8B-B14F-4D97-AF65-F5344CB8AC3E}">
        <p14:creationId xmlns:p14="http://schemas.microsoft.com/office/powerpoint/2010/main" val="236156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E624AC-D0A7-0F45-5ABE-E0302AD98641}"/>
              </a:ext>
            </a:extLst>
          </p:cNvPr>
          <p:cNvPicPr>
            <a:picLocks noChangeAspect="1"/>
          </p:cNvPicPr>
          <p:nvPr/>
        </p:nvPicPr>
        <p:blipFill>
          <a:blip r:embed="rId2"/>
          <a:stretch>
            <a:fillRect/>
          </a:stretch>
        </p:blipFill>
        <p:spPr>
          <a:xfrm>
            <a:off x="1143000" y="28353"/>
            <a:ext cx="6858000" cy="6223286"/>
          </a:xfrm>
          <a:prstGeom prst="rect">
            <a:avLst/>
          </a:prstGeom>
        </p:spPr>
      </p:pic>
      <p:sp>
        <p:nvSpPr>
          <p:cNvPr id="2" name="Date Placeholder 1">
            <a:extLst>
              <a:ext uri="{FF2B5EF4-FFF2-40B4-BE49-F238E27FC236}">
                <a16:creationId xmlns:a16="http://schemas.microsoft.com/office/drawing/2014/main" id="{449CB04B-1CAC-E50E-037C-2A33A76A379B}"/>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A42C8453-7C78-633B-50D3-1C2C96E1C4CA}"/>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278F3762-3B3B-8022-F704-A17D265F2EFD}"/>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6" name="TextBox 5">
            <a:extLst>
              <a:ext uri="{FF2B5EF4-FFF2-40B4-BE49-F238E27FC236}">
                <a16:creationId xmlns:a16="http://schemas.microsoft.com/office/drawing/2014/main" id="{DF298820-F3FB-E80F-F1F0-57ECD597057E}"/>
              </a:ext>
            </a:extLst>
          </p:cNvPr>
          <p:cNvSpPr txBox="1"/>
          <p:nvPr/>
        </p:nvSpPr>
        <p:spPr>
          <a:xfrm>
            <a:off x="5334000" y="838200"/>
            <a:ext cx="3048000" cy="461665"/>
          </a:xfrm>
          <a:prstGeom prst="rect">
            <a:avLst/>
          </a:prstGeom>
          <a:noFill/>
        </p:spPr>
        <p:txBody>
          <a:bodyPr wrap="square" rtlCol="0">
            <a:spAutoFit/>
          </a:bodyPr>
          <a:lstStyle/>
          <a:p>
            <a:r>
              <a:rPr lang="en-US" sz="2400" b="1" dirty="0">
                <a:solidFill>
                  <a:srgbClr val="FF0000"/>
                </a:solidFill>
                <a:latin typeface="+mj-lt"/>
              </a:rPr>
              <a:t>4 PM in Olin 101</a:t>
            </a:r>
          </a:p>
        </p:txBody>
      </p:sp>
    </p:spTree>
    <p:extLst>
      <p:ext uri="{BB962C8B-B14F-4D97-AF65-F5344CB8AC3E}">
        <p14:creationId xmlns:p14="http://schemas.microsoft.com/office/powerpoint/2010/main" val="16657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80370-B65E-4E80-9AB5-1A80F39CB587}"/>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5329321E-EC7C-453E-A2AB-C9D0E76540FB}"/>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574B8E19-3D46-4D7A-89FD-FE89E5F1D0BB}"/>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5D4896F1-CEE4-46DC-BE34-F2246AC97594}"/>
              </a:ext>
            </a:extLst>
          </p:cNvPr>
          <p:cNvSpPr txBox="1"/>
          <p:nvPr/>
        </p:nvSpPr>
        <p:spPr>
          <a:xfrm>
            <a:off x="457200" y="228600"/>
            <a:ext cx="5562600" cy="461665"/>
          </a:xfrm>
          <a:prstGeom prst="rect">
            <a:avLst/>
          </a:prstGeom>
          <a:noFill/>
        </p:spPr>
        <p:txBody>
          <a:bodyPr wrap="square" rtlCol="0">
            <a:spAutoFit/>
          </a:bodyPr>
          <a:lstStyle/>
          <a:p>
            <a:r>
              <a:rPr lang="en-US" sz="2400" dirty="0">
                <a:latin typeface="+mj-lt"/>
              </a:rPr>
              <a:t>For     </a:t>
            </a:r>
            <a:r>
              <a:rPr lang="en-US" sz="2400" i="1" dirty="0">
                <a:latin typeface="+mj-lt"/>
              </a:rPr>
              <a:t>v/c</a:t>
            </a:r>
            <a:r>
              <a:rPr lang="en-US" sz="2400" dirty="0">
                <a:latin typeface="+mj-lt"/>
              </a:rPr>
              <a:t>&lt;1:</a:t>
            </a:r>
          </a:p>
        </p:txBody>
      </p:sp>
      <p:cxnSp>
        <p:nvCxnSpPr>
          <p:cNvPr id="7" name="Straight Connector 6">
            <a:extLst>
              <a:ext uri="{FF2B5EF4-FFF2-40B4-BE49-F238E27FC236}">
                <a16:creationId xmlns:a16="http://schemas.microsoft.com/office/drawing/2014/main" id="{276FA482-16DD-403E-AAF8-D27E4DC21A9C}"/>
              </a:ext>
            </a:extLst>
          </p:cNvPr>
          <p:cNvCxnSpPr>
            <a:cxnSpLocks/>
          </p:cNvCxnSpPr>
          <p:nvPr/>
        </p:nvCxnSpPr>
        <p:spPr>
          <a:xfrm>
            <a:off x="1600200" y="1905000"/>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F273938-4DAB-4C86-97B2-9E4931920668}"/>
              </a:ext>
            </a:extLst>
          </p:cNvPr>
          <p:cNvSpPr/>
          <p:nvPr/>
        </p:nvSpPr>
        <p:spPr>
          <a:xfrm>
            <a:off x="1485900" y="17907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BD7FE1D-6FBE-42F3-87BC-2DE5EC0EE71F}"/>
              </a:ext>
            </a:extLst>
          </p:cNvPr>
          <p:cNvSpPr/>
          <p:nvPr/>
        </p:nvSpPr>
        <p:spPr>
          <a:xfrm>
            <a:off x="2120699" y="17907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8D2D3B9-19BA-444B-9D35-88A47EE3B2A6}"/>
              </a:ext>
            </a:extLst>
          </p:cNvPr>
          <p:cNvSpPr/>
          <p:nvPr/>
        </p:nvSpPr>
        <p:spPr>
          <a:xfrm>
            <a:off x="2925140" y="17907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A06F4E2-4179-432E-B40F-30AB123A0A2F}"/>
              </a:ext>
            </a:extLst>
          </p:cNvPr>
          <p:cNvSpPr/>
          <p:nvPr/>
        </p:nvSpPr>
        <p:spPr>
          <a:xfrm>
            <a:off x="4893425" y="181344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FE87615-6796-466F-9422-FE3875DED1CF}"/>
              </a:ext>
            </a:extLst>
          </p:cNvPr>
          <p:cNvSpPr>
            <a:spLocks noChangeAspect="1"/>
          </p:cNvSpPr>
          <p:nvPr/>
        </p:nvSpPr>
        <p:spPr>
          <a:xfrm>
            <a:off x="-590481" y="-879675"/>
            <a:ext cx="5562599" cy="55625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F7CEE4E-830D-408B-BC49-07D10AD784F9}"/>
              </a:ext>
            </a:extLst>
          </p:cNvPr>
          <p:cNvSpPr>
            <a:spLocks noChangeAspect="1"/>
          </p:cNvSpPr>
          <p:nvPr/>
        </p:nvSpPr>
        <p:spPr>
          <a:xfrm>
            <a:off x="533400" y="-163975"/>
            <a:ext cx="4148050" cy="41480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8299764-58C1-4AF5-96E7-9FA2EA5186C8}"/>
              </a:ext>
            </a:extLst>
          </p:cNvPr>
          <p:cNvSpPr>
            <a:spLocks noChangeAspect="1"/>
          </p:cNvSpPr>
          <p:nvPr/>
        </p:nvSpPr>
        <p:spPr>
          <a:xfrm>
            <a:off x="1941970" y="685800"/>
            <a:ext cx="2442445" cy="24424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6D2FC6F9-97AD-484E-89B0-DF2FE5C69D72}"/>
              </a:ext>
            </a:extLst>
          </p:cNvPr>
          <p:cNvSpPr/>
          <p:nvPr/>
        </p:nvSpPr>
        <p:spPr>
          <a:xfrm>
            <a:off x="5082291" y="1800644"/>
            <a:ext cx="43332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80FAFD5-1154-4A2F-BD3D-8104767ED7A1}"/>
              </a:ext>
            </a:extLst>
          </p:cNvPr>
          <p:cNvSpPr txBox="1"/>
          <p:nvPr/>
        </p:nvSpPr>
        <p:spPr>
          <a:xfrm>
            <a:off x="5512108" y="1690853"/>
            <a:ext cx="555343" cy="461665"/>
          </a:xfrm>
          <a:prstGeom prst="rect">
            <a:avLst/>
          </a:prstGeom>
          <a:noFill/>
        </p:spPr>
        <p:txBody>
          <a:bodyPr wrap="square" rtlCol="0">
            <a:spAutoFit/>
          </a:bodyPr>
          <a:lstStyle/>
          <a:p>
            <a:r>
              <a:rPr lang="en-US" sz="2400" b="1" i="1" dirty="0">
                <a:latin typeface="+mj-lt"/>
              </a:rPr>
              <a:t>v</a:t>
            </a:r>
          </a:p>
        </p:txBody>
      </p:sp>
      <p:cxnSp>
        <p:nvCxnSpPr>
          <p:cNvPr id="31" name="Straight Arrow Connector 30">
            <a:extLst>
              <a:ext uri="{FF2B5EF4-FFF2-40B4-BE49-F238E27FC236}">
                <a16:creationId xmlns:a16="http://schemas.microsoft.com/office/drawing/2014/main" id="{ECF28BFE-006F-4228-AF7B-4F8D5DE3DD88}"/>
              </a:ext>
            </a:extLst>
          </p:cNvPr>
          <p:cNvCxnSpPr>
            <a:cxnSpLocks/>
          </p:cNvCxnSpPr>
          <p:nvPr/>
        </p:nvCxnSpPr>
        <p:spPr>
          <a:xfrm flipH="1">
            <a:off x="1921954" y="1921687"/>
            <a:ext cx="318812" cy="197076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EC82766-F9C0-423D-97D6-A266786C7027}"/>
              </a:ext>
            </a:extLst>
          </p:cNvPr>
          <p:cNvCxnSpPr>
            <a:cxnSpLocks/>
          </p:cNvCxnSpPr>
          <p:nvPr/>
        </p:nvCxnSpPr>
        <p:spPr>
          <a:xfrm flipH="1">
            <a:off x="355292" y="1929442"/>
            <a:ext cx="1256435" cy="208641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D01E1BD-678A-4872-91EB-00C321301361}"/>
              </a:ext>
            </a:extLst>
          </p:cNvPr>
          <p:cNvCxnSpPr>
            <a:cxnSpLocks/>
            <a:endCxn id="15" idx="4"/>
          </p:cNvCxnSpPr>
          <p:nvPr/>
        </p:nvCxnSpPr>
        <p:spPr>
          <a:xfrm>
            <a:off x="3041781" y="1905002"/>
            <a:ext cx="121412" cy="122324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B1115EC-BAC6-45F9-A0FB-E3F870EBAC2C}"/>
              </a:ext>
            </a:extLst>
          </p:cNvPr>
          <p:cNvSpPr txBox="1"/>
          <p:nvPr/>
        </p:nvSpPr>
        <p:spPr>
          <a:xfrm>
            <a:off x="4774498" y="1900536"/>
            <a:ext cx="282561" cy="461665"/>
          </a:xfrm>
          <a:prstGeom prst="rect">
            <a:avLst/>
          </a:prstGeom>
          <a:noFill/>
        </p:spPr>
        <p:txBody>
          <a:bodyPr wrap="square" rtlCol="0">
            <a:spAutoFit/>
          </a:bodyPr>
          <a:lstStyle/>
          <a:p>
            <a:r>
              <a:rPr lang="en-US" sz="2400" i="1" dirty="0">
                <a:latin typeface="+mj-lt"/>
              </a:rPr>
              <a:t>t</a:t>
            </a:r>
          </a:p>
        </p:txBody>
      </p:sp>
      <p:sp>
        <p:nvSpPr>
          <p:cNvPr id="41" name="TextBox 40">
            <a:extLst>
              <a:ext uri="{FF2B5EF4-FFF2-40B4-BE49-F238E27FC236}">
                <a16:creationId xmlns:a16="http://schemas.microsoft.com/office/drawing/2014/main" id="{1C45E213-8FC9-4CA0-888E-937C41DD024F}"/>
              </a:ext>
            </a:extLst>
          </p:cNvPr>
          <p:cNvSpPr txBox="1"/>
          <p:nvPr/>
        </p:nvSpPr>
        <p:spPr>
          <a:xfrm>
            <a:off x="1446480" y="1938533"/>
            <a:ext cx="508441" cy="461665"/>
          </a:xfrm>
          <a:prstGeom prst="rect">
            <a:avLst/>
          </a:prstGeom>
          <a:noFill/>
        </p:spPr>
        <p:txBody>
          <a:bodyPr wrap="square" rtlCol="0">
            <a:spAutoFit/>
          </a:bodyPr>
          <a:lstStyle/>
          <a:p>
            <a:r>
              <a:rPr lang="en-US" sz="2400" i="1" dirty="0">
                <a:latin typeface="+mj-lt"/>
              </a:rPr>
              <a:t>t</a:t>
            </a:r>
            <a:r>
              <a:rPr lang="en-US" sz="2400" i="1" baseline="-25000" dirty="0">
                <a:latin typeface="+mj-lt"/>
              </a:rPr>
              <a:t>r3</a:t>
            </a:r>
            <a:endParaRPr lang="en-US" sz="2400" i="1" dirty="0">
              <a:latin typeface="+mj-lt"/>
            </a:endParaRPr>
          </a:p>
        </p:txBody>
      </p:sp>
      <p:sp>
        <p:nvSpPr>
          <p:cNvPr id="42" name="TextBox 41">
            <a:extLst>
              <a:ext uri="{FF2B5EF4-FFF2-40B4-BE49-F238E27FC236}">
                <a16:creationId xmlns:a16="http://schemas.microsoft.com/office/drawing/2014/main" id="{FF08533C-5020-4474-9CD8-334A12339F2A}"/>
              </a:ext>
            </a:extLst>
          </p:cNvPr>
          <p:cNvSpPr txBox="1"/>
          <p:nvPr/>
        </p:nvSpPr>
        <p:spPr>
          <a:xfrm>
            <a:off x="2037648" y="1951903"/>
            <a:ext cx="533327" cy="461665"/>
          </a:xfrm>
          <a:prstGeom prst="rect">
            <a:avLst/>
          </a:prstGeom>
          <a:noFill/>
        </p:spPr>
        <p:txBody>
          <a:bodyPr wrap="square" rtlCol="0">
            <a:spAutoFit/>
          </a:bodyPr>
          <a:lstStyle/>
          <a:p>
            <a:r>
              <a:rPr lang="en-US" sz="2400" i="1" dirty="0">
                <a:latin typeface="+mj-lt"/>
              </a:rPr>
              <a:t>t</a:t>
            </a:r>
            <a:r>
              <a:rPr lang="en-US" sz="2400" i="1" baseline="-25000" dirty="0">
                <a:latin typeface="+mj-lt"/>
              </a:rPr>
              <a:t>r2</a:t>
            </a:r>
            <a:endParaRPr lang="en-US" sz="2400" i="1" dirty="0">
              <a:latin typeface="+mj-lt"/>
            </a:endParaRPr>
          </a:p>
        </p:txBody>
      </p:sp>
      <p:sp>
        <p:nvSpPr>
          <p:cNvPr id="43" name="TextBox 42">
            <a:extLst>
              <a:ext uri="{FF2B5EF4-FFF2-40B4-BE49-F238E27FC236}">
                <a16:creationId xmlns:a16="http://schemas.microsoft.com/office/drawing/2014/main" id="{800EF2A8-87BA-4E73-912D-BA341E38F162}"/>
              </a:ext>
            </a:extLst>
          </p:cNvPr>
          <p:cNvSpPr txBox="1"/>
          <p:nvPr/>
        </p:nvSpPr>
        <p:spPr>
          <a:xfrm>
            <a:off x="3060896" y="1798412"/>
            <a:ext cx="464575" cy="461665"/>
          </a:xfrm>
          <a:prstGeom prst="rect">
            <a:avLst/>
          </a:prstGeom>
          <a:noFill/>
        </p:spPr>
        <p:txBody>
          <a:bodyPr wrap="square" rtlCol="0">
            <a:spAutoFit/>
          </a:bodyPr>
          <a:lstStyle/>
          <a:p>
            <a:r>
              <a:rPr lang="en-US" sz="2400" i="1" dirty="0">
                <a:latin typeface="+mj-lt"/>
              </a:rPr>
              <a:t>t</a:t>
            </a:r>
            <a:r>
              <a:rPr lang="en-US" sz="2400" i="1" baseline="-25000" dirty="0">
                <a:latin typeface="+mj-lt"/>
              </a:rPr>
              <a:t>r1</a:t>
            </a:r>
            <a:endParaRPr lang="en-US" sz="2400" i="1" dirty="0">
              <a:latin typeface="+mj-lt"/>
            </a:endParaRPr>
          </a:p>
        </p:txBody>
      </p:sp>
      <p:sp>
        <p:nvSpPr>
          <p:cNvPr id="44" name="TextBox 43">
            <a:extLst>
              <a:ext uri="{FF2B5EF4-FFF2-40B4-BE49-F238E27FC236}">
                <a16:creationId xmlns:a16="http://schemas.microsoft.com/office/drawing/2014/main" id="{A162E9D5-621A-4FB1-A0A1-32618FD80E3B}"/>
              </a:ext>
            </a:extLst>
          </p:cNvPr>
          <p:cNvSpPr txBox="1"/>
          <p:nvPr/>
        </p:nvSpPr>
        <p:spPr>
          <a:xfrm>
            <a:off x="3990379" y="4661982"/>
            <a:ext cx="5562600" cy="461665"/>
          </a:xfrm>
          <a:prstGeom prst="rect">
            <a:avLst/>
          </a:prstGeom>
          <a:noFill/>
        </p:spPr>
        <p:txBody>
          <a:bodyPr wrap="square" rtlCol="0">
            <a:spAutoFit/>
          </a:bodyPr>
          <a:lstStyle/>
          <a:p>
            <a:r>
              <a:rPr lang="en-US" sz="2400" dirty="0">
                <a:latin typeface="+mj-lt"/>
              </a:rPr>
              <a:t>For     </a:t>
            </a:r>
            <a:r>
              <a:rPr lang="en-US" sz="2400" i="1" dirty="0">
                <a:latin typeface="+mj-lt"/>
              </a:rPr>
              <a:t>v/c</a:t>
            </a:r>
            <a:r>
              <a:rPr lang="en-US" sz="2400" dirty="0">
                <a:latin typeface="+mj-lt"/>
              </a:rPr>
              <a:t>&gt;1</a:t>
            </a:r>
          </a:p>
        </p:txBody>
      </p:sp>
      <p:cxnSp>
        <p:nvCxnSpPr>
          <p:cNvPr id="45" name="Straight Connector 44">
            <a:extLst>
              <a:ext uri="{FF2B5EF4-FFF2-40B4-BE49-F238E27FC236}">
                <a16:creationId xmlns:a16="http://schemas.microsoft.com/office/drawing/2014/main" id="{935AC0EF-29C8-4577-AD1A-F83EF6BF7F48}"/>
              </a:ext>
            </a:extLst>
          </p:cNvPr>
          <p:cNvCxnSpPr>
            <a:cxnSpLocks/>
          </p:cNvCxnSpPr>
          <p:nvPr/>
        </p:nvCxnSpPr>
        <p:spPr>
          <a:xfrm>
            <a:off x="1752600" y="5715000"/>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BE9E21D5-7A4D-4BF2-B166-BFAC7DD1E4A1}"/>
              </a:ext>
            </a:extLst>
          </p:cNvPr>
          <p:cNvSpPr/>
          <p:nvPr/>
        </p:nvSpPr>
        <p:spPr>
          <a:xfrm>
            <a:off x="1638300" y="56007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4169613-CC6A-4859-9B19-D82D0B4E770A}"/>
              </a:ext>
            </a:extLst>
          </p:cNvPr>
          <p:cNvSpPr/>
          <p:nvPr/>
        </p:nvSpPr>
        <p:spPr>
          <a:xfrm>
            <a:off x="2964518" y="5586289"/>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9EB4E42-B566-4F61-BFC0-FDEA8C603277}"/>
              </a:ext>
            </a:extLst>
          </p:cNvPr>
          <p:cNvSpPr/>
          <p:nvPr/>
        </p:nvSpPr>
        <p:spPr>
          <a:xfrm>
            <a:off x="4080444" y="5613049"/>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56D105E-8864-4AC5-AE0A-BF6CCA007766}"/>
              </a:ext>
            </a:extLst>
          </p:cNvPr>
          <p:cNvSpPr/>
          <p:nvPr/>
        </p:nvSpPr>
        <p:spPr>
          <a:xfrm>
            <a:off x="5137096" y="562514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CB099C9-0647-4B24-8AA8-2D0D7AC3B8E6}"/>
              </a:ext>
            </a:extLst>
          </p:cNvPr>
          <p:cNvSpPr>
            <a:spLocks noChangeAspect="1"/>
          </p:cNvSpPr>
          <p:nvPr/>
        </p:nvSpPr>
        <p:spPr>
          <a:xfrm>
            <a:off x="552450" y="4572000"/>
            <a:ext cx="22860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4E56D80-A0FE-4423-9A97-2850CDBE01FA}"/>
              </a:ext>
            </a:extLst>
          </p:cNvPr>
          <p:cNvSpPr>
            <a:spLocks noChangeAspect="1"/>
          </p:cNvSpPr>
          <p:nvPr/>
        </p:nvSpPr>
        <p:spPr>
          <a:xfrm>
            <a:off x="2426309" y="5003589"/>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524A464-C871-4FF8-9150-C82158ED4F43}"/>
              </a:ext>
            </a:extLst>
          </p:cNvPr>
          <p:cNvSpPr>
            <a:spLocks noChangeAspect="1"/>
          </p:cNvSpPr>
          <p:nvPr/>
        </p:nvSpPr>
        <p:spPr>
          <a:xfrm>
            <a:off x="3707200" y="5338464"/>
            <a:ext cx="914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Right 52">
            <a:extLst>
              <a:ext uri="{FF2B5EF4-FFF2-40B4-BE49-F238E27FC236}">
                <a16:creationId xmlns:a16="http://schemas.microsoft.com/office/drawing/2014/main" id="{95C2F00E-E970-4F82-A7C3-DF6C2A9F0172}"/>
              </a:ext>
            </a:extLst>
          </p:cNvPr>
          <p:cNvSpPr/>
          <p:nvPr/>
        </p:nvSpPr>
        <p:spPr>
          <a:xfrm>
            <a:off x="5298955" y="5600700"/>
            <a:ext cx="492245" cy="259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321B6AC-4BB9-47EE-B17D-4A28386933DC}"/>
              </a:ext>
            </a:extLst>
          </p:cNvPr>
          <p:cNvSpPr txBox="1"/>
          <p:nvPr/>
        </p:nvSpPr>
        <p:spPr>
          <a:xfrm>
            <a:off x="5486400" y="5739442"/>
            <a:ext cx="555343" cy="461665"/>
          </a:xfrm>
          <a:prstGeom prst="rect">
            <a:avLst/>
          </a:prstGeom>
          <a:noFill/>
        </p:spPr>
        <p:txBody>
          <a:bodyPr wrap="square" rtlCol="0">
            <a:spAutoFit/>
          </a:bodyPr>
          <a:lstStyle/>
          <a:p>
            <a:r>
              <a:rPr lang="en-US" sz="2400" b="1" i="1" dirty="0">
                <a:latin typeface="+mj-lt"/>
              </a:rPr>
              <a:t>v</a:t>
            </a:r>
          </a:p>
        </p:txBody>
      </p:sp>
      <p:cxnSp>
        <p:nvCxnSpPr>
          <p:cNvPr id="55" name="Straight Arrow Connector 54">
            <a:extLst>
              <a:ext uri="{FF2B5EF4-FFF2-40B4-BE49-F238E27FC236}">
                <a16:creationId xmlns:a16="http://schemas.microsoft.com/office/drawing/2014/main" id="{B1DC16E1-AB56-4EEB-80DC-F62E5806E420}"/>
              </a:ext>
            </a:extLst>
          </p:cNvPr>
          <p:cNvCxnSpPr>
            <a:cxnSpLocks/>
          </p:cNvCxnSpPr>
          <p:nvPr/>
        </p:nvCxnSpPr>
        <p:spPr>
          <a:xfrm flipH="1" flipV="1">
            <a:off x="2888388" y="5003589"/>
            <a:ext cx="195670" cy="75295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1EE227A-7098-490B-A10C-294D6B168767}"/>
              </a:ext>
            </a:extLst>
          </p:cNvPr>
          <p:cNvCxnSpPr>
            <a:cxnSpLocks/>
          </p:cNvCxnSpPr>
          <p:nvPr/>
        </p:nvCxnSpPr>
        <p:spPr>
          <a:xfrm flipH="1" flipV="1">
            <a:off x="1252941" y="4648200"/>
            <a:ext cx="511185" cy="10912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7C82963-6BA9-4A8C-8602-8DD5FB556379}"/>
              </a:ext>
            </a:extLst>
          </p:cNvPr>
          <p:cNvCxnSpPr>
            <a:cxnSpLocks/>
            <a:endCxn id="52" idx="0"/>
          </p:cNvCxnSpPr>
          <p:nvPr/>
        </p:nvCxnSpPr>
        <p:spPr>
          <a:xfrm flipH="1" flipV="1">
            <a:off x="4164400" y="5338464"/>
            <a:ext cx="35870" cy="37653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7814BB4-9992-4999-A738-1363EE8482D5}"/>
              </a:ext>
            </a:extLst>
          </p:cNvPr>
          <p:cNvSpPr txBox="1"/>
          <p:nvPr/>
        </p:nvSpPr>
        <p:spPr>
          <a:xfrm>
            <a:off x="5110116" y="5756173"/>
            <a:ext cx="282561" cy="461665"/>
          </a:xfrm>
          <a:prstGeom prst="rect">
            <a:avLst/>
          </a:prstGeom>
          <a:noFill/>
        </p:spPr>
        <p:txBody>
          <a:bodyPr wrap="square" rtlCol="0">
            <a:spAutoFit/>
          </a:bodyPr>
          <a:lstStyle/>
          <a:p>
            <a:r>
              <a:rPr lang="en-US" sz="2400" i="1" dirty="0">
                <a:latin typeface="+mj-lt"/>
              </a:rPr>
              <a:t>t</a:t>
            </a:r>
          </a:p>
        </p:txBody>
      </p:sp>
      <p:sp>
        <p:nvSpPr>
          <p:cNvPr id="59" name="TextBox 58">
            <a:extLst>
              <a:ext uri="{FF2B5EF4-FFF2-40B4-BE49-F238E27FC236}">
                <a16:creationId xmlns:a16="http://schemas.microsoft.com/office/drawing/2014/main" id="{DFCA2FD3-254B-4C3D-A6FC-EC18C1DEBA71}"/>
              </a:ext>
            </a:extLst>
          </p:cNvPr>
          <p:cNvSpPr txBox="1"/>
          <p:nvPr/>
        </p:nvSpPr>
        <p:spPr>
          <a:xfrm>
            <a:off x="1598880" y="5748533"/>
            <a:ext cx="508441" cy="461665"/>
          </a:xfrm>
          <a:prstGeom prst="rect">
            <a:avLst/>
          </a:prstGeom>
          <a:noFill/>
        </p:spPr>
        <p:txBody>
          <a:bodyPr wrap="square" rtlCol="0">
            <a:spAutoFit/>
          </a:bodyPr>
          <a:lstStyle/>
          <a:p>
            <a:r>
              <a:rPr lang="en-US" sz="2400" i="1" dirty="0">
                <a:latin typeface="+mj-lt"/>
              </a:rPr>
              <a:t>t</a:t>
            </a:r>
            <a:r>
              <a:rPr lang="en-US" sz="2400" i="1" baseline="-25000" dirty="0">
                <a:latin typeface="+mj-lt"/>
              </a:rPr>
              <a:t>r3</a:t>
            </a:r>
            <a:endParaRPr lang="en-US" sz="2400" i="1" dirty="0">
              <a:latin typeface="+mj-lt"/>
            </a:endParaRPr>
          </a:p>
        </p:txBody>
      </p:sp>
      <p:sp>
        <p:nvSpPr>
          <p:cNvPr id="60" name="TextBox 59">
            <a:extLst>
              <a:ext uri="{FF2B5EF4-FFF2-40B4-BE49-F238E27FC236}">
                <a16:creationId xmlns:a16="http://schemas.microsoft.com/office/drawing/2014/main" id="{04237CD0-CF92-4C1B-8EF1-A61ED9B4D2BA}"/>
              </a:ext>
            </a:extLst>
          </p:cNvPr>
          <p:cNvSpPr txBox="1"/>
          <p:nvPr/>
        </p:nvSpPr>
        <p:spPr>
          <a:xfrm>
            <a:off x="3105493" y="5747503"/>
            <a:ext cx="533327" cy="461665"/>
          </a:xfrm>
          <a:prstGeom prst="rect">
            <a:avLst/>
          </a:prstGeom>
          <a:noFill/>
        </p:spPr>
        <p:txBody>
          <a:bodyPr wrap="square" rtlCol="0">
            <a:spAutoFit/>
          </a:bodyPr>
          <a:lstStyle/>
          <a:p>
            <a:r>
              <a:rPr lang="en-US" sz="2400" i="1" dirty="0">
                <a:latin typeface="+mj-lt"/>
              </a:rPr>
              <a:t>t</a:t>
            </a:r>
            <a:r>
              <a:rPr lang="en-US" sz="2400" i="1" baseline="-25000" dirty="0">
                <a:latin typeface="+mj-lt"/>
              </a:rPr>
              <a:t>r2</a:t>
            </a:r>
            <a:endParaRPr lang="en-US" sz="2400" i="1" dirty="0">
              <a:latin typeface="+mj-lt"/>
            </a:endParaRPr>
          </a:p>
        </p:txBody>
      </p:sp>
      <p:sp>
        <p:nvSpPr>
          <p:cNvPr id="61" name="TextBox 60">
            <a:extLst>
              <a:ext uri="{FF2B5EF4-FFF2-40B4-BE49-F238E27FC236}">
                <a16:creationId xmlns:a16="http://schemas.microsoft.com/office/drawing/2014/main" id="{C9B773B8-EE7D-4BE0-B976-D69E9D358E4B}"/>
              </a:ext>
            </a:extLst>
          </p:cNvPr>
          <p:cNvSpPr txBox="1"/>
          <p:nvPr/>
        </p:nvSpPr>
        <p:spPr>
          <a:xfrm>
            <a:off x="4336025" y="5608412"/>
            <a:ext cx="464575" cy="461665"/>
          </a:xfrm>
          <a:prstGeom prst="rect">
            <a:avLst/>
          </a:prstGeom>
          <a:noFill/>
        </p:spPr>
        <p:txBody>
          <a:bodyPr wrap="square" rtlCol="0">
            <a:spAutoFit/>
          </a:bodyPr>
          <a:lstStyle/>
          <a:p>
            <a:r>
              <a:rPr lang="en-US" sz="2400" i="1" dirty="0">
                <a:latin typeface="+mj-lt"/>
              </a:rPr>
              <a:t>t</a:t>
            </a:r>
            <a:r>
              <a:rPr lang="en-US" sz="2400" i="1" baseline="-25000" dirty="0">
                <a:latin typeface="+mj-lt"/>
              </a:rPr>
              <a:t>r1</a:t>
            </a:r>
            <a:endParaRPr lang="en-US" sz="2400" i="1" dirty="0">
              <a:latin typeface="+mj-lt"/>
            </a:endParaRPr>
          </a:p>
        </p:txBody>
      </p:sp>
      <p:cxnSp>
        <p:nvCxnSpPr>
          <p:cNvPr id="64" name="Straight Connector 63">
            <a:extLst>
              <a:ext uri="{FF2B5EF4-FFF2-40B4-BE49-F238E27FC236}">
                <a16:creationId xmlns:a16="http://schemas.microsoft.com/office/drawing/2014/main" id="{E4E43CDD-B720-44E8-8DEC-DC9ABBAD7D39}"/>
              </a:ext>
            </a:extLst>
          </p:cNvPr>
          <p:cNvCxnSpPr>
            <a:cxnSpLocks/>
            <a:endCxn id="49" idx="1"/>
          </p:cNvCxnSpPr>
          <p:nvPr/>
        </p:nvCxnSpPr>
        <p:spPr>
          <a:xfrm>
            <a:off x="1561850" y="4445488"/>
            <a:ext cx="3608724" cy="12131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E530F88-F15A-486C-A775-A946A6176F1F}"/>
              </a:ext>
            </a:extLst>
          </p:cNvPr>
          <p:cNvSpPr txBox="1"/>
          <p:nvPr/>
        </p:nvSpPr>
        <p:spPr>
          <a:xfrm rot="17838366">
            <a:off x="-295546" y="2455988"/>
            <a:ext cx="1096129" cy="461665"/>
          </a:xfrm>
          <a:prstGeom prst="rect">
            <a:avLst/>
          </a:prstGeom>
          <a:noFill/>
        </p:spPr>
        <p:txBody>
          <a:bodyPr wrap="square" rtlCol="0">
            <a:spAutoFit/>
          </a:bodyPr>
          <a:lstStyle/>
          <a:p>
            <a:r>
              <a:rPr lang="en-US" sz="2400" i="1" dirty="0">
                <a:latin typeface="+mj-lt"/>
              </a:rPr>
              <a:t>(t-t</a:t>
            </a:r>
            <a:r>
              <a:rPr lang="en-US" sz="2400" i="1" baseline="-25000" dirty="0">
                <a:latin typeface="+mj-lt"/>
              </a:rPr>
              <a:t>r3</a:t>
            </a:r>
            <a:r>
              <a:rPr lang="en-US" sz="2400" i="1" dirty="0">
                <a:latin typeface="+mj-lt"/>
              </a:rPr>
              <a:t>)c</a:t>
            </a:r>
          </a:p>
        </p:txBody>
      </p:sp>
      <p:sp>
        <p:nvSpPr>
          <p:cNvPr id="71" name="Left Brace 70">
            <a:extLst>
              <a:ext uri="{FF2B5EF4-FFF2-40B4-BE49-F238E27FC236}">
                <a16:creationId xmlns:a16="http://schemas.microsoft.com/office/drawing/2014/main" id="{E0AF116C-ADB9-4114-AD18-12F9D83E56F2}"/>
              </a:ext>
            </a:extLst>
          </p:cNvPr>
          <p:cNvSpPr/>
          <p:nvPr/>
        </p:nvSpPr>
        <p:spPr>
          <a:xfrm rot="2026766">
            <a:off x="511232" y="1688189"/>
            <a:ext cx="475030" cy="228946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a:extLst>
              <a:ext uri="{FF2B5EF4-FFF2-40B4-BE49-F238E27FC236}">
                <a16:creationId xmlns:a16="http://schemas.microsoft.com/office/drawing/2014/main" id="{93406F0C-6911-4AE5-BDCC-070BEC7528A4}"/>
              </a:ext>
            </a:extLst>
          </p:cNvPr>
          <p:cNvSpPr txBox="1"/>
          <p:nvPr/>
        </p:nvSpPr>
        <p:spPr>
          <a:xfrm rot="3314211">
            <a:off x="589125" y="5120407"/>
            <a:ext cx="1096129" cy="461665"/>
          </a:xfrm>
          <a:prstGeom prst="rect">
            <a:avLst/>
          </a:prstGeom>
          <a:noFill/>
        </p:spPr>
        <p:txBody>
          <a:bodyPr wrap="square" rtlCol="0">
            <a:spAutoFit/>
          </a:bodyPr>
          <a:lstStyle/>
          <a:p>
            <a:r>
              <a:rPr lang="en-US" sz="2400" i="1" dirty="0">
                <a:latin typeface="+mj-lt"/>
              </a:rPr>
              <a:t>(t-t</a:t>
            </a:r>
            <a:r>
              <a:rPr lang="en-US" sz="2400" i="1" baseline="-25000" dirty="0">
                <a:latin typeface="+mj-lt"/>
              </a:rPr>
              <a:t>r3</a:t>
            </a:r>
            <a:r>
              <a:rPr lang="en-US" sz="2400" i="1" dirty="0">
                <a:latin typeface="+mj-lt"/>
              </a:rPr>
              <a:t>)c</a:t>
            </a:r>
          </a:p>
        </p:txBody>
      </p:sp>
      <p:sp>
        <p:nvSpPr>
          <p:cNvPr id="73" name="Left Brace 72">
            <a:extLst>
              <a:ext uri="{FF2B5EF4-FFF2-40B4-BE49-F238E27FC236}">
                <a16:creationId xmlns:a16="http://schemas.microsoft.com/office/drawing/2014/main" id="{D60DDB70-C6DD-4B62-8AF1-87F637BBCEE1}"/>
              </a:ext>
            </a:extLst>
          </p:cNvPr>
          <p:cNvSpPr/>
          <p:nvPr/>
        </p:nvSpPr>
        <p:spPr>
          <a:xfrm rot="20253297">
            <a:off x="1166323" y="4734320"/>
            <a:ext cx="235004" cy="92252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8444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nvGraphicFramePr>
        <p:xfrm>
          <a:off x="711200" y="337212"/>
          <a:ext cx="8020050" cy="2544745"/>
        </p:xfrm>
        <a:graphic>
          <a:graphicData uri="http://schemas.openxmlformats.org/presentationml/2006/ole">
            <mc:AlternateContent xmlns:mc="http://schemas.openxmlformats.org/markup-compatibility/2006">
              <mc:Choice xmlns:v="urn:schemas-microsoft-com:vml" Requires="v">
                <p:oleObj name="Equation" r:id="rId3" imgW="6222960" imgH="1917360" progId="Equation.DSMT4">
                  <p:embed/>
                </p:oleObj>
              </mc:Choice>
              <mc:Fallback>
                <p:oleObj name="Equation" r:id="rId3" imgW="6222960" imgH="1917360" progId="Equation.DSMT4">
                  <p:embed/>
                  <p:pic>
                    <p:nvPicPr>
                      <p:cNvPr id="5" name="Object 4"/>
                      <p:cNvPicPr>
                        <a:picLocks noChangeAspect="1" noChangeArrowheads="1"/>
                      </p:cNvPicPr>
                      <p:nvPr/>
                    </p:nvPicPr>
                    <p:blipFill>
                      <a:blip r:embed="rId4"/>
                      <a:srcRect/>
                      <a:stretch>
                        <a:fillRect/>
                      </a:stretch>
                    </p:blipFill>
                    <p:spPr bwMode="auto">
                      <a:xfrm>
                        <a:off x="711200" y="337212"/>
                        <a:ext cx="8020050" cy="254474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594360" y="3281385"/>
          <a:ext cx="8128000" cy="2124030"/>
        </p:xfrm>
        <a:graphic>
          <a:graphicData uri="http://schemas.openxmlformats.org/presentationml/2006/ole">
            <mc:AlternateContent xmlns:mc="http://schemas.openxmlformats.org/markup-compatibility/2006">
              <mc:Choice xmlns:v="urn:schemas-microsoft-com:vml" Requires="v">
                <p:oleObj name="Equation" r:id="rId5" imgW="4851360" imgH="1231560" progId="Equation.DSMT4">
                  <p:embed/>
                </p:oleObj>
              </mc:Choice>
              <mc:Fallback>
                <p:oleObj name="Equation" r:id="rId5" imgW="4851360" imgH="1231560" progId="Equation.DSMT4">
                  <p:embed/>
                  <p:pic>
                    <p:nvPicPr>
                      <p:cNvPr id="6" name="Object 5"/>
                      <p:cNvPicPr>
                        <a:picLocks noChangeAspect="1" noChangeArrowheads="1"/>
                      </p:cNvPicPr>
                      <p:nvPr/>
                    </p:nvPicPr>
                    <p:blipFill>
                      <a:blip r:embed="rId6"/>
                      <a:srcRect/>
                      <a:stretch>
                        <a:fillRect/>
                      </a:stretch>
                    </p:blipFill>
                    <p:spPr bwMode="auto">
                      <a:xfrm>
                        <a:off x="594360" y="3281385"/>
                        <a:ext cx="8128000" cy="2124030"/>
                      </a:xfrm>
                      <a:prstGeom prst="rect">
                        <a:avLst/>
                      </a:prstGeom>
                      <a:noFill/>
                      <a:ln>
                        <a:noFill/>
                      </a:ln>
                    </p:spPr>
                  </p:pic>
                </p:oleObj>
              </mc:Fallback>
            </mc:AlternateContent>
          </a:graphicData>
        </a:graphic>
      </p:graphicFrame>
      <p:sp>
        <p:nvSpPr>
          <p:cNvPr id="7" name="Oval 6"/>
          <p:cNvSpPr/>
          <p:nvPr/>
        </p:nvSpPr>
        <p:spPr>
          <a:xfrm>
            <a:off x="5638800" y="434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730240" y="4084320"/>
            <a:ext cx="2362200" cy="396240"/>
          </a:xfrm>
          <a:custGeom>
            <a:avLst/>
            <a:gdLst>
              <a:gd name="connsiteX0" fmla="*/ 0 w 2362200"/>
              <a:gd name="connsiteY0" fmla="*/ 396240 h 396240"/>
              <a:gd name="connsiteX1" fmla="*/ 91440 w 2362200"/>
              <a:gd name="connsiteY1" fmla="*/ 335280 h 396240"/>
              <a:gd name="connsiteX2" fmla="*/ 182880 w 2362200"/>
              <a:gd name="connsiteY2" fmla="*/ 243840 h 396240"/>
              <a:gd name="connsiteX3" fmla="*/ 243840 w 2362200"/>
              <a:gd name="connsiteY3" fmla="*/ 198120 h 396240"/>
              <a:gd name="connsiteX4" fmla="*/ 289560 w 2362200"/>
              <a:gd name="connsiteY4" fmla="*/ 152400 h 396240"/>
              <a:gd name="connsiteX5" fmla="*/ 365760 w 2362200"/>
              <a:gd name="connsiteY5" fmla="*/ 121920 h 396240"/>
              <a:gd name="connsiteX6" fmla="*/ 487680 w 2362200"/>
              <a:gd name="connsiteY6" fmla="*/ 60960 h 396240"/>
              <a:gd name="connsiteX7" fmla="*/ 533400 w 2362200"/>
              <a:gd name="connsiteY7" fmla="*/ 30480 h 396240"/>
              <a:gd name="connsiteX8" fmla="*/ 624840 w 2362200"/>
              <a:gd name="connsiteY8" fmla="*/ 15240 h 396240"/>
              <a:gd name="connsiteX9" fmla="*/ 670560 w 2362200"/>
              <a:gd name="connsiteY9" fmla="*/ 0 h 396240"/>
              <a:gd name="connsiteX10" fmla="*/ 716280 w 2362200"/>
              <a:gd name="connsiteY10" fmla="*/ 30480 h 396240"/>
              <a:gd name="connsiteX11" fmla="*/ 746760 w 2362200"/>
              <a:gd name="connsiteY11" fmla="*/ 121920 h 396240"/>
              <a:gd name="connsiteX12" fmla="*/ 792480 w 2362200"/>
              <a:gd name="connsiteY12" fmla="*/ 213360 h 396240"/>
              <a:gd name="connsiteX13" fmla="*/ 883920 w 2362200"/>
              <a:gd name="connsiteY13" fmla="*/ 259080 h 396240"/>
              <a:gd name="connsiteX14" fmla="*/ 929640 w 2362200"/>
              <a:gd name="connsiteY14" fmla="*/ 289560 h 396240"/>
              <a:gd name="connsiteX15" fmla="*/ 975360 w 2362200"/>
              <a:gd name="connsiteY15" fmla="*/ 304800 h 396240"/>
              <a:gd name="connsiteX16" fmla="*/ 1036320 w 2362200"/>
              <a:gd name="connsiteY16" fmla="*/ 335280 h 396240"/>
              <a:gd name="connsiteX17" fmla="*/ 1097280 w 2362200"/>
              <a:gd name="connsiteY17" fmla="*/ 350520 h 396240"/>
              <a:gd name="connsiteX18" fmla="*/ 1249680 w 2362200"/>
              <a:gd name="connsiteY18" fmla="*/ 396240 h 396240"/>
              <a:gd name="connsiteX19" fmla="*/ 1432560 w 2362200"/>
              <a:gd name="connsiteY19" fmla="*/ 335280 h 396240"/>
              <a:gd name="connsiteX20" fmla="*/ 1478280 w 2362200"/>
              <a:gd name="connsiteY20" fmla="*/ 320040 h 396240"/>
              <a:gd name="connsiteX21" fmla="*/ 1524000 w 2362200"/>
              <a:gd name="connsiteY21" fmla="*/ 289560 h 396240"/>
              <a:gd name="connsiteX22" fmla="*/ 1615440 w 2362200"/>
              <a:gd name="connsiteY22" fmla="*/ 259080 h 396240"/>
              <a:gd name="connsiteX23" fmla="*/ 1645920 w 2362200"/>
              <a:gd name="connsiteY23" fmla="*/ 213360 h 396240"/>
              <a:gd name="connsiteX24" fmla="*/ 1783080 w 2362200"/>
              <a:gd name="connsiteY24" fmla="*/ 137160 h 396240"/>
              <a:gd name="connsiteX25" fmla="*/ 1905000 w 2362200"/>
              <a:gd name="connsiteY25" fmla="*/ 91440 h 396240"/>
              <a:gd name="connsiteX26" fmla="*/ 1996440 w 2362200"/>
              <a:gd name="connsiteY26" fmla="*/ 60960 h 396240"/>
              <a:gd name="connsiteX27" fmla="*/ 2042160 w 2362200"/>
              <a:gd name="connsiteY27" fmla="*/ 45720 h 396240"/>
              <a:gd name="connsiteX28" fmla="*/ 2286000 w 2362200"/>
              <a:gd name="connsiteY28" fmla="*/ 60960 h 396240"/>
              <a:gd name="connsiteX29" fmla="*/ 2362200 w 2362200"/>
              <a:gd name="connsiteY29" fmla="*/ 7620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96240">
                <a:moveTo>
                  <a:pt x="0" y="396240"/>
                </a:moveTo>
                <a:cubicBezTo>
                  <a:pt x="30480" y="375920"/>
                  <a:pt x="63298" y="358731"/>
                  <a:pt x="91440" y="335280"/>
                </a:cubicBezTo>
                <a:cubicBezTo>
                  <a:pt x="124554" y="307685"/>
                  <a:pt x="148396" y="269703"/>
                  <a:pt x="182880" y="243840"/>
                </a:cubicBezTo>
                <a:cubicBezTo>
                  <a:pt x="203200" y="228600"/>
                  <a:pt x="224555" y="214650"/>
                  <a:pt x="243840" y="198120"/>
                </a:cubicBezTo>
                <a:cubicBezTo>
                  <a:pt x="260204" y="184094"/>
                  <a:pt x="271283" y="163823"/>
                  <a:pt x="289560" y="152400"/>
                </a:cubicBezTo>
                <a:cubicBezTo>
                  <a:pt x="312758" y="137901"/>
                  <a:pt x="340360" y="132080"/>
                  <a:pt x="365760" y="121920"/>
                </a:cubicBezTo>
                <a:cubicBezTo>
                  <a:pt x="452473" y="35207"/>
                  <a:pt x="363092" y="107680"/>
                  <a:pt x="487680" y="60960"/>
                </a:cubicBezTo>
                <a:cubicBezTo>
                  <a:pt x="504830" y="54529"/>
                  <a:pt x="516024" y="36272"/>
                  <a:pt x="533400" y="30480"/>
                </a:cubicBezTo>
                <a:cubicBezTo>
                  <a:pt x="562715" y="20708"/>
                  <a:pt x="594675" y="21943"/>
                  <a:pt x="624840" y="15240"/>
                </a:cubicBezTo>
                <a:cubicBezTo>
                  <a:pt x="640522" y="11755"/>
                  <a:pt x="655320" y="5080"/>
                  <a:pt x="670560" y="0"/>
                </a:cubicBezTo>
                <a:cubicBezTo>
                  <a:pt x="685800" y="10160"/>
                  <a:pt x="706572" y="14948"/>
                  <a:pt x="716280" y="30480"/>
                </a:cubicBezTo>
                <a:cubicBezTo>
                  <a:pt x="733308" y="57725"/>
                  <a:pt x="736600" y="91440"/>
                  <a:pt x="746760" y="121920"/>
                </a:cubicBezTo>
                <a:cubicBezTo>
                  <a:pt x="759155" y="159105"/>
                  <a:pt x="762937" y="183817"/>
                  <a:pt x="792480" y="213360"/>
                </a:cubicBezTo>
                <a:cubicBezTo>
                  <a:pt x="836156" y="257036"/>
                  <a:pt x="834340" y="234290"/>
                  <a:pt x="883920" y="259080"/>
                </a:cubicBezTo>
                <a:cubicBezTo>
                  <a:pt x="900303" y="267271"/>
                  <a:pt x="913257" y="281369"/>
                  <a:pt x="929640" y="289560"/>
                </a:cubicBezTo>
                <a:cubicBezTo>
                  <a:pt x="944008" y="296744"/>
                  <a:pt x="960595" y="298472"/>
                  <a:pt x="975360" y="304800"/>
                </a:cubicBezTo>
                <a:cubicBezTo>
                  <a:pt x="996242" y="313749"/>
                  <a:pt x="1015048" y="327303"/>
                  <a:pt x="1036320" y="335280"/>
                </a:cubicBezTo>
                <a:cubicBezTo>
                  <a:pt x="1055932" y="342634"/>
                  <a:pt x="1077218" y="344501"/>
                  <a:pt x="1097280" y="350520"/>
                </a:cubicBezTo>
                <a:cubicBezTo>
                  <a:pt x="1282798" y="406175"/>
                  <a:pt x="1109173" y="361113"/>
                  <a:pt x="1249680" y="396240"/>
                </a:cubicBezTo>
                <a:cubicBezTo>
                  <a:pt x="1466237" y="342101"/>
                  <a:pt x="1294760" y="394337"/>
                  <a:pt x="1432560" y="335280"/>
                </a:cubicBezTo>
                <a:cubicBezTo>
                  <a:pt x="1447325" y="328952"/>
                  <a:pt x="1463912" y="327224"/>
                  <a:pt x="1478280" y="320040"/>
                </a:cubicBezTo>
                <a:cubicBezTo>
                  <a:pt x="1494663" y="311849"/>
                  <a:pt x="1507262" y="296999"/>
                  <a:pt x="1524000" y="289560"/>
                </a:cubicBezTo>
                <a:cubicBezTo>
                  <a:pt x="1553360" y="276511"/>
                  <a:pt x="1615440" y="259080"/>
                  <a:pt x="1615440" y="259080"/>
                </a:cubicBezTo>
                <a:cubicBezTo>
                  <a:pt x="1625600" y="243840"/>
                  <a:pt x="1632136" y="225421"/>
                  <a:pt x="1645920" y="213360"/>
                </a:cubicBezTo>
                <a:cubicBezTo>
                  <a:pt x="1740965" y="130196"/>
                  <a:pt x="1706888" y="169814"/>
                  <a:pt x="1783080" y="137160"/>
                </a:cubicBezTo>
                <a:cubicBezTo>
                  <a:pt x="1942059" y="69026"/>
                  <a:pt x="1748903" y="138269"/>
                  <a:pt x="1905000" y="91440"/>
                </a:cubicBezTo>
                <a:cubicBezTo>
                  <a:pt x="1935774" y="82208"/>
                  <a:pt x="1965960" y="71120"/>
                  <a:pt x="1996440" y="60960"/>
                </a:cubicBezTo>
                <a:lnTo>
                  <a:pt x="2042160" y="45720"/>
                </a:lnTo>
                <a:cubicBezTo>
                  <a:pt x="2123440" y="50800"/>
                  <a:pt x="2205009" y="52435"/>
                  <a:pt x="2286000" y="60960"/>
                </a:cubicBezTo>
                <a:cubicBezTo>
                  <a:pt x="2461302" y="79413"/>
                  <a:pt x="2239797" y="76200"/>
                  <a:pt x="2362200" y="76200"/>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486400" y="4724400"/>
            <a:ext cx="685800" cy="461665"/>
          </a:xfrm>
          <a:prstGeom prst="rect">
            <a:avLst/>
          </a:prstGeom>
          <a:noFill/>
        </p:spPr>
        <p:txBody>
          <a:bodyPr wrap="square" rtlCol="0">
            <a:spAutoFit/>
          </a:bodyPr>
          <a:lstStyle/>
          <a:p>
            <a:r>
              <a:rPr lang="en-US" sz="2400" i="1" dirty="0">
                <a:latin typeface="+mj-lt"/>
              </a:rPr>
              <a:t>q</a:t>
            </a:r>
          </a:p>
        </p:txBody>
      </p:sp>
      <p:sp>
        <p:nvSpPr>
          <p:cNvPr id="10" name="TextBox 9"/>
          <p:cNvSpPr txBox="1"/>
          <p:nvPr/>
        </p:nvSpPr>
        <p:spPr>
          <a:xfrm>
            <a:off x="6705600" y="3886200"/>
            <a:ext cx="1600200" cy="461665"/>
          </a:xfrm>
          <a:prstGeom prst="rect">
            <a:avLst/>
          </a:prstGeom>
          <a:noFill/>
        </p:spPr>
        <p:txBody>
          <a:bodyPr wrap="square" rtlCol="0">
            <a:spAutoFit/>
          </a:bodyPr>
          <a:lstStyle/>
          <a:p>
            <a:r>
              <a:rPr lang="en-US" sz="2400" b="1" dirty="0" err="1">
                <a:latin typeface="+mj-lt"/>
              </a:rPr>
              <a:t>R</a:t>
            </a:r>
            <a:r>
              <a:rPr lang="en-US" sz="2400" i="1" baseline="-25000" dirty="0" err="1">
                <a:latin typeface="+mj-lt"/>
              </a:rPr>
              <a:t>q</a:t>
            </a:r>
            <a:r>
              <a:rPr lang="en-US" sz="2400" i="1" dirty="0">
                <a:latin typeface="+mj-lt"/>
              </a:rPr>
              <a:t>(t)</a:t>
            </a:r>
            <a:endParaRPr lang="en-US" sz="2400" i="1" baseline="-25000" dirty="0">
              <a:latin typeface="+mj-lt"/>
            </a:endParaRPr>
          </a:p>
        </p:txBody>
      </p:sp>
      <p:sp>
        <p:nvSpPr>
          <p:cNvPr id="11" name="TextBox 10">
            <a:extLst>
              <a:ext uri="{FF2B5EF4-FFF2-40B4-BE49-F238E27FC236}">
                <a16:creationId xmlns:a16="http://schemas.microsoft.com/office/drawing/2014/main" id="{F525C606-A00B-44EA-96CA-397D4D34BD0E}"/>
              </a:ext>
            </a:extLst>
          </p:cNvPr>
          <p:cNvSpPr txBox="1"/>
          <p:nvPr/>
        </p:nvSpPr>
        <p:spPr>
          <a:xfrm>
            <a:off x="4800600" y="1447800"/>
            <a:ext cx="4114800" cy="1200329"/>
          </a:xfrm>
          <a:prstGeom prst="rect">
            <a:avLst/>
          </a:prstGeom>
          <a:noFill/>
        </p:spPr>
        <p:txBody>
          <a:bodyPr wrap="square" rtlCol="0">
            <a:spAutoFit/>
          </a:bodyPr>
          <a:lstStyle/>
          <a:p>
            <a:r>
              <a:rPr lang="en-US" sz="2400" dirty="0">
                <a:latin typeface="+mj-lt"/>
              </a:rPr>
              <a:t>Here the values of  </a:t>
            </a:r>
            <a:r>
              <a:rPr lang="en-US" sz="2400" dirty="0">
                <a:latin typeface="Symbol" panose="05050102010706020507" pitchFamily="18" charset="2"/>
              </a:rPr>
              <a:t>m</a:t>
            </a:r>
            <a:r>
              <a:rPr lang="en-US" sz="2400" dirty="0">
                <a:latin typeface="+mj-lt"/>
              </a:rPr>
              <a:t> and </a:t>
            </a:r>
            <a:r>
              <a:rPr lang="en-US" sz="2400" dirty="0">
                <a:latin typeface="Symbol" panose="05050102010706020507" pitchFamily="18" charset="2"/>
              </a:rPr>
              <a:t>e</a:t>
            </a:r>
            <a:r>
              <a:rPr lang="en-US" sz="2400" dirty="0">
                <a:latin typeface="+mj-lt"/>
              </a:rPr>
              <a:t> depend on the material and on frequency.</a:t>
            </a:r>
          </a:p>
        </p:txBody>
      </p:sp>
    </p:spTree>
    <p:extLst>
      <p:ext uri="{BB962C8B-B14F-4D97-AF65-F5344CB8AC3E}">
        <p14:creationId xmlns:p14="http://schemas.microsoft.com/office/powerpoint/2010/main" val="1791964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457200" y="136525"/>
            <a:ext cx="7924800" cy="830997"/>
          </a:xfrm>
          <a:prstGeom prst="rect">
            <a:avLst/>
          </a:prstGeom>
          <a:noFill/>
        </p:spPr>
        <p:txBody>
          <a:bodyPr wrap="square" rtlCol="0">
            <a:spAutoFit/>
          </a:bodyPr>
          <a:lstStyle/>
          <a:p>
            <a:r>
              <a:rPr lang="en-US" sz="2400" dirty="0" err="1">
                <a:latin typeface="+mj-lt"/>
              </a:rPr>
              <a:t>Li</a:t>
            </a:r>
            <a:r>
              <a:rPr lang="en-US" sz="2400" dirty="0" err="1"/>
              <a:t>é</a:t>
            </a:r>
            <a:r>
              <a:rPr lang="en-US" sz="2400" dirty="0" err="1">
                <a:latin typeface="+mj-lt"/>
              </a:rPr>
              <a:t>nard-Wiechert</a:t>
            </a:r>
            <a:r>
              <a:rPr lang="en-US" sz="2400" dirty="0">
                <a:latin typeface="+mj-lt"/>
              </a:rPr>
              <a:t> potential solutions  for charged particle moving within a material with refractive index </a:t>
            </a:r>
            <a:r>
              <a:rPr lang="en-US" sz="2400" i="1" dirty="0">
                <a:latin typeface="+mj-lt"/>
              </a:rPr>
              <a:t>n</a:t>
            </a:r>
            <a:r>
              <a:rPr lang="en-US" sz="2400" dirty="0">
                <a:latin typeface="+mj-lt"/>
              </a:rPr>
              <a:t>:</a:t>
            </a:r>
          </a:p>
        </p:txBody>
      </p:sp>
      <p:graphicFrame>
        <p:nvGraphicFramePr>
          <p:cNvPr id="6" name="Object 5"/>
          <p:cNvGraphicFramePr>
            <a:graphicFrameLocks noChangeAspect="1"/>
          </p:cNvGraphicFramePr>
          <p:nvPr/>
        </p:nvGraphicFramePr>
        <p:xfrm>
          <a:off x="1077913" y="908050"/>
          <a:ext cx="6326187" cy="5605463"/>
        </p:xfrm>
        <a:graphic>
          <a:graphicData uri="http://schemas.openxmlformats.org/presentationml/2006/ole">
            <mc:AlternateContent xmlns:mc="http://schemas.openxmlformats.org/markup-compatibility/2006">
              <mc:Choice xmlns:v="urn:schemas-microsoft-com:vml" Requires="v">
                <p:oleObj name="Equation" r:id="rId3" imgW="3746160" imgH="3225600" progId="Equation.DSMT4">
                  <p:embed/>
                </p:oleObj>
              </mc:Choice>
              <mc:Fallback>
                <p:oleObj name="Equation" r:id="rId3" imgW="3746160" imgH="3225600" progId="Equation.DSMT4">
                  <p:embed/>
                  <p:pic>
                    <p:nvPicPr>
                      <p:cNvPr id="6" name="Object 5"/>
                      <p:cNvPicPr>
                        <a:picLocks noChangeAspect="1" noChangeArrowheads="1"/>
                      </p:cNvPicPr>
                      <p:nvPr/>
                    </p:nvPicPr>
                    <p:blipFill>
                      <a:blip r:embed="rId4"/>
                      <a:srcRect/>
                      <a:stretch>
                        <a:fillRect/>
                      </a:stretch>
                    </p:blipFill>
                    <p:spPr bwMode="auto">
                      <a:xfrm>
                        <a:off x="1077913" y="908050"/>
                        <a:ext cx="6326187" cy="56054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52216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CB664-CE23-4EEF-9B5E-842A00175A50}"/>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A076388E-0AE8-4A81-8451-E2DFDFB0C952}"/>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27A7F749-AD4B-42DA-A4C7-B752F82CD92D}"/>
              </a:ext>
            </a:extLst>
          </p:cNvPr>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a:extLst>
              <a:ext uri="{FF2B5EF4-FFF2-40B4-BE49-F238E27FC236}">
                <a16:creationId xmlns:a16="http://schemas.microsoft.com/office/drawing/2014/main" id="{6CA0AAB9-030C-4731-AD04-03ED7094BF1B}"/>
              </a:ext>
            </a:extLst>
          </p:cNvPr>
          <p:cNvGraphicFramePr>
            <a:graphicFrameLocks noChangeAspect="1"/>
          </p:cNvGraphicFramePr>
          <p:nvPr>
            <p:extLst>
              <p:ext uri="{D42A27DB-BD31-4B8C-83A1-F6EECF244321}">
                <p14:modId xmlns:p14="http://schemas.microsoft.com/office/powerpoint/2010/main" val="1210540371"/>
              </p:ext>
            </p:extLst>
          </p:nvPr>
        </p:nvGraphicFramePr>
        <p:xfrm>
          <a:off x="268288" y="533400"/>
          <a:ext cx="7143750" cy="2381250"/>
        </p:xfrm>
        <a:graphic>
          <a:graphicData uri="http://schemas.openxmlformats.org/presentationml/2006/ole">
            <mc:AlternateContent xmlns:mc="http://schemas.openxmlformats.org/markup-compatibility/2006">
              <mc:Choice xmlns:v="urn:schemas-microsoft-com:vml" Requires="v">
                <p:oleObj name="Equation" r:id="rId3" imgW="3771720" imgH="1257120" progId="Equation.DSMT4">
                  <p:embed/>
                </p:oleObj>
              </mc:Choice>
              <mc:Fallback>
                <p:oleObj name="Equation" r:id="rId3" imgW="3771720" imgH="1257120" progId="Equation.DSMT4">
                  <p:embed/>
                  <p:pic>
                    <p:nvPicPr>
                      <p:cNvPr id="5" name="Object 4">
                        <a:extLst>
                          <a:ext uri="{FF2B5EF4-FFF2-40B4-BE49-F238E27FC236}">
                            <a16:creationId xmlns:a16="http://schemas.microsoft.com/office/drawing/2014/main" id="{6CA0AAB9-030C-4731-AD04-03ED7094BF1B}"/>
                          </a:ext>
                        </a:extLst>
                      </p:cNvPr>
                      <p:cNvPicPr/>
                      <p:nvPr/>
                    </p:nvPicPr>
                    <p:blipFill>
                      <a:blip r:embed="rId4"/>
                      <a:stretch>
                        <a:fillRect/>
                      </a:stretch>
                    </p:blipFill>
                    <p:spPr>
                      <a:xfrm>
                        <a:off x="268288" y="533400"/>
                        <a:ext cx="7143750" cy="23812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595D677-F9AD-4018-B75B-616949F0220D}"/>
              </a:ext>
            </a:extLst>
          </p:cNvPr>
          <p:cNvSpPr txBox="1"/>
          <p:nvPr/>
        </p:nvSpPr>
        <p:spPr>
          <a:xfrm>
            <a:off x="152400" y="3296672"/>
            <a:ext cx="8839200" cy="2677656"/>
          </a:xfrm>
          <a:prstGeom prst="rect">
            <a:avLst/>
          </a:prstGeom>
          <a:noFill/>
        </p:spPr>
        <p:txBody>
          <a:bodyPr wrap="square" rtlCol="0">
            <a:spAutoFit/>
          </a:bodyPr>
          <a:lstStyle/>
          <a:p>
            <a:r>
              <a:rPr lang="en-US" sz="2400" dirty="0">
                <a:latin typeface="+mj-lt"/>
              </a:rPr>
              <a:t>Which of these particles could produce   Cherenkov radiation?</a:t>
            </a:r>
          </a:p>
          <a:p>
            <a:pPr marL="914400" lvl="1" indent="-457200">
              <a:buFont typeface="+mj-lt"/>
              <a:buAutoNum type="arabicPeriod"/>
            </a:pPr>
            <a:r>
              <a:rPr lang="en-US" sz="2400" dirty="0">
                <a:latin typeface="+mj-lt"/>
              </a:rPr>
              <a:t>A neutron with speed c?</a:t>
            </a:r>
          </a:p>
          <a:p>
            <a:pPr marL="914400" lvl="1" indent="-457200">
              <a:buFont typeface="+mj-lt"/>
              <a:buAutoNum type="arabicPeriod"/>
            </a:pPr>
            <a:r>
              <a:rPr lang="en-US" sz="2400" dirty="0">
                <a:latin typeface="+mj-lt"/>
              </a:rPr>
              <a:t>An electron with speed 0.6c?</a:t>
            </a:r>
          </a:p>
          <a:p>
            <a:pPr marL="914400" lvl="1" indent="-457200">
              <a:buFont typeface="+mj-lt"/>
              <a:buAutoNum type="arabicPeriod"/>
            </a:pPr>
            <a:r>
              <a:rPr lang="en-US" sz="2400" dirty="0">
                <a:latin typeface="+mj-lt"/>
              </a:rPr>
              <a:t>A proton with speed 0.6c?</a:t>
            </a:r>
          </a:p>
          <a:p>
            <a:pPr marL="914400" lvl="1" indent="-457200">
              <a:buFont typeface="+mj-lt"/>
              <a:buAutoNum type="arabicPeriod"/>
            </a:pPr>
            <a:r>
              <a:rPr lang="en-US" sz="2400" dirty="0">
                <a:latin typeface="+mj-lt"/>
              </a:rPr>
              <a:t>An electron with speed 0.8c?</a:t>
            </a:r>
          </a:p>
          <a:p>
            <a:pPr marL="914400" lvl="1" indent="-457200">
              <a:buFont typeface="+mj-lt"/>
              <a:buAutoNum type="arabicPeriod"/>
            </a:pPr>
            <a:r>
              <a:rPr lang="en-US" sz="2400" dirty="0">
                <a:latin typeface="+mj-lt"/>
              </a:rPr>
              <a:t>An alpha particle with speed 0.8c?</a:t>
            </a:r>
          </a:p>
          <a:p>
            <a:pPr marL="914400" lvl="1" indent="-457200">
              <a:buFont typeface="+mj-lt"/>
              <a:buAutoNum type="arabicPeriod"/>
            </a:pPr>
            <a:r>
              <a:rPr lang="en-US" sz="2400" dirty="0">
                <a:latin typeface="+mj-lt"/>
              </a:rPr>
              <a:t>None of these?</a:t>
            </a:r>
          </a:p>
        </p:txBody>
      </p:sp>
    </p:spTree>
    <p:extLst>
      <p:ext uri="{BB962C8B-B14F-4D97-AF65-F5344CB8AC3E}">
        <p14:creationId xmlns:p14="http://schemas.microsoft.com/office/powerpoint/2010/main" val="945896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2BB01-28BC-4A2D-85E9-591891F6E4F9}"/>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79D6C29E-9168-4059-9549-D2CD579F9341}"/>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9A009160-B5C2-489D-87AD-485B03C4F8A5}"/>
              </a:ext>
            </a:extLst>
          </p:cNvPr>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a:extLst>
              <a:ext uri="{FF2B5EF4-FFF2-40B4-BE49-F238E27FC236}">
                <a16:creationId xmlns:a16="http://schemas.microsoft.com/office/drawing/2014/main" id="{DFAE7227-F651-4D6F-B523-F05EA54FC704}"/>
              </a:ext>
            </a:extLst>
          </p:cNvPr>
          <p:cNvSpPr txBox="1"/>
          <p:nvPr/>
        </p:nvSpPr>
        <p:spPr>
          <a:xfrm>
            <a:off x="228600" y="228600"/>
            <a:ext cx="8534400" cy="1938992"/>
          </a:xfrm>
          <a:prstGeom prst="rect">
            <a:avLst/>
          </a:prstGeom>
          <a:noFill/>
        </p:spPr>
        <p:txBody>
          <a:bodyPr wrap="square" rtlCol="0">
            <a:spAutoFit/>
          </a:bodyPr>
          <a:lstStyle/>
          <a:p>
            <a:r>
              <a:rPr lang="en-US" sz="2400" dirty="0">
                <a:latin typeface="+mj-lt"/>
              </a:rPr>
              <a:t>Further comment –</a:t>
            </a:r>
          </a:p>
          <a:p>
            <a:endParaRPr lang="en-US" sz="2400" dirty="0">
              <a:latin typeface="+mj-lt"/>
            </a:endParaRPr>
          </a:p>
          <a:p>
            <a:r>
              <a:rPr lang="en-US" sz="2400" dirty="0">
                <a:latin typeface="+mj-lt"/>
              </a:rPr>
              <a:t>As discussed particularly in Chap. 13 of Jackson,   a particle moving within a medium is likely to be slowed down so that the Cherenkov effect will only happen while  </a:t>
            </a:r>
            <a:r>
              <a:rPr lang="en-US" sz="2400" dirty="0">
                <a:latin typeface="Symbol" panose="05050102010706020507" pitchFamily="18" charset="2"/>
              </a:rPr>
              <a:t>b</a:t>
            </a:r>
            <a:r>
              <a:rPr lang="en-US" sz="2400" baseline="-25000" dirty="0">
                <a:latin typeface="+mj-lt"/>
              </a:rPr>
              <a:t>n</a:t>
            </a:r>
            <a:r>
              <a:rPr lang="en-US" sz="2400" dirty="0">
                <a:latin typeface="+mj-lt"/>
              </a:rPr>
              <a:t>&gt;1.</a:t>
            </a:r>
          </a:p>
        </p:txBody>
      </p:sp>
    </p:spTree>
    <p:extLst>
      <p:ext uri="{BB962C8B-B14F-4D97-AF65-F5344CB8AC3E}">
        <p14:creationId xmlns:p14="http://schemas.microsoft.com/office/powerpoint/2010/main" val="3410355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B6584-64EE-4433-BACD-3564039D34E4}"/>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4E703839-B5E9-4635-8E0B-2F345B942301}"/>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E94DB325-2AE4-497B-B256-1A9447E4B06B}"/>
              </a:ext>
            </a:extLst>
          </p:cNvPr>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a:extLst>
              <a:ext uri="{FF2B5EF4-FFF2-40B4-BE49-F238E27FC236}">
                <a16:creationId xmlns:a16="http://schemas.microsoft.com/office/drawing/2014/main" id="{C48C33B0-BB95-4257-9A8F-46C356727242}"/>
              </a:ext>
            </a:extLst>
          </p:cNvPr>
          <p:cNvSpPr txBox="1"/>
          <p:nvPr/>
        </p:nvSpPr>
        <p:spPr>
          <a:xfrm>
            <a:off x="228600" y="228600"/>
            <a:ext cx="8458200" cy="830997"/>
          </a:xfrm>
          <a:prstGeom prst="rect">
            <a:avLst/>
          </a:prstGeom>
          <a:noFill/>
        </p:spPr>
        <p:txBody>
          <a:bodyPr wrap="square" rtlCol="0">
            <a:spAutoFit/>
          </a:bodyPr>
          <a:lstStyle/>
          <a:p>
            <a:r>
              <a:rPr lang="en-US" sz="2400" dirty="0">
                <a:latin typeface="+mj-lt"/>
              </a:rPr>
              <a:t>Recall – in Lecture 29, we considered a particle moving</a:t>
            </a:r>
          </a:p>
          <a:p>
            <a:r>
              <a:rPr lang="en-US" sz="2400" dirty="0">
                <a:latin typeface="+mj-lt"/>
              </a:rPr>
              <a:t>at constant velocity v in vacuum:</a:t>
            </a:r>
          </a:p>
        </p:txBody>
      </p:sp>
      <p:sp>
        <p:nvSpPr>
          <p:cNvPr id="6" name="TextBox 5">
            <a:extLst>
              <a:ext uri="{FF2B5EF4-FFF2-40B4-BE49-F238E27FC236}">
                <a16:creationId xmlns:a16="http://schemas.microsoft.com/office/drawing/2014/main" id="{0C7B244E-6C88-4D1B-B02D-ACBAF97D7406}"/>
              </a:ext>
            </a:extLst>
          </p:cNvPr>
          <p:cNvSpPr txBox="1"/>
          <p:nvPr/>
        </p:nvSpPr>
        <p:spPr>
          <a:xfrm>
            <a:off x="106680" y="2512367"/>
            <a:ext cx="457200" cy="461665"/>
          </a:xfrm>
          <a:prstGeom prst="rect">
            <a:avLst/>
          </a:prstGeom>
          <a:noFill/>
        </p:spPr>
        <p:txBody>
          <a:bodyPr wrap="square" rtlCol="0">
            <a:spAutoFit/>
          </a:bodyPr>
          <a:lstStyle/>
          <a:p>
            <a:r>
              <a:rPr lang="en-US" sz="2400" i="1" dirty="0">
                <a:latin typeface="+mj-lt"/>
              </a:rPr>
              <a:t>b</a:t>
            </a:r>
          </a:p>
        </p:txBody>
      </p:sp>
      <p:grpSp>
        <p:nvGrpSpPr>
          <p:cNvPr id="7" name="Group 6">
            <a:extLst>
              <a:ext uri="{FF2B5EF4-FFF2-40B4-BE49-F238E27FC236}">
                <a16:creationId xmlns:a16="http://schemas.microsoft.com/office/drawing/2014/main" id="{1ED0F875-DBDA-4FE5-A3B8-6A161366FFCB}"/>
              </a:ext>
            </a:extLst>
          </p:cNvPr>
          <p:cNvGrpSpPr/>
          <p:nvPr/>
        </p:nvGrpSpPr>
        <p:grpSpPr>
          <a:xfrm>
            <a:off x="228600" y="1219200"/>
            <a:ext cx="5334000" cy="2971800"/>
            <a:chOff x="152400" y="1524000"/>
            <a:chExt cx="5334000" cy="2971800"/>
          </a:xfrm>
        </p:grpSpPr>
        <p:grpSp>
          <p:nvGrpSpPr>
            <p:cNvPr id="8" name="Group 7">
              <a:extLst>
                <a:ext uri="{FF2B5EF4-FFF2-40B4-BE49-F238E27FC236}">
                  <a16:creationId xmlns:a16="http://schemas.microsoft.com/office/drawing/2014/main" id="{AC1E742D-BAEC-45EF-B097-0EF14AE3D896}"/>
                </a:ext>
              </a:extLst>
            </p:cNvPr>
            <p:cNvGrpSpPr/>
            <p:nvPr/>
          </p:nvGrpSpPr>
          <p:grpSpPr>
            <a:xfrm>
              <a:off x="152400" y="1600200"/>
              <a:ext cx="4191000" cy="2895600"/>
              <a:chOff x="152400" y="1600200"/>
              <a:chExt cx="4191000" cy="2895600"/>
            </a:xfrm>
          </p:grpSpPr>
          <p:cxnSp>
            <p:nvCxnSpPr>
              <p:cNvPr id="22" name="Straight Arrow Connector 21">
                <a:extLst>
                  <a:ext uri="{FF2B5EF4-FFF2-40B4-BE49-F238E27FC236}">
                    <a16:creationId xmlns:a16="http://schemas.microsoft.com/office/drawing/2014/main" id="{3FB1309A-7E2A-4EF2-9724-21A7359C37EF}"/>
                  </a:ext>
                </a:extLst>
              </p:cNvPr>
              <p:cNvCxnSpPr/>
              <p:nvPr/>
            </p:nvCxnSpPr>
            <p:spPr>
              <a:xfrm flipV="1">
                <a:off x="838200" y="16002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2078065-E400-4F78-9017-45B4EA282B2D}"/>
                  </a:ext>
                </a:extLst>
              </p:cNvPr>
              <p:cNvCxnSpPr/>
              <p:nvPr/>
            </p:nvCxnSpPr>
            <p:spPr>
              <a:xfrm>
                <a:off x="838200" y="3657600"/>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519929-512C-4C0A-B67F-59A29A10E180}"/>
                  </a:ext>
                </a:extLst>
              </p:cNvPr>
              <p:cNvCxnSpPr/>
              <p:nvPr/>
            </p:nvCxnSpPr>
            <p:spPr>
              <a:xfrm flipH="1">
                <a:off x="152400" y="36576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FC83CF2-7755-4CED-AD26-326224833CA7}"/>
                  </a:ext>
                </a:extLst>
              </p:cNvPr>
              <p:cNvSpPr txBox="1"/>
              <p:nvPr/>
            </p:nvSpPr>
            <p:spPr>
              <a:xfrm>
                <a:off x="990600" y="1600200"/>
                <a:ext cx="304800" cy="461665"/>
              </a:xfrm>
              <a:prstGeom prst="rect">
                <a:avLst/>
              </a:prstGeom>
              <a:noFill/>
            </p:spPr>
            <p:txBody>
              <a:bodyPr wrap="square" rtlCol="0">
                <a:spAutoFit/>
              </a:bodyPr>
              <a:lstStyle/>
              <a:p>
                <a:r>
                  <a:rPr lang="en-US" sz="2400" b="1" dirty="0">
                    <a:latin typeface="+mj-lt"/>
                  </a:rPr>
                  <a:t>y</a:t>
                </a:r>
              </a:p>
            </p:txBody>
          </p:sp>
          <p:sp>
            <p:nvSpPr>
              <p:cNvPr id="26" name="TextBox 25">
                <a:extLst>
                  <a:ext uri="{FF2B5EF4-FFF2-40B4-BE49-F238E27FC236}">
                    <a16:creationId xmlns:a16="http://schemas.microsoft.com/office/drawing/2014/main" id="{E4AF4E38-DC52-4CD5-9514-0BB8187953AA}"/>
                  </a:ext>
                </a:extLst>
              </p:cNvPr>
              <p:cNvSpPr txBox="1"/>
              <p:nvPr/>
            </p:nvSpPr>
            <p:spPr>
              <a:xfrm>
                <a:off x="381000" y="4034135"/>
                <a:ext cx="30480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4273512A-7850-42DC-BCFE-C71D53AEDB53}"/>
                  </a:ext>
                </a:extLst>
              </p:cNvPr>
              <p:cNvSpPr txBox="1"/>
              <p:nvPr/>
            </p:nvSpPr>
            <p:spPr>
              <a:xfrm>
                <a:off x="4038600" y="3424535"/>
                <a:ext cx="304800" cy="461665"/>
              </a:xfrm>
              <a:prstGeom prst="rect">
                <a:avLst/>
              </a:prstGeom>
              <a:noFill/>
            </p:spPr>
            <p:txBody>
              <a:bodyPr wrap="square" rtlCol="0">
                <a:spAutoFit/>
              </a:bodyPr>
              <a:lstStyle/>
              <a:p>
                <a:r>
                  <a:rPr lang="en-US" sz="2400" b="1" dirty="0">
                    <a:latin typeface="+mj-lt"/>
                  </a:rPr>
                  <a:t>x</a:t>
                </a:r>
              </a:p>
            </p:txBody>
          </p:sp>
        </p:grpSp>
        <p:grpSp>
          <p:nvGrpSpPr>
            <p:cNvPr id="9" name="Group 8">
              <a:extLst>
                <a:ext uri="{FF2B5EF4-FFF2-40B4-BE49-F238E27FC236}">
                  <a16:creationId xmlns:a16="http://schemas.microsoft.com/office/drawing/2014/main" id="{865686E3-03D5-402B-AF37-88EE849A3B0F}"/>
                </a:ext>
              </a:extLst>
            </p:cNvPr>
            <p:cNvGrpSpPr/>
            <p:nvPr/>
          </p:nvGrpSpPr>
          <p:grpSpPr>
            <a:xfrm>
              <a:off x="762000" y="1524000"/>
              <a:ext cx="4724400" cy="2895600"/>
              <a:chOff x="152400" y="1600200"/>
              <a:chExt cx="4724400" cy="2895600"/>
            </a:xfrm>
          </p:grpSpPr>
          <p:cxnSp>
            <p:nvCxnSpPr>
              <p:cNvPr id="16" name="Straight Arrow Connector 15">
                <a:extLst>
                  <a:ext uri="{FF2B5EF4-FFF2-40B4-BE49-F238E27FC236}">
                    <a16:creationId xmlns:a16="http://schemas.microsoft.com/office/drawing/2014/main" id="{90679382-18AF-4170-AADF-4CF7A0B8FC61}"/>
                  </a:ext>
                </a:extLst>
              </p:cNvPr>
              <p:cNvCxnSpPr/>
              <p:nvPr/>
            </p:nvCxnSpPr>
            <p:spPr>
              <a:xfrm flipV="1">
                <a:off x="838200" y="1600200"/>
                <a:ext cx="0" cy="20574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64926E2-ED59-447B-B905-8259910BEF92}"/>
                  </a:ext>
                </a:extLst>
              </p:cNvPr>
              <p:cNvCxnSpPr/>
              <p:nvPr/>
            </p:nvCxnSpPr>
            <p:spPr>
              <a:xfrm>
                <a:off x="838200" y="3657600"/>
                <a:ext cx="3200400" cy="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A814DB-396B-4C44-8A5C-21FCE41844F1}"/>
                  </a:ext>
                </a:extLst>
              </p:cNvPr>
              <p:cNvCxnSpPr/>
              <p:nvPr/>
            </p:nvCxnSpPr>
            <p:spPr>
              <a:xfrm flipH="1">
                <a:off x="152400" y="3657600"/>
                <a:ext cx="685800" cy="7620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844B002-D803-49DC-949A-65F8087FA291}"/>
                  </a:ext>
                </a:extLst>
              </p:cNvPr>
              <p:cNvSpPr txBox="1"/>
              <p:nvPr/>
            </p:nvSpPr>
            <p:spPr>
              <a:xfrm>
                <a:off x="990600" y="1600200"/>
                <a:ext cx="609600" cy="461665"/>
              </a:xfrm>
              <a:prstGeom prst="rect">
                <a:avLst/>
              </a:prstGeom>
              <a:noFill/>
              <a:ln>
                <a:noFill/>
              </a:ln>
            </p:spPr>
            <p:txBody>
              <a:bodyPr wrap="square" rtlCol="0">
                <a:spAutoFit/>
              </a:bodyPr>
              <a:lstStyle/>
              <a:p>
                <a:r>
                  <a:rPr lang="en-US" sz="2400" b="1" dirty="0">
                    <a:solidFill>
                      <a:srgbClr val="DA32AA"/>
                    </a:solidFill>
                    <a:latin typeface="+mj-lt"/>
                  </a:rPr>
                  <a:t>y’</a:t>
                </a:r>
              </a:p>
            </p:txBody>
          </p:sp>
          <p:sp>
            <p:nvSpPr>
              <p:cNvPr id="20" name="TextBox 19">
                <a:extLst>
                  <a:ext uri="{FF2B5EF4-FFF2-40B4-BE49-F238E27FC236}">
                    <a16:creationId xmlns:a16="http://schemas.microsoft.com/office/drawing/2014/main" id="{2964FC49-7D9D-4D69-B36C-AE5A33FA6F7F}"/>
                  </a:ext>
                </a:extLst>
              </p:cNvPr>
              <p:cNvSpPr txBox="1"/>
              <p:nvPr/>
            </p:nvSpPr>
            <p:spPr>
              <a:xfrm>
                <a:off x="381000" y="4034135"/>
                <a:ext cx="609600" cy="461665"/>
              </a:xfrm>
              <a:prstGeom prst="rect">
                <a:avLst/>
              </a:prstGeom>
              <a:noFill/>
              <a:ln>
                <a:noFill/>
              </a:ln>
            </p:spPr>
            <p:txBody>
              <a:bodyPr wrap="square" rtlCol="0">
                <a:spAutoFit/>
              </a:bodyPr>
              <a:lstStyle/>
              <a:p>
                <a:r>
                  <a:rPr lang="en-US" sz="2400" b="1" dirty="0">
                    <a:solidFill>
                      <a:srgbClr val="DA32AA"/>
                    </a:solidFill>
                    <a:latin typeface="+mj-lt"/>
                  </a:rPr>
                  <a:t>z’</a:t>
                </a:r>
              </a:p>
            </p:txBody>
          </p:sp>
          <p:sp>
            <p:nvSpPr>
              <p:cNvPr id="21" name="TextBox 20">
                <a:extLst>
                  <a:ext uri="{FF2B5EF4-FFF2-40B4-BE49-F238E27FC236}">
                    <a16:creationId xmlns:a16="http://schemas.microsoft.com/office/drawing/2014/main" id="{97C690C3-558C-44A6-88AD-5035FBF458FC}"/>
                  </a:ext>
                </a:extLst>
              </p:cNvPr>
              <p:cNvSpPr txBox="1"/>
              <p:nvPr/>
            </p:nvSpPr>
            <p:spPr>
              <a:xfrm>
                <a:off x="4038600" y="3424535"/>
                <a:ext cx="838200" cy="461665"/>
              </a:xfrm>
              <a:prstGeom prst="rect">
                <a:avLst/>
              </a:prstGeom>
              <a:noFill/>
              <a:ln>
                <a:noFill/>
              </a:ln>
            </p:spPr>
            <p:txBody>
              <a:bodyPr wrap="square" rtlCol="0">
                <a:spAutoFit/>
              </a:bodyPr>
              <a:lstStyle/>
              <a:p>
                <a:r>
                  <a:rPr lang="en-US" sz="2400" b="1" dirty="0">
                    <a:solidFill>
                      <a:srgbClr val="DA32AA"/>
                    </a:solidFill>
                    <a:latin typeface="+mj-lt"/>
                  </a:rPr>
                  <a:t>x’</a:t>
                </a:r>
              </a:p>
            </p:txBody>
          </p:sp>
        </p:grpSp>
        <p:sp>
          <p:nvSpPr>
            <p:cNvPr id="10" name="Oval 9">
              <a:extLst>
                <a:ext uri="{FF2B5EF4-FFF2-40B4-BE49-F238E27FC236}">
                  <a16:creationId xmlns:a16="http://schemas.microsoft.com/office/drawing/2014/main" id="{F08C6DBB-E9C7-4B98-B0D5-3CABD48C050E}"/>
                </a:ext>
              </a:extLst>
            </p:cNvPr>
            <p:cNvSpPr/>
            <p:nvPr/>
          </p:nvSpPr>
          <p:spPr>
            <a:xfrm>
              <a:off x="1341120" y="3444240"/>
              <a:ext cx="228600" cy="2308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C60B5C-AE0A-47E2-B3AC-02FCC9809BBA}"/>
                </a:ext>
              </a:extLst>
            </p:cNvPr>
            <p:cNvSpPr txBox="1"/>
            <p:nvPr/>
          </p:nvSpPr>
          <p:spPr>
            <a:xfrm>
              <a:off x="1600200" y="3048000"/>
              <a:ext cx="304800" cy="461665"/>
            </a:xfrm>
            <a:prstGeom prst="rect">
              <a:avLst/>
            </a:prstGeom>
            <a:noFill/>
          </p:spPr>
          <p:txBody>
            <a:bodyPr wrap="square" rtlCol="0">
              <a:spAutoFit/>
            </a:bodyPr>
            <a:lstStyle/>
            <a:p>
              <a:r>
                <a:rPr lang="en-US" sz="2400" i="1" dirty="0">
                  <a:latin typeface="+mj-lt"/>
                </a:rPr>
                <a:t>q</a:t>
              </a:r>
            </a:p>
          </p:txBody>
        </p:sp>
        <p:cxnSp>
          <p:nvCxnSpPr>
            <p:cNvPr id="12" name="Straight Arrow Connector 11">
              <a:extLst>
                <a:ext uri="{FF2B5EF4-FFF2-40B4-BE49-F238E27FC236}">
                  <a16:creationId xmlns:a16="http://schemas.microsoft.com/office/drawing/2014/main" id="{F269DFC8-BC23-42E0-B1AE-714419370155}"/>
                </a:ext>
              </a:extLst>
            </p:cNvPr>
            <p:cNvCxnSpPr/>
            <p:nvPr/>
          </p:nvCxnSpPr>
          <p:spPr>
            <a:xfrm flipH="1" flipV="1">
              <a:off x="822960" y="2316480"/>
              <a:ext cx="617220" cy="1236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9A1BF04B-ACB4-4810-A8F4-D21C2503D956}"/>
                </a:ext>
              </a:extLst>
            </p:cNvPr>
            <p:cNvSpPr/>
            <p:nvPr/>
          </p:nvSpPr>
          <p:spPr>
            <a:xfrm>
              <a:off x="381000" y="2316480"/>
              <a:ext cx="304800" cy="13388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Arrow 30">
              <a:extLst>
                <a:ext uri="{FF2B5EF4-FFF2-40B4-BE49-F238E27FC236}">
                  <a16:creationId xmlns:a16="http://schemas.microsoft.com/office/drawing/2014/main" id="{38AC4177-9BCB-4693-AD59-9A43EB853479}"/>
                </a:ext>
              </a:extLst>
            </p:cNvPr>
            <p:cNvSpPr/>
            <p:nvPr/>
          </p:nvSpPr>
          <p:spPr>
            <a:xfrm>
              <a:off x="1455420" y="2316480"/>
              <a:ext cx="449580" cy="236220"/>
            </a:xfrm>
            <a:prstGeom prst="rightArrow">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0B77AA9-31F3-43A2-A4F2-C98FFB02B36C}"/>
                </a:ext>
              </a:extLst>
            </p:cNvPr>
            <p:cNvSpPr txBox="1"/>
            <p:nvPr/>
          </p:nvSpPr>
          <p:spPr>
            <a:xfrm>
              <a:off x="1440180" y="2433935"/>
              <a:ext cx="762000" cy="461665"/>
            </a:xfrm>
            <a:prstGeom prst="rect">
              <a:avLst/>
            </a:prstGeom>
            <a:noFill/>
          </p:spPr>
          <p:txBody>
            <a:bodyPr wrap="square" rtlCol="0">
              <a:spAutoFit/>
            </a:bodyPr>
            <a:lstStyle/>
            <a:p>
              <a:r>
                <a:rPr lang="en-US" sz="2400" b="1" i="1" dirty="0">
                  <a:solidFill>
                    <a:srgbClr val="DA32AA"/>
                  </a:solidFill>
                  <a:latin typeface="+mj-lt"/>
                </a:rPr>
                <a:t>v</a:t>
              </a:r>
            </a:p>
          </p:txBody>
        </p:sp>
      </p:grpSp>
      <p:graphicFrame>
        <p:nvGraphicFramePr>
          <p:cNvPr id="28" name="Object 27">
            <a:extLst>
              <a:ext uri="{FF2B5EF4-FFF2-40B4-BE49-F238E27FC236}">
                <a16:creationId xmlns:a16="http://schemas.microsoft.com/office/drawing/2014/main" id="{F0F47092-A8E1-4D8F-A5BA-939F06791274}"/>
              </a:ext>
            </a:extLst>
          </p:cNvPr>
          <p:cNvGraphicFramePr>
            <a:graphicFrameLocks noChangeAspect="1"/>
          </p:cNvGraphicFramePr>
          <p:nvPr>
            <p:extLst>
              <p:ext uri="{D42A27DB-BD31-4B8C-83A1-F6EECF244321}">
                <p14:modId xmlns:p14="http://schemas.microsoft.com/office/powerpoint/2010/main" val="3663147764"/>
              </p:ext>
            </p:extLst>
          </p:nvPr>
        </p:nvGraphicFramePr>
        <p:xfrm>
          <a:off x="4000500" y="3475481"/>
          <a:ext cx="4686300" cy="2873375"/>
        </p:xfrm>
        <a:graphic>
          <a:graphicData uri="http://schemas.openxmlformats.org/presentationml/2006/ole">
            <mc:AlternateContent xmlns:mc="http://schemas.openxmlformats.org/markup-compatibility/2006">
              <mc:Choice xmlns:v="urn:schemas-microsoft-com:vml" Requires="v">
                <p:oleObj name="Equation" r:id="rId2" imgW="4686207" imgH="2872879" progId="Equation.DSMT4">
                  <p:embed/>
                </p:oleObj>
              </mc:Choice>
              <mc:Fallback>
                <p:oleObj name="Equation" r:id="rId2" imgW="4686207" imgH="2872879" progId="Equation.DSMT4">
                  <p:embed/>
                  <p:pic>
                    <p:nvPicPr>
                      <p:cNvPr id="28" name="Object 27">
                        <a:extLst>
                          <a:ext uri="{FF2B5EF4-FFF2-40B4-BE49-F238E27FC236}">
                            <a16:creationId xmlns:a16="http://schemas.microsoft.com/office/drawing/2014/main" id="{F0F47092-A8E1-4D8F-A5BA-939F06791274}"/>
                          </a:ext>
                        </a:extLst>
                      </p:cNvPr>
                      <p:cNvPicPr/>
                      <p:nvPr/>
                    </p:nvPicPr>
                    <p:blipFill>
                      <a:blip r:embed="rId3"/>
                      <a:stretch>
                        <a:fillRect/>
                      </a:stretch>
                    </p:blipFill>
                    <p:spPr>
                      <a:xfrm>
                        <a:off x="4000500" y="3475481"/>
                        <a:ext cx="4686300" cy="28733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BFDFB1C4-2B0A-4D75-97A3-9EF4AA84A66F}"/>
              </a:ext>
            </a:extLst>
          </p:cNvPr>
          <p:cNvGraphicFramePr>
            <a:graphicFrameLocks noChangeAspect="1"/>
          </p:cNvGraphicFramePr>
          <p:nvPr/>
        </p:nvGraphicFramePr>
        <p:xfrm>
          <a:off x="4682679" y="1206848"/>
          <a:ext cx="3397415" cy="1456035"/>
        </p:xfrm>
        <a:graphic>
          <a:graphicData uri="http://schemas.openxmlformats.org/presentationml/2006/ole">
            <mc:AlternateContent xmlns:mc="http://schemas.openxmlformats.org/markup-compatibility/2006">
              <mc:Choice xmlns:v="urn:schemas-microsoft-com:vml" Requires="v">
                <p:oleObj name="Equation" r:id="rId4" imgW="2222280" imgH="952200" progId="Equation.DSMT4">
                  <p:embed/>
                </p:oleObj>
              </mc:Choice>
              <mc:Fallback>
                <p:oleObj name="Equation" r:id="rId4" imgW="2222280" imgH="952200" progId="Equation.DSMT4">
                  <p:embed/>
                  <p:pic>
                    <p:nvPicPr>
                      <p:cNvPr id="29" name="Object 28">
                        <a:extLst>
                          <a:ext uri="{FF2B5EF4-FFF2-40B4-BE49-F238E27FC236}">
                            <a16:creationId xmlns:a16="http://schemas.microsoft.com/office/drawing/2014/main" id="{BFDFB1C4-2B0A-4D75-97A3-9EF4AA84A66F}"/>
                          </a:ext>
                        </a:extLst>
                      </p:cNvPr>
                      <p:cNvPicPr/>
                      <p:nvPr/>
                    </p:nvPicPr>
                    <p:blipFill>
                      <a:blip r:embed="rId5"/>
                      <a:stretch>
                        <a:fillRect/>
                      </a:stretch>
                    </p:blipFill>
                    <p:spPr>
                      <a:xfrm>
                        <a:off x="4682679" y="1206848"/>
                        <a:ext cx="3397415" cy="1456035"/>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27D3546C-5685-8884-339C-8E8D4A113FED}"/>
              </a:ext>
            </a:extLst>
          </p:cNvPr>
          <p:cNvSpPr txBox="1"/>
          <p:nvPr/>
        </p:nvSpPr>
        <p:spPr>
          <a:xfrm>
            <a:off x="106680" y="4648200"/>
            <a:ext cx="3322320" cy="830997"/>
          </a:xfrm>
          <a:prstGeom prst="rect">
            <a:avLst/>
          </a:prstGeom>
          <a:noFill/>
        </p:spPr>
        <p:txBody>
          <a:bodyPr wrap="square" rtlCol="0">
            <a:spAutoFit/>
          </a:bodyPr>
          <a:lstStyle/>
          <a:p>
            <a:r>
              <a:rPr lang="en-US" sz="2400" dirty="0">
                <a:latin typeface="+mj-lt"/>
              </a:rPr>
              <a:t>Electric and magnetic fields produced         </a:t>
            </a:r>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2926491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EC2823-B863-4BE3-95B8-B8747A4C6177}"/>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ED0ABACF-FDD6-4BBE-8B99-636307B891C6}"/>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921BDB83-EBC0-4EF5-973E-0DF7C8251CEB}"/>
              </a:ext>
            </a:extLst>
          </p:cNvPr>
          <p:cNvSpPr>
            <a:spLocks noGrp="1"/>
          </p:cNvSpPr>
          <p:nvPr>
            <p:ph type="sldNum" sz="quarter" idx="12"/>
          </p:nvPr>
        </p:nvSpPr>
        <p:spPr/>
        <p:txBody>
          <a:bodyPr/>
          <a:lstStyle/>
          <a:p>
            <a:fld id="{CE368B07-CEBF-4C80-90AF-53B34FA04CF3}" type="slidenum">
              <a:rPr lang="en-US" smtClean="0"/>
              <a:t>36</a:t>
            </a:fld>
            <a:endParaRPr lang="en-US" dirty="0"/>
          </a:p>
        </p:txBody>
      </p:sp>
      <p:sp>
        <p:nvSpPr>
          <p:cNvPr id="6" name="TextBox 5">
            <a:extLst>
              <a:ext uri="{FF2B5EF4-FFF2-40B4-BE49-F238E27FC236}">
                <a16:creationId xmlns:a16="http://schemas.microsoft.com/office/drawing/2014/main" id="{329ABB78-DB5E-48D0-A047-1AF510F209DF}"/>
              </a:ext>
            </a:extLst>
          </p:cNvPr>
          <p:cNvSpPr txBox="1"/>
          <p:nvPr/>
        </p:nvSpPr>
        <p:spPr>
          <a:xfrm>
            <a:off x="324334" y="136525"/>
            <a:ext cx="7162800" cy="461665"/>
          </a:xfrm>
          <a:prstGeom prst="rect">
            <a:avLst/>
          </a:prstGeom>
          <a:noFill/>
        </p:spPr>
        <p:txBody>
          <a:bodyPr wrap="square" rtlCol="0">
            <a:spAutoFit/>
          </a:bodyPr>
          <a:lstStyle/>
          <a:p>
            <a:r>
              <a:rPr lang="en-US" sz="2400" dirty="0">
                <a:latin typeface="+mj-lt"/>
              </a:rPr>
              <a:t>Some details for vacuum case --</a:t>
            </a:r>
          </a:p>
        </p:txBody>
      </p:sp>
      <p:graphicFrame>
        <p:nvGraphicFramePr>
          <p:cNvPr id="7" name="Object 6">
            <a:extLst>
              <a:ext uri="{FF2B5EF4-FFF2-40B4-BE49-F238E27FC236}">
                <a16:creationId xmlns:a16="http://schemas.microsoft.com/office/drawing/2014/main" id="{515DEFEB-D44E-46AF-BFEF-41DC6194849E}"/>
              </a:ext>
            </a:extLst>
          </p:cNvPr>
          <p:cNvGraphicFramePr>
            <a:graphicFrameLocks noChangeAspect="1"/>
          </p:cNvGraphicFramePr>
          <p:nvPr/>
        </p:nvGraphicFramePr>
        <p:xfrm>
          <a:off x="324334" y="497638"/>
          <a:ext cx="4697412" cy="2882900"/>
        </p:xfrm>
        <a:graphic>
          <a:graphicData uri="http://schemas.openxmlformats.org/presentationml/2006/ole">
            <mc:AlternateContent xmlns:mc="http://schemas.openxmlformats.org/markup-compatibility/2006">
              <mc:Choice xmlns:v="urn:schemas-microsoft-com:vml" Requires="v">
                <p:oleObj name="Equation" r:id="rId2" imgW="2654280" imgH="1625400" progId="Equation.DSMT4">
                  <p:embed/>
                </p:oleObj>
              </mc:Choice>
              <mc:Fallback>
                <p:oleObj name="Equation" r:id="rId2" imgW="2654280" imgH="1625400" progId="Equation.DSMT4">
                  <p:embed/>
                  <p:pic>
                    <p:nvPicPr>
                      <p:cNvPr id="7" name="Object 6">
                        <a:extLst>
                          <a:ext uri="{FF2B5EF4-FFF2-40B4-BE49-F238E27FC236}">
                            <a16:creationId xmlns:a16="http://schemas.microsoft.com/office/drawing/2014/main" id="{515DEFEB-D44E-46AF-BFEF-41DC6194849E}"/>
                          </a:ext>
                        </a:extLst>
                      </p:cNvPr>
                      <p:cNvPicPr>
                        <a:picLocks noChangeAspect="1" noChangeArrowheads="1"/>
                      </p:cNvPicPr>
                      <p:nvPr/>
                    </p:nvPicPr>
                    <p:blipFill>
                      <a:blip r:embed="rId3"/>
                      <a:srcRect/>
                      <a:stretch>
                        <a:fillRect/>
                      </a:stretch>
                    </p:blipFill>
                    <p:spPr bwMode="auto">
                      <a:xfrm>
                        <a:off x="324334" y="497638"/>
                        <a:ext cx="4697412" cy="2882900"/>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5032061A-8B87-4741-8C1C-F4C175EEE339}"/>
              </a:ext>
            </a:extLst>
          </p:cNvPr>
          <p:cNvGraphicFramePr>
            <a:graphicFrameLocks noChangeAspect="1"/>
          </p:cNvGraphicFramePr>
          <p:nvPr/>
        </p:nvGraphicFramePr>
        <p:xfrm>
          <a:off x="5093123" y="1137927"/>
          <a:ext cx="3933825" cy="2073275"/>
        </p:xfrm>
        <a:graphic>
          <a:graphicData uri="http://schemas.openxmlformats.org/presentationml/2006/ole">
            <mc:AlternateContent xmlns:mc="http://schemas.openxmlformats.org/markup-compatibility/2006">
              <mc:Choice xmlns:v="urn:schemas-microsoft-com:vml" Requires="v">
                <p:oleObj name="Equation" r:id="rId4" imgW="2222280" imgH="1168200" progId="Equation.DSMT4">
                  <p:embed/>
                </p:oleObj>
              </mc:Choice>
              <mc:Fallback>
                <p:oleObj name="Equation" r:id="rId4" imgW="2222280" imgH="1168200" progId="Equation.DSMT4">
                  <p:embed/>
                  <p:pic>
                    <p:nvPicPr>
                      <p:cNvPr id="8" name="Object 7">
                        <a:extLst>
                          <a:ext uri="{FF2B5EF4-FFF2-40B4-BE49-F238E27FC236}">
                            <a16:creationId xmlns:a16="http://schemas.microsoft.com/office/drawing/2014/main" id="{5032061A-8B87-4741-8C1C-F4C175EEE339}"/>
                          </a:ext>
                        </a:extLst>
                      </p:cNvPr>
                      <p:cNvPicPr>
                        <a:picLocks noChangeAspect="1" noChangeArrowheads="1"/>
                      </p:cNvPicPr>
                      <p:nvPr/>
                    </p:nvPicPr>
                    <p:blipFill>
                      <a:blip r:embed="rId5"/>
                      <a:srcRect/>
                      <a:stretch>
                        <a:fillRect/>
                      </a:stretch>
                    </p:blipFill>
                    <p:spPr bwMode="auto">
                      <a:xfrm>
                        <a:off x="5093123" y="1137927"/>
                        <a:ext cx="39338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B3F547ED-B377-4BA7-A893-773452084231}"/>
              </a:ext>
            </a:extLst>
          </p:cNvPr>
          <p:cNvGraphicFramePr>
            <a:graphicFrameLocks noChangeAspect="1"/>
          </p:cNvGraphicFramePr>
          <p:nvPr/>
        </p:nvGraphicFramePr>
        <p:xfrm>
          <a:off x="136947" y="3146461"/>
          <a:ext cx="8890001" cy="3330575"/>
        </p:xfrm>
        <a:graphic>
          <a:graphicData uri="http://schemas.openxmlformats.org/presentationml/2006/ole">
            <mc:AlternateContent xmlns:mc="http://schemas.openxmlformats.org/markup-compatibility/2006">
              <mc:Choice xmlns:v="urn:schemas-microsoft-com:vml" Requires="v">
                <p:oleObj name="Equation" r:id="rId6" imgW="6743520" imgH="2527200" progId="Equation.DSMT4">
                  <p:embed/>
                </p:oleObj>
              </mc:Choice>
              <mc:Fallback>
                <p:oleObj name="Equation" r:id="rId6" imgW="6743520" imgH="2527200" progId="Equation.DSMT4">
                  <p:embed/>
                  <p:pic>
                    <p:nvPicPr>
                      <p:cNvPr id="9" name="Object 8">
                        <a:extLst>
                          <a:ext uri="{FF2B5EF4-FFF2-40B4-BE49-F238E27FC236}">
                            <a16:creationId xmlns:a16="http://schemas.microsoft.com/office/drawing/2014/main" id="{B3F547ED-B377-4BA7-A893-773452084231}"/>
                          </a:ext>
                        </a:extLst>
                      </p:cNvPr>
                      <p:cNvPicPr/>
                      <p:nvPr/>
                    </p:nvPicPr>
                    <p:blipFill>
                      <a:blip r:embed="rId7"/>
                      <a:stretch>
                        <a:fillRect/>
                      </a:stretch>
                    </p:blipFill>
                    <p:spPr>
                      <a:xfrm>
                        <a:off x="136947" y="3146461"/>
                        <a:ext cx="8890001" cy="3330575"/>
                      </a:xfrm>
                      <a:prstGeom prst="rect">
                        <a:avLst/>
                      </a:prstGeom>
                    </p:spPr>
                  </p:pic>
                </p:oleObj>
              </mc:Fallback>
            </mc:AlternateContent>
          </a:graphicData>
        </a:graphic>
      </p:graphicFrame>
    </p:spTree>
    <p:extLst>
      <p:ext uri="{BB962C8B-B14F-4D97-AF65-F5344CB8AC3E}">
        <p14:creationId xmlns:p14="http://schemas.microsoft.com/office/powerpoint/2010/main" val="2377035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graphicFrame>
        <p:nvGraphicFramePr>
          <p:cNvPr id="5" name="Object 4"/>
          <p:cNvGraphicFramePr>
            <a:graphicFrameLocks noChangeAspect="1"/>
          </p:cNvGraphicFramePr>
          <p:nvPr/>
        </p:nvGraphicFramePr>
        <p:xfrm>
          <a:off x="210534" y="1497069"/>
          <a:ext cx="8970119" cy="4667127"/>
        </p:xfrm>
        <a:graphic>
          <a:graphicData uri="http://schemas.openxmlformats.org/presentationml/2006/ole">
            <mc:AlternateContent xmlns:mc="http://schemas.openxmlformats.org/markup-compatibility/2006">
              <mc:Choice xmlns:v="urn:schemas-microsoft-com:vml" Requires="v">
                <p:oleObj name="Equation" r:id="rId3" imgW="3644640" imgH="1879560" progId="Equation.DSMT4">
                  <p:embed/>
                </p:oleObj>
              </mc:Choice>
              <mc:Fallback>
                <p:oleObj name="Equation" r:id="rId3" imgW="3644640" imgH="1879560" progId="Equation.DSMT4">
                  <p:embed/>
                  <p:pic>
                    <p:nvPicPr>
                      <p:cNvPr id="5" name="Object 4"/>
                      <p:cNvPicPr>
                        <a:picLocks noChangeAspect="1" noChangeArrowheads="1"/>
                      </p:cNvPicPr>
                      <p:nvPr/>
                    </p:nvPicPr>
                    <p:blipFill>
                      <a:blip r:embed="rId4"/>
                      <a:srcRect/>
                      <a:stretch>
                        <a:fillRect/>
                      </a:stretch>
                    </p:blipFill>
                    <p:spPr bwMode="auto">
                      <a:xfrm>
                        <a:off x="210534" y="1497069"/>
                        <a:ext cx="8970119" cy="4667127"/>
                      </a:xfrm>
                      <a:prstGeom prst="rect">
                        <a:avLst/>
                      </a:prstGeom>
                      <a:noFill/>
                      <a:ln>
                        <a:noFill/>
                      </a:ln>
                    </p:spPr>
                  </p:pic>
                </p:oleObj>
              </mc:Fallback>
            </mc:AlternateContent>
          </a:graphicData>
        </a:graphic>
      </p:graphicFrame>
      <p:grpSp>
        <p:nvGrpSpPr>
          <p:cNvPr id="26" name="Group 25"/>
          <p:cNvGrpSpPr/>
          <p:nvPr/>
        </p:nvGrpSpPr>
        <p:grpSpPr>
          <a:xfrm>
            <a:off x="5440680" y="91440"/>
            <a:ext cx="3474720" cy="2808625"/>
            <a:chOff x="5440680" y="91440"/>
            <a:chExt cx="3474720" cy="2808625"/>
          </a:xfrm>
        </p:grpSpPr>
        <p:cxnSp>
          <p:nvCxnSpPr>
            <p:cNvPr id="7" name="Straight Arrow Connector 6"/>
            <p:cNvCxnSpPr/>
            <p:nvPr/>
          </p:nvCxnSpPr>
          <p:spPr>
            <a:xfrm flipV="1">
              <a:off x="5448300" y="152400"/>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48300" y="2362200"/>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5440680" y="2209800"/>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1045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14" name="Straight Arrow Connector 13"/>
            <p:cNvCxnSpPr>
              <a:stCxn id="11" idx="1"/>
            </p:cNvCxnSpPr>
            <p:nvPr/>
          </p:nvCxnSpPr>
          <p:spPr>
            <a:xfrm flipV="1">
              <a:off x="5440680" y="152400"/>
              <a:ext cx="3093720" cy="222967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39050" y="91440"/>
              <a:ext cx="895350" cy="461665"/>
            </a:xfrm>
            <a:prstGeom prst="rect">
              <a:avLst/>
            </a:prstGeom>
            <a:noFill/>
          </p:spPr>
          <p:txBody>
            <a:bodyPr wrap="square" rtlCol="0">
              <a:spAutoFit/>
            </a:bodyPr>
            <a:lstStyle/>
            <a:p>
              <a:r>
                <a:rPr lang="en-US" sz="2400" b="1" dirty="0">
                  <a:latin typeface="+mj-lt"/>
                </a:rPr>
                <a:t>r</a:t>
              </a:r>
            </a:p>
          </p:txBody>
        </p:sp>
        <p:cxnSp>
          <p:nvCxnSpPr>
            <p:cNvPr id="17" name="Straight Arrow Connector 16"/>
            <p:cNvCxnSpPr>
              <a:stCxn id="11" idx="3"/>
            </p:cNvCxnSpPr>
            <p:nvPr/>
          </p:nvCxnSpPr>
          <p:spPr>
            <a:xfrm flipV="1">
              <a:off x="7620000" y="152400"/>
              <a:ext cx="914400" cy="22296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20050" y="1219200"/>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20" name="Right Arrow 19"/>
            <p:cNvSpPr/>
            <p:nvPr/>
          </p:nvSpPr>
          <p:spPr>
            <a:xfrm>
              <a:off x="5486400" y="2209800"/>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4365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23" name="Straight Arrow Connector 22"/>
            <p:cNvCxnSpPr>
              <a:stCxn id="20" idx="3"/>
            </p:cNvCxnSpPr>
            <p:nvPr/>
          </p:nvCxnSpPr>
          <p:spPr>
            <a:xfrm flipV="1">
              <a:off x="6762750" y="152400"/>
              <a:ext cx="1771650" cy="22490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96101" y="1534775"/>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grpSp>
      <p:graphicFrame>
        <p:nvGraphicFramePr>
          <p:cNvPr id="6" name="Object 5"/>
          <p:cNvGraphicFramePr>
            <a:graphicFrameLocks noChangeAspect="1"/>
          </p:cNvGraphicFramePr>
          <p:nvPr/>
        </p:nvGraphicFramePr>
        <p:xfrm>
          <a:off x="210534" y="575363"/>
          <a:ext cx="5139703" cy="899448"/>
        </p:xfrm>
        <a:graphic>
          <a:graphicData uri="http://schemas.openxmlformats.org/presentationml/2006/ole">
            <mc:AlternateContent xmlns:mc="http://schemas.openxmlformats.org/markup-compatibility/2006">
              <mc:Choice xmlns:v="urn:schemas-microsoft-com:vml" Requires="v">
                <p:oleObj name="Equation" r:id="rId5" imgW="3555720" imgH="622080" progId="Equation.DSMT4">
                  <p:embed/>
                </p:oleObj>
              </mc:Choice>
              <mc:Fallback>
                <p:oleObj name="Equation" r:id="rId5" imgW="3555720" imgH="622080" progId="Equation.DSMT4">
                  <p:embed/>
                  <p:pic>
                    <p:nvPicPr>
                      <p:cNvPr id="6" name="Object 5"/>
                      <p:cNvPicPr/>
                      <p:nvPr/>
                    </p:nvPicPr>
                    <p:blipFill>
                      <a:blip r:embed="rId6"/>
                      <a:stretch>
                        <a:fillRect/>
                      </a:stretch>
                    </p:blipFill>
                    <p:spPr>
                      <a:xfrm>
                        <a:off x="210534" y="575363"/>
                        <a:ext cx="5139703" cy="89944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EA214B68-82C5-48D3-9A75-DBBA96EB6567}"/>
              </a:ext>
            </a:extLst>
          </p:cNvPr>
          <p:cNvSpPr txBox="1"/>
          <p:nvPr/>
        </p:nvSpPr>
        <p:spPr>
          <a:xfrm>
            <a:off x="210534" y="152400"/>
            <a:ext cx="5123466" cy="461665"/>
          </a:xfrm>
          <a:prstGeom prst="rect">
            <a:avLst/>
          </a:prstGeom>
          <a:noFill/>
        </p:spPr>
        <p:txBody>
          <a:bodyPr wrap="square" rtlCol="0">
            <a:spAutoFit/>
          </a:bodyPr>
          <a:lstStyle/>
          <a:p>
            <a:r>
              <a:rPr lang="en-US" sz="2400" dirty="0">
                <a:latin typeface="+mj-lt"/>
              </a:rPr>
              <a:t>For Cherenkov case --</a:t>
            </a:r>
          </a:p>
        </p:txBody>
      </p:sp>
    </p:spTree>
    <p:extLst>
      <p:ext uri="{BB962C8B-B14F-4D97-AF65-F5344CB8AC3E}">
        <p14:creationId xmlns:p14="http://schemas.microsoft.com/office/powerpoint/2010/main" val="272455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58FE4-3EB2-40D8-9CA1-7976EDB26E07}"/>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835256FA-0A24-4A44-9102-49823548F43D}"/>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DA1FC8A8-CC67-4264-B525-854AA042E6CE}"/>
              </a:ext>
            </a:extLst>
          </p:cNvPr>
          <p:cNvSpPr>
            <a:spLocks noGrp="1"/>
          </p:cNvSpPr>
          <p:nvPr>
            <p:ph type="sldNum" sz="quarter" idx="12"/>
          </p:nvPr>
        </p:nvSpPr>
        <p:spPr/>
        <p:txBody>
          <a:bodyPr/>
          <a:lstStyle/>
          <a:p>
            <a:fld id="{CE368B07-CEBF-4C80-90AF-53B34FA04CF3}" type="slidenum">
              <a:rPr lang="en-US" smtClean="0"/>
              <a:t>38</a:t>
            </a:fld>
            <a:endParaRPr lang="en-US" dirty="0"/>
          </a:p>
        </p:txBody>
      </p:sp>
      <p:graphicFrame>
        <p:nvGraphicFramePr>
          <p:cNvPr id="5" name="Object 4">
            <a:extLst>
              <a:ext uri="{FF2B5EF4-FFF2-40B4-BE49-F238E27FC236}">
                <a16:creationId xmlns:a16="http://schemas.microsoft.com/office/drawing/2014/main" id="{FB705AF6-7D2F-4A81-B578-7B2984A61C82}"/>
              </a:ext>
            </a:extLst>
          </p:cNvPr>
          <p:cNvGraphicFramePr>
            <a:graphicFrameLocks noChangeAspect="1"/>
          </p:cNvGraphicFramePr>
          <p:nvPr>
            <p:extLst>
              <p:ext uri="{D42A27DB-BD31-4B8C-83A1-F6EECF244321}">
                <p14:modId xmlns:p14="http://schemas.microsoft.com/office/powerpoint/2010/main" val="2690152609"/>
              </p:ext>
            </p:extLst>
          </p:nvPr>
        </p:nvGraphicFramePr>
        <p:xfrm>
          <a:off x="159949" y="3429000"/>
          <a:ext cx="8691563" cy="2427490"/>
        </p:xfrm>
        <a:graphic>
          <a:graphicData uri="http://schemas.openxmlformats.org/presentationml/2006/ole">
            <mc:AlternateContent xmlns:mc="http://schemas.openxmlformats.org/markup-compatibility/2006">
              <mc:Choice xmlns:v="urn:schemas-microsoft-com:vml" Requires="v">
                <p:oleObj name="Equation" r:id="rId3" imgW="3809880" imgH="1054080" progId="Equation.DSMT4">
                  <p:embed/>
                </p:oleObj>
              </mc:Choice>
              <mc:Fallback>
                <p:oleObj name="Equation" r:id="rId3" imgW="3809880" imgH="1054080" progId="Equation.DSMT4">
                  <p:embed/>
                  <p:pic>
                    <p:nvPicPr>
                      <p:cNvPr id="5" name="Object 4">
                        <a:extLst>
                          <a:ext uri="{FF2B5EF4-FFF2-40B4-BE49-F238E27FC236}">
                            <a16:creationId xmlns:a16="http://schemas.microsoft.com/office/drawing/2014/main" id="{FB705AF6-7D2F-4A81-B578-7B2984A61C82}"/>
                          </a:ext>
                        </a:extLst>
                      </p:cNvPr>
                      <p:cNvPicPr>
                        <a:picLocks noChangeAspect="1" noChangeArrowheads="1"/>
                      </p:cNvPicPr>
                      <p:nvPr/>
                    </p:nvPicPr>
                    <p:blipFill>
                      <a:blip r:embed="rId4"/>
                      <a:srcRect/>
                      <a:stretch>
                        <a:fillRect/>
                      </a:stretch>
                    </p:blipFill>
                    <p:spPr bwMode="auto">
                      <a:xfrm>
                        <a:off x="159949" y="3429000"/>
                        <a:ext cx="8691563" cy="242749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B4D91204-B115-4C5C-8C0E-F72A64CBC486}"/>
              </a:ext>
            </a:extLst>
          </p:cNvPr>
          <p:cNvSpPr txBox="1"/>
          <p:nvPr/>
        </p:nvSpPr>
        <p:spPr>
          <a:xfrm>
            <a:off x="436581" y="1657381"/>
            <a:ext cx="8388350" cy="1569660"/>
          </a:xfrm>
          <a:prstGeom prst="rect">
            <a:avLst/>
          </a:prstGeom>
          <a:noFill/>
        </p:spPr>
        <p:txBody>
          <a:bodyPr wrap="square" rtlCol="0">
            <a:spAutoFit/>
          </a:bodyPr>
          <a:lstStyle/>
          <a:p>
            <a:r>
              <a:rPr lang="en-US" sz="2400" dirty="0"/>
              <a:t>For </a:t>
            </a:r>
            <a:r>
              <a:rPr lang="en-US" sz="2400" dirty="0">
                <a:latin typeface="Symbol" panose="05050102010706020507" pitchFamily="18" charset="2"/>
              </a:rPr>
              <a:t>b</a:t>
            </a:r>
            <a:r>
              <a:rPr lang="en-US" sz="2400" baseline="-25000" dirty="0"/>
              <a:t>n</a:t>
            </a:r>
            <a:r>
              <a:rPr lang="en-US" sz="2400" dirty="0"/>
              <a:t>&gt;1, </a:t>
            </a:r>
            <a:r>
              <a:rPr lang="en-US" sz="2400" dirty="0">
                <a:latin typeface="+mj-lt"/>
              </a:rPr>
              <a:t>how can the equality be satisfied?</a:t>
            </a:r>
          </a:p>
          <a:p>
            <a:pPr marL="914400" lvl="1" indent="-457200">
              <a:buFont typeface="+mj-lt"/>
              <a:buAutoNum type="arabicPeriod"/>
            </a:pPr>
            <a:r>
              <a:rPr lang="en-US" sz="2400" dirty="0">
                <a:latin typeface="+mj-lt"/>
              </a:rPr>
              <a:t>No problem</a:t>
            </a:r>
          </a:p>
          <a:p>
            <a:pPr marL="914400" lvl="1" indent="-457200">
              <a:buFont typeface="+mj-lt"/>
              <a:buAutoNum type="arabicPeriod"/>
            </a:pPr>
            <a:r>
              <a:rPr lang="en-US" sz="2400" dirty="0">
                <a:latin typeface="+mj-lt"/>
              </a:rPr>
              <a:t>It cannot be satisfied.</a:t>
            </a:r>
          </a:p>
          <a:p>
            <a:pPr marL="914400" lvl="1" indent="-457200">
              <a:buFont typeface="+mj-lt"/>
              <a:buAutoNum type="arabicPeriod"/>
            </a:pPr>
            <a:r>
              <a:rPr lang="en-US" sz="2400" dirty="0">
                <a:latin typeface="+mj-lt"/>
              </a:rPr>
              <a:t>It can only be satisfied for special conditions</a:t>
            </a:r>
          </a:p>
        </p:txBody>
      </p:sp>
      <p:graphicFrame>
        <p:nvGraphicFramePr>
          <p:cNvPr id="7" name="Object 6">
            <a:extLst>
              <a:ext uri="{FF2B5EF4-FFF2-40B4-BE49-F238E27FC236}">
                <a16:creationId xmlns:a16="http://schemas.microsoft.com/office/drawing/2014/main" id="{8CEC4775-C31C-464C-96B1-67170725A1DD}"/>
              </a:ext>
            </a:extLst>
          </p:cNvPr>
          <p:cNvGraphicFramePr>
            <a:graphicFrameLocks noChangeAspect="1"/>
          </p:cNvGraphicFramePr>
          <p:nvPr>
            <p:extLst>
              <p:ext uri="{D42A27DB-BD31-4B8C-83A1-F6EECF244321}">
                <p14:modId xmlns:p14="http://schemas.microsoft.com/office/powerpoint/2010/main" val="1530486650"/>
              </p:ext>
            </p:extLst>
          </p:nvPr>
        </p:nvGraphicFramePr>
        <p:xfrm>
          <a:off x="273050" y="152400"/>
          <a:ext cx="8355013" cy="1422400"/>
        </p:xfrm>
        <a:graphic>
          <a:graphicData uri="http://schemas.openxmlformats.org/presentationml/2006/ole">
            <mc:AlternateContent xmlns:mc="http://schemas.openxmlformats.org/markup-compatibility/2006">
              <mc:Choice xmlns:v="urn:schemas-microsoft-com:vml" Requires="v">
                <p:oleObj name="Equation" r:id="rId5" imgW="3314520" imgH="558720" progId="Equation.DSMT4">
                  <p:embed/>
                </p:oleObj>
              </mc:Choice>
              <mc:Fallback>
                <p:oleObj name="Equation" r:id="rId5" imgW="3314520" imgH="558720" progId="Equation.DSMT4">
                  <p:embed/>
                  <p:pic>
                    <p:nvPicPr>
                      <p:cNvPr id="7" name="Object 6">
                        <a:extLst>
                          <a:ext uri="{FF2B5EF4-FFF2-40B4-BE49-F238E27FC236}">
                            <a16:creationId xmlns:a16="http://schemas.microsoft.com/office/drawing/2014/main" id="{8CEC4775-C31C-464C-96B1-67170725A1DD}"/>
                          </a:ext>
                        </a:extLst>
                      </p:cNvPr>
                      <p:cNvPicPr>
                        <a:picLocks noChangeAspect="1" noChangeArrowheads="1"/>
                      </p:cNvPicPr>
                      <p:nvPr/>
                    </p:nvPicPr>
                    <p:blipFill>
                      <a:blip r:embed="rId6"/>
                      <a:srcRect/>
                      <a:stretch>
                        <a:fillRect/>
                      </a:stretch>
                    </p:blipFill>
                    <p:spPr bwMode="auto">
                      <a:xfrm>
                        <a:off x="273050" y="152400"/>
                        <a:ext cx="8355013" cy="1422400"/>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69D6AE28-71E0-4E28-A24A-673006D8DC2B}"/>
              </a:ext>
            </a:extLst>
          </p:cNvPr>
          <p:cNvSpPr txBox="1"/>
          <p:nvPr/>
        </p:nvSpPr>
        <p:spPr>
          <a:xfrm>
            <a:off x="1447800" y="5926287"/>
            <a:ext cx="7696200" cy="461665"/>
          </a:xfrm>
          <a:prstGeom prst="rect">
            <a:avLst/>
          </a:prstGeom>
          <a:noFill/>
        </p:spPr>
        <p:txBody>
          <a:bodyPr wrap="square" rtlCol="0">
            <a:spAutoFit/>
          </a:bodyPr>
          <a:lstStyle/>
          <a:p>
            <a:r>
              <a:rPr lang="en-US" sz="2400" b="1" dirty="0">
                <a:solidFill>
                  <a:srgbClr val="FF0000"/>
                </a:solidFill>
                <a:latin typeface="+mj-lt"/>
              </a:rPr>
              <a:t>Moreover, there are two retarded time solutions!</a:t>
            </a:r>
          </a:p>
        </p:txBody>
      </p:sp>
    </p:spTree>
    <p:extLst>
      <p:ext uri="{BB962C8B-B14F-4D97-AF65-F5344CB8AC3E}">
        <p14:creationId xmlns:p14="http://schemas.microsoft.com/office/powerpoint/2010/main" val="22398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grpSp>
        <p:nvGrpSpPr>
          <p:cNvPr id="26" name="Group 25"/>
          <p:cNvGrpSpPr/>
          <p:nvPr/>
        </p:nvGrpSpPr>
        <p:grpSpPr>
          <a:xfrm>
            <a:off x="2621280" y="239375"/>
            <a:ext cx="3474720" cy="2808625"/>
            <a:chOff x="5440680" y="91440"/>
            <a:chExt cx="3474720" cy="2808625"/>
          </a:xfrm>
        </p:grpSpPr>
        <p:cxnSp>
          <p:nvCxnSpPr>
            <p:cNvPr id="7" name="Straight Arrow Connector 6"/>
            <p:cNvCxnSpPr/>
            <p:nvPr/>
          </p:nvCxnSpPr>
          <p:spPr>
            <a:xfrm flipV="1">
              <a:off x="5448300" y="152400"/>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48300" y="2362200"/>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5440680" y="2209800"/>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1045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14" name="Straight Arrow Connector 13"/>
            <p:cNvCxnSpPr>
              <a:stCxn id="11" idx="1"/>
            </p:cNvCxnSpPr>
            <p:nvPr/>
          </p:nvCxnSpPr>
          <p:spPr>
            <a:xfrm flipV="1">
              <a:off x="5440680" y="152400"/>
              <a:ext cx="3093720" cy="222967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39050" y="91440"/>
              <a:ext cx="895350" cy="461665"/>
            </a:xfrm>
            <a:prstGeom prst="rect">
              <a:avLst/>
            </a:prstGeom>
            <a:noFill/>
          </p:spPr>
          <p:txBody>
            <a:bodyPr wrap="square" rtlCol="0">
              <a:spAutoFit/>
            </a:bodyPr>
            <a:lstStyle/>
            <a:p>
              <a:r>
                <a:rPr lang="en-US" sz="2400" b="1" dirty="0">
                  <a:latin typeface="+mj-lt"/>
                </a:rPr>
                <a:t>r</a:t>
              </a:r>
            </a:p>
          </p:txBody>
        </p:sp>
        <p:cxnSp>
          <p:nvCxnSpPr>
            <p:cNvPr id="17" name="Straight Arrow Connector 16"/>
            <p:cNvCxnSpPr>
              <a:stCxn id="11" idx="3"/>
            </p:cNvCxnSpPr>
            <p:nvPr/>
          </p:nvCxnSpPr>
          <p:spPr>
            <a:xfrm flipV="1">
              <a:off x="7620000" y="152400"/>
              <a:ext cx="914400" cy="22296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20050" y="1219200"/>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20" name="Right Arrow 19"/>
            <p:cNvSpPr/>
            <p:nvPr/>
          </p:nvSpPr>
          <p:spPr>
            <a:xfrm>
              <a:off x="5486400" y="2209800"/>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4365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23" name="Straight Arrow Connector 22"/>
            <p:cNvCxnSpPr>
              <a:stCxn id="20" idx="3"/>
            </p:cNvCxnSpPr>
            <p:nvPr/>
          </p:nvCxnSpPr>
          <p:spPr>
            <a:xfrm flipV="1">
              <a:off x="6762750" y="152400"/>
              <a:ext cx="1771650" cy="22490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96101" y="1534775"/>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grpSp>
      <p:sp>
        <p:nvSpPr>
          <p:cNvPr id="8" name="TextBox 7">
            <a:extLst>
              <a:ext uri="{FF2B5EF4-FFF2-40B4-BE49-F238E27FC236}">
                <a16:creationId xmlns:a16="http://schemas.microsoft.com/office/drawing/2014/main" id="{D003A6F0-23E0-4DBB-BDBC-5A599C8B29A4}"/>
              </a:ext>
            </a:extLst>
          </p:cNvPr>
          <p:cNvSpPr txBox="1"/>
          <p:nvPr/>
        </p:nvSpPr>
        <p:spPr>
          <a:xfrm>
            <a:off x="152400" y="685800"/>
            <a:ext cx="2133600" cy="830997"/>
          </a:xfrm>
          <a:prstGeom prst="rect">
            <a:avLst/>
          </a:prstGeom>
          <a:noFill/>
        </p:spPr>
        <p:txBody>
          <a:bodyPr wrap="square" rtlCol="0">
            <a:spAutoFit/>
          </a:bodyPr>
          <a:lstStyle/>
          <a:p>
            <a:r>
              <a:rPr lang="en-US" sz="2400" dirty="0">
                <a:latin typeface="+mj-lt"/>
              </a:rPr>
              <a:t>Original diagram:</a:t>
            </a:r>
          </a:p>
        </p:txBody>
      </p:sp>
      <p:cxnSp>
        <p:nvCxnSpPr>
          <p:cNvPr id="25" name="Straight Arrow Connector 24">
            <a:extLst>
              <a:ext uri="{FF2B5EF4-FFF2-40B4-BE49-F238E27FC236}">
                <a16:creationId xmlns:a16="http://schemas.microsoft.com/office/drawing/2014/main" id="{20EE1D9A-FFA4-4C95-9EA3-6DAB5A5BDE2E}"/>
              </a:ext>
            </a:extLst>
          </p:cNvPr>
          <p:cNvCxnSpPr/>
          <p:nvPr/>
        </p:nvCxnSpPr>
        <p:spPr>
          <a:xfrm flipV="1">
            <a:off x="2598420" y="3424535"/>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EC1E6B-DB38-4738-B296-A4D57B74CDDF}"/>
              </a:ext>
            </a:extLst>
          </p:cNvPr>
          <p:cNvCxnSpPr/>
          <p:nvPr/>
        </p:nvCxnSpPr>
        <p:spPr>
          <a:xfrm>
            <a:off x="2598420" y="5634335"/>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ight Arrow 10">
            <a:extLst>
              <a:ext uri="{FF2B5EF4-FFF2-40B4-BE49-F238E27FC236}">
                <a16:creationId xmlns:a16="http://schemas.microsoft.com/office/drawing/2014/main" id="{1D42D652-9583-4A5B-AAED-596E1FD7E572}"/>
              </a:ext>
            </a:extLst>
          </p:cNvPr>
          <p:cNvSpPr/>
          <p:nvPr/>
        </p:nvSpPr>
        <p:spPr>
          <a:xfrm>
            <a:off x="2590800" y="5481935"/>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1B72457-7799-4713-8D51-5DE898134D3E}"/>
              </a:ext>
            </a:extLst>
          </p:cNvPr>
          <p:cNvSpPr txBox="1"/>
          <p:nvPr/>
        </p:nvSpPr>
        <p:spPr>
          <a:xfrm>
            <a:off x="4560570" y="5710535"/>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30" name="Straight Arrow Connector 29">
            <a:extLst>
              <a:ext uri="{FF2B5EF4-FFF2-40B4-BE49-F238E27FC236}">
                <a16:creationId xmlns:a16="http://schemas.microsoft.com/office/drawing/2014/main" id="{B027992B-5D6D-4FD2-83D2-447E01DB9A49}"/>
              </a:ext>
            </a:extLst>
          </p:cNvPr>
          <p:cNvCxnSpPr>
            <a:cxnSpLocks/>
            <a:stCxn id="28" idx="1"/>
          </p:cNvCxnSpPr>
          <p:nvPr/>
        </p:nvCxnSpPr>
        <p:spPr>
          <a:xfrm flipV="1">
            <a:off x="2590800" y="3614949"/>
            <a:ext cx="933450" cy="203926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3E7090D-4140-488C-8617-02A0E20927D3}"/>
              </a:ext>
            </a:extLst>
          </p:cNvPr>
          <p:cNvSpPr txBox="1"/>
          <p:nvPr/>
        </p:nvSpPr>
        <p:spPr>
          <a:xfrm>
            <a:off x="2949724" y="3653627"/>
            <a:ext cx="895350" cy="461665"/>
          </a:xfrm>
          <a:prstGeom prst="rect">
            <a:avLst/>
          </a:prstGeom>
          <a:noFill/>
        </p:spPr>
        <p:txBody>
          <a:bodyPr wrap="square" rtlCol="0">
            <a:spAutoFit/>
          </a:bodyPr>
          <a:lstStyle/>
          <a:p>
            <a:r>
              <a:rPr lang="en-US" sz="2400" b="1" dirty="0">
                <a:latin typeface="+mj-lt"/>
              </a:rPr>
              <a:t>r</a:t>
            </a:r>
          </a:p>
        </p:txBody>
      </p:sp>
      <p:cxnSp>
        <p:nvCxnSpPr>
          <p:cNvPr id="32" name="Straight Arrow Connector 31">
            <a:extLst>
              <a:ext uri="{FF2B5EF4-FFF2-40B4-BE49-F238E27FC236}">
                <a16:creationId xmlns:a16="http://schemas.microsoft.com/office/drawing/2014/main" id="{86ACE46C-6683-43D9-982C-A139775F72B0}"/>
              </a:ext>
            </a:extLst>
          </p:cNvPr>
          <p:cNvCxnSpPr>
            <a:cxnSpLocks/>
            <a:stCxn id="28" idx="3"/>
          </p:cNvCxnSpPr>
          <p:nvPr/>
        </p:nvCxnSpPr>
        <p:spPr>
          <a:xfrm flipH="1" flipV="1">
            <a:off x="3533664" y="3621292"/>
            <a:ext cx="1236456" cy="20329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5401C54-4BCC-4BD5-B1F1-5E6FA384AC7C}"/>
              </a:ext>
            </a:extLst>
          </p:cNvPr>
          <p:cNvSpPr txBox="1"/>
          <p:nvPr/>
        </p:nvSpPr>
        <p:spPr>
          <a:xfrm>
            <a:off x="4342279" y="4654682"/>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34" name="Right Arrow 19">
            <a:extLst>
              <a:ext uri="{FF2B5EF4-FFF2-40B4-BE49-F238E27FC236}">
                <a16:creationId xmlns:a16="http://schemas.microsoft.com/office/drawing/2014/main" id="{38C7EED3-DAC3-47DF-BBE1-79CACCC1F84C}"/>
              </a:ext>
            </a:extLst>
          </p:cNvPr>
          <p:cNvSpPr/>
          <p:nvPr/>
        </p:nvSpPr>
        <p:spPr>
          <a:xfrm>
            <a:off x="2636520" y="5481935"/>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0FED2CE-BDA8-4022-82E4-8D61120D5495}"/>
              </a:ext>
            </a:extLst>
          </p:cNvPr>
          <p:cNvSpPr txBox="1"/>
          <p:nvPr/>
        </p:nvSpPr>
        <p:spPr>
          <a:xfrm>
            <a:off x="3493770" y="5710535"/>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36" name="Straight Arrow Connector 35">
            <a:extLst>
              <a:ext uri="{FF2B5EF4-FFF2-40B4-BE49-F238E27FC236}">
                <a16:creationId xmlns:a16="http://schemas.microsoft.com/office/drawing/2014/main" id="{2F126621-BCB4-4C3D-835B-1C2E7600CE58}"/>
              </a:ext>
            </a:extLst>
          </p:cNvPr>
          <p:cNvCxnSpPr>
            <a:cxnSpLocks/>
            <a:stCxn id="34" idx="3"/>
          </p:cNvCxnSpPr>
          <p:nvPr/>
        </p:nvCxnSpPr>
        <p:spPr>
          <a:xfrm flipH="1" flipV="1">
            <a:off x="3531870" y="3614949"/>
            <a:ext cx="381000" cy="20586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07280D8-F3F5-426A-AC29-7462DD786B3F}"/>
              </a:ext>
            </a:extLst>
          </p:cNvPr>
          <p:cNvSpPr txBox="1"/>
          <p:nvPr/>
        </p:nvSpPr>
        <p:spPr>
          <a:xfrm>
            <a:off x="3388210" y="4326621"/>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sp>
        <p:nvSpPr>
          <p:cNvPr id="38" name="TextBox 37">
            <a:extLst>
              <a:ext uri="{FF2B5EF4-FFF2-40B4-BE49-F238E27FC236}">
                <a16:creationId xmlns:a16="http://schemas.microsoft.com/office/drawing/2014/main" id="{D0301C5C-102A-480D-B844-7D68F030A694}"/>
              </a:ext>
            </a:extLst>
          </p:cNvPr>
          <p:cNvSpPr txBox="1"/>
          <p:nvPr/>
        </p:nvSpPr>
        <p:spPr>
          <a:xfrm>
            <a:off x="196103" y="3957289"/>
            <a:ext cx="2133600" cy="461665"/>
          </a:xfrm>
          <a:prstGeom prst="rect">
            <a:avLst/>
          </a:prstGeom>
          <a:noFill/>
        </p:spPr>
        <p:txBody>
          <a:bodyPr wrap="square" rtlCol="0">
            <a:spAutoFit/>
          </a:bodyPr>
          <a:lstStyle/>
          <a:p>
            <a:r>
              <a:rPr lang="en-US" sz="2400" dirty="0">
                <a:latin typeface="+mj-lt"/>
              </a:rPr>
              <a:t>New diagram:</a:t>
            </a:r>
          </a:p>
        </p:txBody>
      </p:sp>
      <p:sp>
        <p:nvSpPr>
          <p:cNvPr id="39" name="TextBox 38">
            <a:extLst>
              <a:ext uri="{FF2B5EF4-FFF2-40B4-BE49-F238E27FC236}">
                <a16:creationId xmlns:a16="http://schemas.microsoft.com/office/drawing/2014/main" id="{AF6286A5-D158-4DF8-A4E3-16AC7A0BB15C}"/>
              </a:ext>
            </a:extLst>
          </p:cNvPr>
          <p:cNvSpPr txBox="1"/>
          <p:nvPr/>
        </p:nvSpPr>
        <p:spPr>
          <a:xfrm>
            <a:off x="5304081" y="3186747"/>
            <a:ext cx="4019549" cy="1200329"/>
          </a:xfrm>
          <a:prstGeom prst="rect">
            <a:avLst/>
          </a:prstGeom>
          <a:noFill/>
        </p:spPr>
        <p:txBody>
          <a:bodyPr wrap="square" rtlCol="0">
            <a:spAutoFit/>
          </a:bodyPr>
          <a:lstStyle/>
          <a:p>
            <a:r>
              <a:rPr lang="en-US" sz="2400" dirty="0">
                <a:latin typeface="+mj-lt"/>
              </a:rPr>
              <a:t>What is the significance of changing the diagram?</a:t>
            </a:r>
          </a:p>
          <a:p>
            <a:endParaRPr lang="en-US" sz="2400" dirty="0">
              <a:latin typeface="+mj-lt"/>
            </a:endParaRPr>
          </a:p>
        </p:txBody>
      </p:sp>
      <p:sp>
        <p:nvSpPr>
          <p:cNvPr id="5" name="TextBox 4">
            <a:extLst>
              <a:ext uri="{FF2B5EF4-FFF2-40B4-BE49-F238E27FC236}">
                <a16:creationId xmlns:a16="http://schemas.microsoft.com/office/drawing/2014/main" id="{43437D63-0AB7-9CD8-1A0B-DA84196738CE}"/>
              </a:ext>
            </a:extLst>
          </p:cNvPr>
          <p:cNvSpPr txBox="1"/>
          <p:nvPr/>
        </p:nvSpPr>
        <p:spPr>
          <a:xfrm>
            <a:off x="4869269" y="2081878"/>
            <a:ext cx="381000" cy="461665"/>
          </a:xfrm>
          <a:prstGeom prst="rect">
            <a:avLst/>
          </a:prstGeom>
          <a:noFill/>
        </p:spPr>
        <p:txBody>
          <a:bodyPr wrap="square" rtlCol="0">
            <a:spAutoFit/>
          </a:bodyPr>
          <a:lstStyle/>
          <a:p>
            <a:r>
              <a:rPr lang="en-US" sz="2400" i="1" dirty="0">
                <a:latin typeface="Symbol" panose="05050102010706020507" pitchFamily="18" charset="2"/>
              </a:rPr>
              <a:t>q</a:t>
            </a:r>
          </a:p>
        </p:txBody>
      </p:sp>
      <p:sp>
        <p:nvSpPr>
          <p:cNvPr id="6" name="TextBox 5">
            <a:extLst>
              <a:ext uri="{FF2B5EF4-FFF2-40B4-BE49-F238E27FC236}">
                <a16:creationId xmlns:a16="http://schemas.microsoft.com/office/drawing/2014/main" id="{F5F6E9EC-2C1B-72C0-AE4D-4570043711FF}"/>
              </a:ext>
            </a:extLst>
          </p:cNvPr>
          <p:cNvSpPr txBox="1"/>
          <p:nvPr/>
        </p:nvSpPr>
        <p:spPr>
          <a:xfrm>
            <a:off x="4649839" y="5251102"/>
            <a:ext cx="381000" cy="461665"/>
          </a:xfrm>
          <a:prstGeom prst="rect">
            <a:avLst/>
          </a:prstGeom>
          <a:noFill/>
        </p:spPr>
        <p:txBody>
          <a:bodyPr wrap="square" rtlCol="0">
            <a:spAutoFit/>
          </a:bodyPr>
          <a:lstStyle/>
          <a:p>
            <a:r>
              <a:rPr lang="en-US" sz="2400" i="1" dirty="0">
                <a:latin typeface="Symbol" panose="05050102010706020507" pitchFamily="18" charset="2"/>
              </a:rPr>
              <a:t>q</a:t>
            </a:r>
          </a:p>
        </p:txBody>
      </p:sp>
    </p:spTree>
    <p:extLst>
      <p:ext uri="{BB962C8B-B14F-4D97-AF65-F5344CB8AC3E}">
        <p14:creationId xmlns:p14="http://schemas.microsoft.com/office/powerpoint/2010/main" val="353157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8D8A27-FED4-50D3-6793-1442E48B50FA}"/>
              </a:ext>
            </a:extLst>
          </p:cNvPr>
          <p:cNvPicPr>
            <a:picLocks noChangeAspect="1"/>
          </p:cNvPicPr>
          <p:nvPr/>
        </p:nvPicPr>
        <p:blipFill>
          <a:blip r:embed="rId3"/>
          <a:stretch>
            <a:fillRect/>
          </a:stretch>
        </p:blipFill>
        <p:spPr>
          <a:xfrm>
            <a:off x="104676" y="141841"/>
            <a:ext cx="8934647" cy="5867400"/>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6" name="Date Placeholder 5"/>
          <p:cNvSpPr>
            <a:spLocks noGrp="1"/>
          </p:cNvSpPr>
          <p:nvPr>
            <p:ph type="dt" sz="half" idx="10"/>
          </p:nvPr>
        </p:nvSpPr>
        <p:spPr/>
        <p:txBody>
          <a:bodyPr/>
          <a:lstStyle/>
          <a:p>
            <a:r>
              <a:rPr lang="en-US"/>
              <a:t>04/10/2024</a:t>
            </a:r>
            <a:endParaRPr lang="en-US" dirty="0"/>
          </a:p>
        </p:txBody>
      </p:sp>
      <p:sp>
        <p:nvSpPr>
          <p:cNvPr id="7" name="Footer Placeholder 6"/>
          <p:cNvSpPr>
            <a:spLocks noGrp="1"/>
          </p:cNvSpPr>
          <p:nvPr>
            <p:ph type="ftr" sz="quarter" idx="11"/>
          </p:nvPr>
        </p:nvSpPr>
        <p:spPr/>
        <p:txBody>
          <a:bodyPr/>
          <a:lstStyle/>
          <a:p>
            <a:r>
              <a:rPr lang="en-US"/>
              <a:t>PHY 712  Spring 2024-- Lecture 33</a:t>
            </a:r>
            <a:endParaRPr lang="en-US" dirty="0"/>
          </a:p>
        </p:txBody>
      </p:sp>
      <p:sp>
        <p:nvSpPr>
          <p:cNvPr id="8" name="Rectangle 7"/>
          <p:cNvSpPr/>
          <p:nvPr/>
        </p:nvSpPr>
        <p:spPr>
          <a:xfrm>
            <a:off x="195067" y="2961240"/>
            <a:ext cx="8934646" cy="239159"/>
          </a:xfrm>
          <a:prstGeom prst="rect">
            <a:avLst/>
          </a:prstGeom>
          <a:solidFill>
            <a:srgbClr val="DA32AA">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cxnSp>
        <p:nvCxnSpPr>
          <p:cNvPr id="6" name="Straight Arrow Connector 5"/>
          <p:cNvCxnSpPr/>
          <p:nvPr/>
        </p:nvCxnSpPr>
        <p:spPr>
          <a:xfrm flipV="1">
            <a:off x="236220" y="152400"/>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6220" y="2362200"/>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228600" y="2209800"/>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9837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10" name="Straight Arrow Connector 9"/>
          <p:cNvCxnSpPr>
            <a:cxnSpLocks/>
            <a:stCxn id="8" idx="1"/>
          </p:cNvCxnSpPr>
          <p:nvPr/>
        </p:nvCxnSpPr>
        <p:spPr>
          <a:xfrm flipV="1">
            <a:off x="228600" y="223275"/>
            <a:ext cx="902970" cy="215880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1256" y="412403"/>
            <a:ext cx="895350" cy="461665"/>
          </a:xfrm>
          <a:prstGeom prst="rect">
            <a:avLst/>
          </a:prstGeom>
          <a:noFill/>
        </p:spPr>
        <p:txBody>
          <a:bodyPr wrap="square" rtlCol="0">
            <a:spAutoFit/>
          </a:bodyPr>
          <a:lstStyle/>
          <a:p>
            <a:r>
              <a:rPr lang="en-US" sz="2400" b="1" dirty="0">
                <a:latin typeface="+mj-lt"/>
              </a:rPr>
              <a:t>r</a:t>
            </a:r>
          </a:p>
        </p:txBody>
      </p:sp>
      <p:cxnSp>
        <p:nvCxnSpPr>
          <p:cNvPr id="12" name="Straight Arrow Connector 11"/>
          <p:cNvCxnSpPr>
            <a:cxnSpLocks/>
          </p:cNvCxnSpPr>
          <p:nvPr/>
        </p:nvCxnSpPr>
        <p:spPr>
          <a:xfrm flipH="1" flipV="1">
            <a:off x="1116106" y="223275"/>
            <a:ext cx="1282588" cy="21488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36395" y="694487"/>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14" name="Right Arrow 13"/>
          <p:cNvSpPr/>
          <p:nvPr/>
        </p:nvSpPr>
        <p:spPr>
          <a:xfrm>
            <a:off x="274320" y="2209800"/>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3157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16" name="Straight Arrow Connector 15"/>
          <p:cNvCxnSpPr>
            <a:cxnSpLocks/>
            <a:stCxn id="14" idx="3"/>
          </p:cNvCxnSpPr>
          <p:nvPr/>
        </p:nvCxnSpPr>
        <p:spPr>
          <a:xfrm flipH="1" flipV="1">
            <a:off x="1093470" y="223275"/>
            <a:ext cx="457200" cy="21781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88720" y="1748135"/>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sp>
        <p:nvSpPr>
          <p:cNvPr id="18" name="TextBox 17"/>
          <p:cNvSpPr txBox="1"/>
          <p:nvPr/>
        </p:nvSpPr>
        <p:spPr>
          <a:xfrm>
            <a:off x="2386069" y="1861856"/>
            <a:ext cx="666750" cy="461665"/>
          </a:xfrm>
          <a:prstGeom prst="rect">
            <a:avLst/>
          </a:prstGeom>
          <a:noFill/>
        </p:spPr>
        <p:txBody>
          <a:bodyPr wrap="square" rtlCol="0">
            <a:spAutoFit/>
          </a:bodyPr>
          <a:lstStyle/>
          <a:p>
            <a:r>
              <a:rPr lang="en-US" sz="2400" dirty="0">
                <a:latin typeface="Symbol" pitchFamily="18" charset="2"/>
              </a:rPr>
              <a:t>q</a:t>
            </a:r>
            <a:r>
              <a:rPr lang="en-US" sz="2400" i="1" dirty="0"/>
              <a:t>(t)</a:t>
            </a:r>
            <a:endParaRPr lang="en-US" sz="2400" dirty="0">
              <a:latin typeface="Symbol" pitchFamily="18" charset="2"/>
            </a:endParaRPr>
          </a:p>
        </p:txBody>
      </p:sp>
      <p:graphicFrame>
        <p:nvGraphicFramePr>
          <p:cNvPr id="20" name="Object 19"/>
          <p:cNvGraphicFramePr>
            <a:graphicFrameLocks noChangeAspect="1"/>
          </p:cNvGraphicFramePr>
          <p:nvPr/>
        </p:nvGraphicFramePr>
        <p:xfrm>
          <a:off x="347663" y="3424238"/>
          <a:ext cx="6840537" cy="2747962"/>
        </p:xfrm>
        <a:graphic>
          <a:graphicData uri="http://schemas.openxmlformats.org/presentationml/2006/ole">
            <mc:AlternateContent xmlns:mc="http://schemas.openxmlformats.org/markup-compatibility/2006">
              <mc:Choice xmlns:v="urn:schemas-microsoft-com:vml" Requires="v">
                <p:oleObj name="Equation" r:id="rId3" imgW="3352680" imgH="1307880" progId="Equation.DSMT4">
                  <p:embed/>
                </p:oleObj>
              </mc:Choice>
              <mc:Fallback>
                <p:oleObj name="Equation" r:id="rId3" imgW="3352680" imgH="1307880" progId="Equation.DSMT4">
                  <p:embed/>
                  <p:pic>
                    <p:nvPicPr>
                      <p:cNvPr id="20" name="Object 19"/>
                      <p:cNvPicPr>
                        <a:picLocks noChangeAspect="1" noChangeArrowheads="1"/>
                      </p:cNvPicPr>
                      <p:nvPr/>
                    </p:nvPicPr>
                    <p:blipFill>
                      <a:blip r:embed="rId4"/>
                      <a:srcRect/>
                      <a:stretch>
                        <a:fillRect/>
                      </a:stretch>
                    </p:blipFill>
                    <p:spPr bwMode="auto">
                      <a:xfrm>
                        <a:off x="347663" y="3424238"/>
                        <a:ext cx="6840537" cy="2747962"/>
                      </a:xfrm>
                      <a:prstGeom prst="rect">
                        <a:avLst/>
                      </a:prstGeom>
                      <a:noFill/>
                      <a:ln>
                        <a:noFill/>
                      </a:ln>
                    </p:spPr>
                  </p:pic>
                </p:oleObj>
              </mc:Fallback>
            </mc:AlternateContent>
          </a:graphicData>
        </a:graphic>
      </p:graphicFrame>
      <p:graphicFrame>
        <p:nvGraphicFramePr>
          <p:cNvPr id="21" name="Object 20"/>
          <p:cNvGraphicFramePr>
            <a:graphicFrameLocks noChangeAspect="1"/>
          </p:cNvGraphicFramePr>
          <p:nvPr/>
        </p:nvGraphicFramePr>
        <p:xfrm>
          <a:off x="4189730" y="69850"/>
          <a:ext cx="4619625" cy="3170238"/>
        </p:xfrm>
        <a:graphic>
          <a:graphicData uri="http://schemas.openxmlformats.org/presentationml/2006/ole">
            <mc:AlternateContent xmlns:mc="http://schemas.openxmlformats.org/markup-compatibility/2006">
              <mc:Choice xmlns:v="urn:schemas-microsoft-com:vml" Requires="v">
                <p:oleObj name="Equation" r:id="rId5" imgW="2019240" imgH="1346040" progId="Equation.DSMT4">
                  <p:embed/>
                </p:oleObj>
              </mc:Choice>
              <mc:Fallback>
                <p:oleObj name="Equation" r:id="rId5" imgW="2019240" imgH="1346040" progId="Equation.DSMT4">
                  <p:embed/>
                  <p:pic>
                    <p:nvPicPr>
                      <p:cNvPr id="21" name="Object 20"/>
                      <p:cNvPicPr>
                        <a:picLocks noChangeAspect="1" noChangeArrowheads="1"/>
                      </p:cNvPicPr>
                      <p:nvPr/>
                    </p:nvPicPr>
                    <p:blipFill>
                      <a:blip r:embed="rId6"/>
                      <a:srcRect/>
                      <a:stretch>
                        <a:fillRect/>
                      </a:stretch>
                    </p:blipFill>
                    <p:spPr bwMode="auto">
                      <a:xfrm>
                        <a:off x="4189730" y="69850"/>
                        <a:ext cx="4619625" cy="3170238"/>
                      </a:xfrm>
                      <a:prstGeom prst="rect">
                        <a:avLst/>
                      </a:prstGeom>
                      <a:noFill/>
                      <a:ln>
                        <a:noFill/>
                      </a:ln>
                    </p:spPr>
                  </p:pic>
                </p:oleObj>
              </mc:Fallback>
            </mc:AlternateContent>
          </a:graphicData>
        </a:graphic>
      </p:graphicFrame>
      <p:graphicFrame>
        <p:nvGraphicFramePr>
          <p:cNvPr id="25" name="Object 24">
            <a:extLst>
              <a:ext uri="{FF2B5EF4-FFF2-40B4-BE49-F238E27FC236}">
                <a16:creationId xmlns:a16="http://schemas.microsoft.com/office/drawing/2014/main" id="{A2E0071E-72D5-40FB-A97A-B768B3127AD9}"/>
              </a:ext>
            </a:extLst>
          </p:cNvPr>
          <p:cNvGraphicFramePr>
            <a:graphicFrameLocks noChangeAspect="1"/>
          </p:cNvGraphicFramePr>
          <p:nvPr/>
        </p:nvGraphicFramePr>
        <p:xfrm>
          <a:off x="2098562" y="1302489"/>
          <a:ext cx="1768661" cy="602511"/>
        </p:xfrm>
        <a:graphic>
          <a:graphicData uri="http://schemas.openxmlformats.org/presentationml/2006/ole">
            <mc:AlternateContent xmlns:mc="http://schemas.openxmlformats.org/markup-compatibility/2006">
              <mc:Choice xmlns:v="urn:schemas-microsoft-com:vml" Requires="v">
                <p:oleObj name="Equation" r:id="rId7" imgW="1155600" imgH="393480" progId="Equation.DSMT4">
                  <p:embed/>
                </p:oleObj>
              </mc:Choice>
              <mc:Fallback>
                <p:oleObj name="Equation" r:id="rId7" imgW="1155600" imgH="393480" progId="Equation.DSMT4">
                  <p:embed/>
                  <p:pic>
                    <p:nvPicPr>
                      <p:cNvPr id="25" name="Object 24">
                        <a:extLst>
                          <a:ext uri="{FF2B5EF4-FFF2-40B4-BE49-F238E27FC236}">
                            <a16:creationId xmlns:a16="http://schemas.microsoft.com/office/drawing/2014/main" id="{A2E0071E-72D5-40FB-A97A-B768B3127AD9}"/>
                          </a:ext>
                        </a:extLst>
                      </p:cNvPr>
                      <p:cNvPicPr/>
                      <p:nvPr/>
                    </p:nvPicPr>
                    <p:blipFill>
                      <a:blip r:embed="rId8"/>
                      <a:stretch>
                        <a:fillRect/>
                      </a:stretch>
                    </p:blipFill>
                    <p:spPr>
                      <a:xfrm>
                        <a:off x="2098562" y="1302489"/>
                        <a:ext cx="1768661" cy="60251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11D2BB5-FC50-4727-49D1-7F2EF0D8D518}"/>
              </a:ext>
            </a:extLst>
          </p:cNvPr>
          <p:cNvGraphicFramePr>
            <a:graphicFrameLocks noChangeAspect="1"/>
          </p:cNvGraphicFramePr>
          <p:nvPr/>
        </p:nvGraphicFramePr>
        <p:xfrm>
          <a:off x="1678351" y="2819401"/>
          <a:ext cx="1822358" cy="461664"/>
        </p:xfrm>
        <a:graphic>
          <a:graphicData uri="http://schemas.openxmlformats.org/presentationml/2006/ole">
            <mc:AlternateContent xmlns:mc="http://schemas.openxmlformats.org/markup-compatibility/2006">
              <mc:Choice xmlns:v="urn:schemas-microsoft-com:vml" Requires="v">
                <p:oleObj name="Equation" r:id="rId9" imgW="952200" imgH="241200" progId="Equation.DSMT4">
                  <p:embed/>
                </p:oleObj>
              </mc:Choice>
              <mc:Fallback>
                <p:oleObj name="Equation" r:id="rId9" imgW="952200" imgH="241200" progId="Equation.DSMT4">
                  <p:embed/>
                  <p:pic>
                    <p:nvPicPr>
                      <p:cNvPr id="5" name="Object 4">
                        <a:extLst>
                          <a:ext uri="{FF2B5EF4-FFF2-40B4-BE49-F238E27FC236}">
                            <a16:creationId xmlns:a16="http://schemas.microsoft.com/office/drawing/2014/main" id="{C11D2BB5-FC50-4727-49D1-7F2EF0D8D518}"/>
                          </a:ext>
                        </a:extLst>
                      </p:cNvPr>
                      <p:cNvPicPr/>
                      <p:nvPr/>
                    </p:nvPicPr>
                    <p:blipFill>
                      <a:blip r:embed="rId10"/>
                      <a:stretch>
                        <a:fillRect/>
                      </a:stretch>
                    </p:blipFill>
                    <p:spPr>
                      <a:xfrm>
                        <a:off x="1678351" y="2819401"/>
                        <a:ext cx="1822358" cy="461664"/>
                      </a:xfrm>
                      <a:prstGeom prst="rect">
                        <a:avLst/>
                      </a:prstGeom>
                    </p:spPr>
                  </p:pic>
                </p:oleObj>
              </mc:Fallback>
            </mc:AlternateContent>
          </a:graphicData>
        </a:graphic>
      </p:graphicFrame>
    </p:spTree>
    <p:extLst>
      <p:ext uri="{BB962C8B-B14F-4D97-AF65-F5344CB8AC3E}">
        <p14:creationId xmlns:p14="http://schemas.microsoft.com/office/powerpoint/2010/main" val="2633358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sp>
        <p:nvSpPr>
          <p:cNvPr id="5" name="TextBox 4"/>
          <p:cNvSpPr txBox="1"/>
          <p:nvPr/>
        </p:nvSpPr>
        <p:spPr>
          <a:xfrm>
            <a:off x="457200" y="304800"/>
            <a:ext cx="7924800" cy="461665"/>
          </a:xfrm>
          <a:prstGeom prst="rect">
            <a:avLst/>
          </a:prstGeom>
          <a:noFill/>
        </p:spPr>
        <p:txBody>
          <a:bodyPr wrap="square" rtlCol="0">
            <a:spAutoFit/>
          </a:bodyPr>
          <a:lstStyle/>
          <a:p>
            <a:r>
              <a:rPr lang="en-US" sz="2400" dirty="0">
                <a:latin typeface="+mj-lt"/>
              </a:rPr>
              <a:t>Recall the </a:t>
            </a:r>
            <a:r>
              <a:rPr lang="en-US" sz="2400" dirty="0" err="1">
                <a:latin typeface="+mj-lt"/>
              </a:rPr>
              <a:t>Li</a:t>
            </a:r>
            <a:r>
              <a:rPr lang="en-US" sz="2400" dirty="0" err="1"/>
              <a:t>é</a:t>
            </a:r>
            <a:r>
              <a:rPr lang="en-US" sz="2400" dirty="0" err="1">
                <a:latin typeface="+mj-lt"/>
              </a:rPr>
              <a:t>nard-Wiechert</a:t>
            </a:r>
            <a:r>
              <a:rPr lang="en-US" sz="2400" dirty="0">
                <a:latin typeface="+mj-lt"/>
              </a:rPr>
              <a:t> potential solutions:</a:t>
            </a:r>
          </a:p>
        </p:txBody>
      </p:sp>
      <p:graphicFrame>
        <p:nvGraphicFramePr>
          <p:cNvPr id="6" name="Object 5"/>
          <p:cNvGraphicFramePr>
            <a:graphicFrameLocks noChangeAspect="1"/>
          </p:cNvGraphicFramePr>
          <p:nvPr/>
        </p:nvGraphicFramePr>
        <p:xfrm>
          <a:off x="1077913" y="908050"/>
          <a:ext cx="6326187" cy="5605463"/>
        </p:xfrm>
        <a:graphic>
          <a:graphicData uri="http://schemas.openxmlformats.org/presentationml/2006/ole">
            <mc:AlternateContent xmlns:mc="http://schemas.openxmlformats.org/markup-compatibility/2006">
              <mc:Choice xmlns:v="urn:schemas-microsoft-com:vml" Requires="v">
                <p:oleObj name="Equation" r:id="rId3" imgW="3746160" imgH="3225600" progId="Equation.DSMT4">
                  <p:embed/>
                </p:oleObj>
              </mc:Choice>
              <mc:Fallback>
                <p:oleObj name="Equation" r:id="rId3" imgW="3746160" imgH="3225600" progId="Equation.DSMT4">
                  <p:embed/>
                  <p:pic>
                    <p:nvPicPr>
                      <p:cNvPr id="6" name="Object 5"/>
                      <p:cNvPicPr>
                        <a:picLocks noChangeAspect="1" noChangeArrowheads="1"/>
                      </p:cNvPicPr>
                      <p:nvPr/>
                    </p:nvPicPr>
                    <p:blipFill>
                      <a:blip r:embed="rId4"/>
                      <a:srcRect/>
                      <a:stretch>
                        <a:fillRect/>
                      </a:stretch>
                    </p:blipFill>
                    <p:spPr bwMode="auto">
                      <a:xfrm>
                        <a:off x="1077913" y="908050"/>
                        <a:ext cx="6326187" cy="56054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88082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42</a:t>
            </a:fld>
            <a:endParaRPr lang="en-US" dirty="0"/>
          </a:p>
        </p:txBody>
      </p:sp>
      <p:sp>
        <p:nvSpPr>
          <p:cNvPr id="5" name="TextBox 4"/>
          <p:cNvSpPr txBox="1"/>
          <p:nvPr/>
        </p:nvSpPr>
        <p:spPr>
          <a:xfrm>
            <a:off x="35560" y="112573"/>
            <a:ext cx="7924800" cy="830997"/>
          </a:xfrm>
          <a:prstGeom prst="rect">
            <a:avLst/>
          </a:prstGeom>
          <a:noFill/>
        </p:spPr>
        <p:txBody>
          <a:bodyPr wrap="square" rtlCol="0">
            <a:spAutoFit/>
          </a:bodyPr>
          <a:lstStyle/>
          <a:p>
            <a:r>
              <a:rPr lang="en-US" sz="2400" dirty="0" err="1">
                <a:latin typeface="+mj-lt"/>
              </a:rPr>
              <a:t>Li</a:t>
            </a:r>
            <a:r>
              <a:rPr lang="en-US" sz="2400" dirty="0" err="1"/>
              <a:t>é</a:t>
            </a:r>
            <a:r>
              <a:rPr lang="en-US" sz="2400" dirty="0" err="1">
                <a:latin typeface="+mj-lt"/>
              </a:rPr>
              <a:t>nard-Wiechert</a:t>
            </a:r>
            <a:r>
              <a:rPr lang="en-US" sz="2400" dirty="0">
                <a:latin typeface="+mj-lt"/>
              </a:rPr>
              <a:t> potentials for two</a:t>
            </a:r>
          </a:p>
          <a:p>
            <a:r>
              <a:rPr lang="en-US" sz="2400" dirty="0">
                <a:latin typeface="+mj-lt"/>
              </a:rPr>
              <a:t>     solutions:</a:t>
            </a:r>
          </a:p>
        </p:txBody>
      </p:sp>
      <p:graphicFrame>
        <p:nvGraphicFramePr>
          <p:cNvPr id="6" name="Object 5"/>
          <p:cNvGraphicFramePr>
            <a:graphicFrameLocks noChangeAspect="1"/>
          </p:cNvGraphicFramePr>
          <p:nvPr/>
        </p:nvGraphicFramePr>
        <p:xfrm>
          <a:off x="60325" y="776288"/>
          <a:ext cx="5213350" cy="2778125"/>
        </p:xfrm>
        <a:graphic>
          <a:graphicData uri="http://schemas.openxmlformats.org/presentationml/2006/ole">
            <mc:AlternateContent xmlns:mc="http://schemas.openxmlformats.org/markup-compatibility/2006">
              <mc:Choice xmlns:v="urn:schemas-microsoft-com:vml" Requires="v">
                <p:oleObj name="Equation" r:id="rId3" imgW="2108160" imgH="1091880" progId="Equation.DSMT4">
                  <p:embed/>
                </p:oleObj>
              </mc:Choice>
              <mc:Fallback>
                <p:oleObj name="Equation" r:id="rId3" imgW="2108160" imgH="1091880" progId="Equation.DSMT4">
                  <p:embed/>
                  <p:pic>
                    <p:nvPicPr>
                      <p:cNvPr id="6" name="Object 5"/>
                      <p:cNvPicPr>
                        <a:picLocks noChangeAspect="1" noChangeArrowheads="1"/>
                      </p:cNvPicPr>
                      <p:nvPr/>
                    </p:nvPicPr>
                    <p:blipFill>
                      <a:blip r:embed="rId4"/>
                      <a:srcRect/>
                      <a:stretch>
                        <a:fillRect/>
                      </a:stretch>
                    </p:blipFill>
                    <p:spPr bwMode="auto">
                      <a:xfrm>
                        <a:off x="60325" y="776288"/>
                        <a:ext cx="5213350" cy="2778125"/>
                      </a:xfrm>
                      <a:prstGeom prst="rect">
                        <a:avLst/>
                      </a:prstGeom>
                      <a:noFill/>
                      <a:ln>
                        <a:noFill/>
                      </a:ln>
                    </p:spPr>
                  </p:pic>
                </p:oleObj>
              </mc:Fallback>
            </mc:AlternateContent>
          </a:graphicData>
        </a:graphic>
      </p:graphicFrame>
      <p:graphicFrame>
        <p:nvGraphicFramePr>
          <p:cNvPr id="23" name="Object 22"/>
          <p:cNvGraphicFramePr>
            <a:graphicFrameLocks noChangeAspect="1"/>
          </p:cNvGraphicFramePr>
          <p:nvPr/>
        </p:nvGraphicFramePr>
        <p:xfrm>
          <a:off x="360362" y="3489326"/>
          <a:ext cx="8423275" cy="2932112"/>
        </p:xfrm>
        <a:graphic>
          <a:graphicData uri="http://schemas.openxmlformats.org/presentationml/2006/ole">
            <mc:AlternateContent xmlns:mc="http://schemas.openxmlformats.org/markup-compatibility/2006">
              <mc:Choice xmlns:v="urn:schemas-microsoft-com:vml" Requires="v">
                <p:oleObj name="Equation" r:id="rId5" imgW="4127400" imgH="1396800" progId="Equation.DSMT4">
                  <p:embed/>
                </p:oleObj>
              </mc:Choice>
              <mc:Fallback>
                <p:oleObj name="Equation" r:id="rId5" imgW="4127400" imgH="1396800" progId="Equation.DSMT4">
                  <p:embed/>
                  <p:pic>
                    <p:nvPicPr>
                      <p:cNvPr id="23" name="Object 22"/>
                      <p:cNvPicPr>
                        <a:picLocks noChangeAspect="1" noChangeArrowheads="1"/>
                      </p:cNvPicPr>
                      <p:nvPr/>
                    </p:nvPicPr>
                    <p:blipFill>
                      <a:blip r:embed="rId6"/>
                      <a:srcRect/>
                      <a:stretch>
                        <a:fillRect/>
                      </a:stretch>
                    </p:blipFill>
                    <p:spPr bwMode="auto">
                      <a:xfrm>
                        <a:off x="360362" y="3489326"/>
                        <a:ext cx="8423275"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4" name="Straight Arrow Connector 23">
            <a:extLst>
              <a:ext uri="{FF2B5EF4-FFF2-40B4-BE49-F238E27FC236}">
                <a16:creationId xmlns:a16="http://schemas.microsoft.com/office/drawing/2014/main" id="{B8B47FA6-3298-4B64-A4B8-E34E35A743CB}"/>
              </a:ext>
            </a:extLst>
          </p:cNvPr>
          <p:cNvCxnSpPr/>
          <p:nvPr/>
        </p:nvCxnSpPr>
        <p:spPr>
          <a:xfrm flipV="1">
            <a:off x="5436797" y="300335"/>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91CF641-DDA0-493C-90E3-E40DB18CF034}"/>
              </a:ext>
            </a:extLst>
          </p:cNvPr>
          <p:cNvCxnSpPr/>
          <p:nvPr/>
        </p:nvCxnSpPr>
        <p:spPr>
          <a:xfrm>
            <a:off x="5436797" y="2510135"/>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ight Arrow 7">
            <a:extLst>
              <a:ext uri="{FF2B5EF4-FFF2-40B4-BE49-F238E27FC236}">
                <a16:creationId xmlns:a16="http://schemas.microsoft.com/office/drawing/2014/main" id="{72330C15-1E16-4D98-A5B9-A652D767FB5B}"/>
              </a:ext>
            </a:extLst>
          </p:cNvPr>
          <p:cNvSpPr/>
          <p:nvPr/>
        </p:nvSpPr>
        <p:spPr>
          <a:xfrm>
            <a:off x="5429177" y="2357735"/>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6799011-4728-48C5-9BD9-3189F1190115}"/>
              </a:ext>
            </a:extLst>
          </p:cNvPr>
          <p:cNvSpPr txBox="1"/>
          <p:nvPr/>
        </p:nvSpPr>
        <p:spPr>
          <a:xfrm>
            <a:off x="7398947" y="2586335"/>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28" name="Straight Arrow Connector 27">
            <a:extLst>
              <a:ext uri="{FF2B5EF4-FFF2-40B4-BE49-F238E27FC236}">
                <a16:creationId xmlns:a16="http://schemas.microsoft.com/office/drawing/2014/main" id="{7F350339-F4F6-4CB2-AE22-6CED4C0FB15A}"/>
              </a:ext>
            </a:extLst>
          </p:cNvPr>
          <p:cNvCxnSpPr>
            <a:cxnSpLocks/>
            <a:stCxn id="26" idx="1"/>
          </p:cNvCxnSpPr>
          <p:nvPr/>
        </p:nvCxnSpPr>
        <p:spPr>
          <a:xfrm flipV="1">
            <a:off x="5429177" y="371210"/>
            <a:ext cx="902970" cy="215880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487C993-F0CF-4689-B76F-5AD6903924F8}"/>
              </a:ext>
            </a:extLst>
          </p:cNvPr>
          <p:cNvSpPr txBox="1"/>
          <p:nvPr/>
        </p:nvSpPr>
        <p:spPr>
          <a:xfrm>
            <a:off x="5611833" y="560338"/>
            <a:ext cx="895350" cy="461665"/>
          </a:xfrm>
          <a:prstGeom prst="rect">
            <a:avLst/>
          </a:prstGeom>
          <a:noFill/>
        </p:spPr>
        <p:txBody>
          <a:bodyPr wrap="square" rtlCol="0">
            <a:spAutoFit/>
          </a:bodyPr>
          <a:lstStyle/>
          <a:p>
            <a:r>
              <a:rPr lang="en-US" sz="2400" b="1" dirty="0">
                <a:latin typeface="+mj-lt"/>
              </a:rPr>
              <a:t>r</a:t>
            </a:r>
          </a:p>
        </p:txBody>
      </p:sp>
      <p:cxnSp>
        <p:nvCxnSpPr>
          <p:cNvPr id="30" name="Straight Arrow Connector 29">
            <a:extLst>
              <a:ext uri="{FF2B5EF4-FFF2-40B4-BE49-F238E27FC236}">
                <a16:creationId xmlns:a16="http://schemas.microsoft.com/office/drawing/2014/main" id="{BDC07D80-8567-4765-AA58-944A668A0A2A}"/>
              </a:ext>
            </a:extLst>
          </p:cNvPr>
          <p:cNvCxnSpPr>
            <a:cxnSpLocks/>
          </p:cNvCxnSpPr>
          <p:nvPr/>
        </p:nvCxnSpPr>
        <p:spPr>
          <a:xfrm flipH="1" flipV="1">
            <a:off x="6316683" y="371210"/>
            <a:ext cx="1282588" cy="21488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E0E2079-E2F9-498D-A05A-6DCE9BFEFE51}"/>
              </a:ext>
            </a:extLst>
          </p:cNvPr>
          <p:cNvSpPr txBox="1"/>
          <p:nvPr/>
        </p:nvSpPr>
        <p:spPr>
          <a:xfrm>
            <a:off x="6836972" y="842422"/>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32" name="Right Arrow 13">
            <a:extLst>
              <a:ext uri="{FF2B5EF4-FFF2-40B4-BE49-F238E27FC236}">
                <a16:creationId xmlns:a16="http://schemas.microsoft.com/office/drawing/2014/main" id="{9980F114-4812-4031-9B7C-0A8E754A5DFD}"/>
              </a:ext>
            </a:extLst>
          </p:cNvPr>
          <p:cNvSpPr/>
          <p:nvPr/>
        </p:nvSpPr>
        <p:spPr>
          <a:xfrm>
            <a:off x="5474897" y="2357735"/>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A7BD95A-F780-4A10-B4E5-8F964DDB9954}"/>
              </a:ext>
            </a:extLst>
          </p:cNvPr>
          <p:cNvSpPr txBox="1"/>
          <p:nvPr/>
        </p:nvSpPr>
        <p:spPr>
          <a:xfrm>
            <a:off x="6332147" y="2586335"/>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34" name="Straight Arrow Connector 33">
            <a:extLst>
              <a:ext uri="{FF2B5EF4-FFF2-40B4-BE49-F238E27FC236}">
                <a16:creationId xmlns:a16="http://schemas.microsoft.com/office/drawing/2014/main" id="{C47D89D9-B115-4CC0-AE0D-6D50306FCCE8}"/>
              </a:ext>
            </a:extLst>
          </p:cNvPr>
          <p:cNvCxnSpPr>
            <a:cxnSpLocks/>
            <a:stCxn id="32" idx="3"/>
          </p:cNvCxnSpPr>
          <p:nvPr/>
        </p:nvCxnSpPr>
        <p:spPr>
          <a:xfrm flipH="1" flipV="1">
            <a:off x="6294047" y="371210"/>
            <a:ext cx="457200" cy="21781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F4345B1-E1B6-459D-A168-7B7BA6E5AF18}"/>
              </a:ext>
            </a:extLst>
          </p:cNvPr>
          <p:cNvSpPr txBox="1"/>
          <p:nvPr/>
        </p:nvSpPr>
        <p:spPr>
          <a:xfrm>
            <a:off x="6389297" y="1896070"/>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sp>
        <p:nvSpPr>
          <p:cNvPr id="36" name="TextBox 35">
            <a:extLst>
              <a:ext uri="{FF2B5EF4-FFF2-40B4-BE49-F238E27FC236}">
                <a16:creationId xmlns:a16="http://schemas.microsoft.com/office/drawing/2014/main" id="{CBB0C9E0-ED1A-4DAF-849D-BA7DFCBBCDD9}"/>
              </a:ext>
            </a:extLst>
          </p:cNvPr>
          <p:cNvSpPr txBox="1"/>
          <p:nvPr/>
        </p:nvSpPr>
        <p:spPr>
          <a:xfrm>
            <a:off x="7586646" y="2009791"/>
            <a:ext cx="666750" cy="461665"/>
          </a:xfrm>
          <a:prstGeom prst="rect">
            <a:avLst/>
          </a:prstGeom>
          <a:noFill/>
        </p:spPr>
        <p:txBody>
          <a:bodyPr wrap="square" rtlCol="0">
            <a:spAutoFit/>
          </a:bodyPr>
          <a:lstStyle/>
          <a:p>
            <a:r>
              <a:rPr lang="en-US" sz="2400" dirty="0">
                <a:latin typeface="Symbol" pitchFamily="18" charset="2"/>
              </a:rPr>
              <a:t>q</a:t>
            </a:r>
            <a:r>
              <a:rPr lang="en-US" sz="2400" i="1" dirty="0"/>
              <a:t>(t)</a:t>
            </a:r>
            <a:endParaRPr lang="en-US" sz="2400" dirty="0">
              <a:latin typeface="Symbol" pitchFamily="18" charset="2"/>
            </a:endParaRPr>
          </a:p>
        </p:txBody>
      </p:sp>
      <p:graphicFrame>
        <p:nvGraphicFramePr>
          <p:cNvPr id="37" name="Object 36">
            <a:extLst>
              <a:ext uri="{FF2B5EF4-FFF2-40B4-BE49-F238E27FC236}">
                <a16:creationId xmlns:a16="http://schemas.microsoft.com/office/drawing/2014/main" id="{B5407ABB-3DAA-44DB-A8C8-04659CFB04E2}"/>
              </a:ext>
            </a:extLst>
          </p:cNvPr>
          <p:cNvGraphicFramePr>
            <a:graphicFrameLocks noChangeAspect="1"/>
          </p:cNvGraphicFramePr>
          <p:nvPr/>
        </p:nvGraphicFramePr>
        <p:xfrm>
          <a:off x="7299139" y="1450424"/>
          <a:ext cx="1768661" cy="602511"/>
        </p:xfrm>
        <a:graphic>
          <a:graphicData uri="http://schemas.openxmlformats.org/presentationml/2006/ole">
            <mc:AlternateContent xmlns:mc="http://schemas.openxmlformats.org/markup-compatibility/2006">
              <mc:Choice xmlns:v="urn:schemas-microsoft-com:vml" Requires="v">
                <p:oleObj name="Equation" r:id="rId7" imgW="1155600" imgH="393480" progId="Equation.DSMT4">
                  <p:embed/>
                </p:oleObj>
              </mc:Choice>
              <mc:Fallback>
                <p:oleObj name="Equation" r:id="rId7" imgW="1155600" imgH="393480" progId="Equation.DSMT4">
                  <p:embed/>
                  <p:pic>
                    <p:nvPicPr>
                      <p:cNvPr id="37" name="Object 36">
                        <a:extLst>
                          <a:ext uri="{FF2B5EF4-FFF2-40B4-BE49-F238E27FC236}">
                            <a16:creationId xmlns:a16="http://schemas.microsoft.com/office/drawing/2014/main" id="{B5407ABB-3DAA-44DB-A8C8-04659CFB04E2}"/>
                          </a:ext>
                        </a:extLst>
                      </p:cNvPr>
                      <p:cNvPicPr/>
                      <p:nvPr/>
                    </p:nvPicPr>
                    <p:blipFill>
                      <a:blip r:embed="rId8"/>
                      <a:stretch>
                        <a:fillRect/>
                      </a:stretch>
                    </p:blipFill>
                    <p:spPr>
                      <a:xfrm>
                        <a:off x="7299139" y="1450424"/>
                        <a:ext cx="1768661" cy="602511"/>
                      </a:xfrm>
                      <a:prstGeom prst="rect">
                        <a:avLst/>
                      </a:prstGeom>
                    </p:spPr>
                  </p:pic>
                </p:oleObj>
              </mc:Fallback>
            </mc:AlternateContent>
          </a:graphicData>
        </a:graphic>
      </p:graphicFrame>
    </p:spTree>
    <p:extLst>
      <p:ext uri="{BB962C8B-B14F-4D97-AF65-F5344CB8AC3E}">
        <p14:creationId xmlns:p14="http://schemas.microsoft.com/office/powerpoint/2010/main" val="3675571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43</a:t>
            </a:fld>
            <a:endParaRPr lang="en-US" dirty="0"/>
          </a:p>
        </p:txBody>
      </p:sp>
      <p:pic>
        <p:nvPicPr>
          <p:cNvPr id="5" name="Picture 4"/>
          <p:cNvPicPr>
            <a:picLocks noChangeAspect="1"/>
          </p:cNvPicPr>
          <p:nvPr/>
        </p:nvPicPr>
        <p:blipFill>
          <a:blip r:embed="rId3"/>
          <a:stretch>
            <a:fillRect/>
          </a:stretch>
        </p:blipFill>
        <p:spPr>
          <a:xfrm>
            <a:off x="509587" y="1756601"/>
            <a:ext cx="8429625" cy="3810000"/>
          </a:xfrm>
          <a:prstGeom prst="rect">
            <a:avLst/>
          </a:prstGeom>
        </p:spPr>
      </p:pic>
      <p:sp>
        <p:nvSpPr>
          <p:cNvPr id="6" name="TextBox 5"/>
          <p:cNvSpPr txBox="1"/>
          <p:nvPr/>
        </p:nvSpPr>
        <p:spPr>
          <a:xfrm>
            <a:off x="4581418" y="5268978"/>
            <a:ext cx="685800" cy="461665"/>
          </a:xfrm>
          <a:prstGeom prst="rect">
            <a:avLst/>
          </a:prstGeom>
          <a:solidFill>
            <a:schemeClr val="bg1"/>
          </a:solidFill>
        </p:spPr>
        <p:txBody>
          <a:bodyPr wrap="square" rtlCol="0">
            <a:spAutoFit/>
          </a:bodyPr>
          <a:lstStyle/>
          <a:p>
            <a:r>
              <a:rPr lang="en-US" sz="2400" b="1" i="1" dirty="0">
                <a:latin typeface="Symbol" panose="05050102010706020507" pitchFamily="18" charset="2"/>
              </a:rPr>
              <a:t>q</a:t>
            </a:r>
          </a:p>
        </p:txBody>
      </p:sp>
      <p:sp>
        <p:nvSpPr>
          <p:cNvPr id="7" name="TextBox 6"/>
          <p:cNvSpPr txBox="1"/>
          <p:nvPr/>
        </p:nvSpPr>
        <p:spPr>
          <a:xfrm rot="16200000">
            <a:off x="-771297" y="2683817"/>
            <a:ext cx="2171700" cy="461665"/>
          </a:xfrm>
          <a:prstGeom prst="rect">
            <a:avLst/>
          </a:prstGeom>
          <a:solidFill>
            <a:schemeClr val="bg1"/>
          </a:solidFill>
        </p:spPr>
        <p:txBody>
          <a:bodyPr wrap="square" rtlCol="0">
            <a:spAutoFit/>
          </a:bodyPr>
          <a:lstStyle/>
          <a:p>
            <a:r>
              <a:rPr lang="en-US" sz="2400" b="1" i="1" dirty="0"/>
              <a:t>R(</a:t>
            </a:r>
            <a:r>
              <a:rPr lang="en-US" sz="2400" b="1" i="1" dirty="0" err="1"/>
              <a:t>t</a:t>
            </a:r>
            <a:r>
              <a:rPr lang="en-US" sz="2400" b="1" i="1" baseline="-25000" dirty="0" err="1"/>
              <a:t>r</a:t>
            </a:r>
            <a:r>
              <a:rPr lang="en-US" sz="2400" b="1" i="1" dirty="0"/>
              <a:t>)/R(t)</a:t>
            </a:r>
          </a:p>
        </p:txBody>
      </p:sp>
      <p:sp>
        <p:nvSpPr>
          <p:cNvPr id="8" name="TextBox 7"/>
          <p:cNvSpPr txBox="1"/>
          <p:nvPr/>
        </p:nvSpPr>
        <p:spPr>
          <a:xfrm>
            <a:off x="4724398" y="2893367"/>
            <a:ext cx="1143001" cy="461665"/>
          </a:xfrm>
          <a:prstGeom prst="rect">
            <a:avLst/>
          </a:prstGeom>
          <a:solidFill>
            <a:schemeClr val="bg1"/>
          </a:solidFill>
        </p:spPr>
        <p:txBody>
          <a:bodyPr wrap="square" rtlCol="0">
            <a:spAutoFit/>
          </a:bodyPr>
          <a:lstStyle/>
          <a:p>
            <a:r>
              <a:rPr lang="en-US" sz="2400" b="1" i="1" dirty="0">
                <a:latin typeface="Symbol" panose="05050102010706020507" pitchFamily="18" charset="2"/>
              </a:rPr>
              <a:t>b</a:t>
            </a:r>
            <a:r>
              <a:rPr lang="en-US" sz="2400" b="1" i="1" baseline="-25000" dirty="0"/>
              <a:t>n</a:t>
            </a:r>
            <a:r>
              <a:rPr lang="en-US" sz="2400" b="1" i="1" dirty="0">
                <a:latin typeface="Symbol" panose="05050102010706020507" pitchFamily="18" charset="2"/>
              </a:rPr>
              <a:t>=2</a:t>
            </a:r>
          </a:p>
        </p:txBody>
      </p:sp>
      <p:graphicFrame>
        <p:nvGraphicFramePr>
          <p:cNvPr id="9" name="Object 8"/>
          <p:cNvGraphicFramePr>
            <a:graphicFrameLocks noChangeAspect="1"/>
          </p:cNvGraphicFramePr>
          <p:nvPr/>
        </p:nvGraphicFramePr>
        <p:xfrm>
          <a:off x="1635125" y="507128"/>
          <a:ext cx="5416550" cy="908050"/>
        </p:xfrm>
        <a:graphic>
          <a:graphicData uri="http://schemas.openxmlformats.org/presentationml/2006/ole">
            <mc:AlternateContent xmlns:mc="http://schemas.openxmlformats.org/markup-compatibility/2006">
              <mc:Choice xmlns:v="urn:schemas-microsoft-com:vml" Requires="v">
                <p:oleObj name="Equation" r:id="rId4" imgW="2654280" imgH="431640" progId="Equation.DSMT4">
                  <p:embed/>
                </p:oleObj>
              </mc:Choice>
              <mc:Fallback>
                <p:oleObj name="Equation" r:id="rId4" imgW="2654280" imgH="431640" progId="Equation.DSMT4">
                  <p:embed/>
                  <p:pic>
                    <p:nvPicPr>
                      <p:cNvPr id="9" name="Object 8"/>
                      <p:cNvPicPr>
                        <a:picLocks noChangeAspect="1" noChangeArrowheads="1"/>
                      </p:cNvPicPr>
                      <p:nvPr/>
                    </p:nvPicPr>
                    <p:blipFill>
                      <a:blip r:embed="rId5"/>
                      <a:srcRect/>
                      <a:stretch>
                        <a:fillRect/>
                      </a:stretch>
                    </p:blipFill>
                    <p:spPr bwMode="auto">
                      <a:xfrm>
                        <a:off x="1635125" y="507128"/>
                        <a:ext cx="5416550" cy="908050"/>
                      </a:xfrm>
                      <a:prstGeom prst="rect">
                        <a:avLst/>
                      </a:prstGeom>
                      <a:noFill/>
                      <a:ln>
                        <a:noFill/>
                      </a:ln>
                    </p:spPr>
                  </p:pic>
                </p:oleObj>
              </mc:Fallback>
            </mc:AlternateContent>
          </a:graphicData>
        </a:graphic>
      </p:graphicFrame>
      <p:sp>
        <p:nvSpPr>
          <p:cNvPr id="10" name="TextBox 9"/>
          <p:cNvSpPr txBox="1"/>
          <p:nvPr/>
        </p:nvSpPr>
        <p:spPr>
          <a:xfrm>
            <a:off x="762000" y="4989707"/>
            <a:ext cx="1066800" cy="461201"/>
          </a:xfrm>
          <a:prstGeom prst="rect">
            <a:avLst/>
          </a:prstGeom>
          <a:noFill/>
        </p:spPr>
        <p:txBody>
          <a:bodyPr wrap="square" rtlCol="0">
            <a:spAutoFit/>
          </a:bodyPr>
          <a:lstStyle/>
          <a:p>
            <a:r>
              <a:rPr lang="en-US" sz="2400" dirty="0">
                <a:latin typeface="+mj-lt"/>
              </a:rPr>
              <a:t>150</a:t>
            </a:r>
          </a:p>
        </p:txBody>
      </p:sp>
      <p:graphicFrame>
        <p:nvGraphicFramePr>
          <p:cNvPr id="11" name="Object 10"/>
          <p:cNvGraphicFramePr>
            <a:graphicFrameLocks noChangeAspect="1"/>
          </p:cNvGraphicFramePr>
          <p:nvPr/>
        </p:nvGraphicFramePr>
        <p:xfrm>
          <a:off x="3044580" y="5566601"/>
          <a:ext cx="4731237" cy="824711"/>
        </p:xfrm>
        <a:graphic>
          <a:graphicData uri="http://schemas.openxmlformats.org/presentationml/2006/ole">
            <mc:AlternateContent xmlns:mc="http://schemas.openxmlformats.org/markup-compatibility/2006">
              <mc:Choice xmlns:v="urn:schemas-microsoft-com:vml" Requires="v">
                <p:oleObj name="Equation" r:id="rId6" imgW="1384200" imgH="241200" progId="Equation.DSMT4">
                  <p:embed/>
                </p:oleObj>
              </mc:Choice>
              <mc:Fallback>
                <p:oleObj name="Equation" r:id="rId6" imgW="1384200" imgH="241200" progId="Equation.DSMT4">
                  <p:embed/>
                  <p:pic>
                    <p:nvPicPr>
                      <p:cNvPr id="11" name="Object 10"/>
                      <p:cNvPicPr/>
                      <p:nvPr/>
                    </p:nvPicPr>
                    <p:blipFill>
                      <a:blip r:embed="rId7"/>
                      <a:stretch>
                        <a:fillRect/>
                      </a:stretch>
                    </p:blipFill>
                    <p:spPr>
                      <a:xfrm>
                        <a:off x="3044580" y="5566601"/>
                        <a:ext cx="4731237" cy="824711"/>
                      </a:xfrm>
                      <a:prstGeom prst="rect">
                        <a:avLst/>
                      </a:prstGeom>
                    </p:spPr>
                  </p:pic>
                </p:oleObj>
              </mc:Fallback>
            </mc:AlternateContent>
          </a:graphicData>
        </a:graphic>
      </p:graphicFrame>
    </p:spTree>
    <p:extLst>
      <p:ext uri="{BB962C8B-B14F-4D97-AF65-F5344CB8AC3E}">
        <p14:creationId xmlns:p14="http://schemas.microsoft.com/office/powerpoint/2010/main" val="4248417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44</a:t>
            </a:fld>
            <a:endParaRPr lang="en-US" dirty="0"/>
          </a:p>
        </p:txBody>
      </p:sp>
      <p:cxnSp>
        <p:nvCxnSpPr>
          <p:cNvPr id="8" name="Straight Arrow Connector 7"/>
          <p:cNvCxnSpPr/>
          <p:nvPr/>
        </p:nvCxnSpPr>
        <p:spPr>
          <a:xfrm flipV="1">
            <a:off x="601980" y="1125527"/>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1980" y="3335327"/>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594360" y="3182927"/>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64130" y="3411527"/>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12" name="Straight Arrow Connector 11"/>
          <p:cNvCxnSpPr>
            <a:stCxn id="10" idx="1"/>
          </p:cNvCxnSpPr>
          <p:nvPr/>
        </p:nvCxnSpPr>
        <p:spPr>
          <a:xfrm flipV="1">
            <a:off x="594360" y="1125527"/>
            <a:ext cx="773430" cy="222967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0580" y="1295399"/>
            <a:ext cx="895350" cy="461665"/>
          </a:xfrm>
          <a:prstGeom prst="rect">
            <a:avLst/>
          </a:prstGeom>
          <a:noFill/>
        </p:spPr>
        <p:txBody>
          <a:bodyPr wrap="square" rtlCol="0">
            <a:spAutoFit/>
          </a:bodyPr>
          <a:lstStyle/>
          <a:p>
            <a:r>
              <a:rPr lang="en-US" sz="2400" b="1" dirty="0">
                <a:latin typeface="+mj-lt"/>
              </a:rPr>
              <a:t>r</a:t>
            </a:r>
          </a:p>
        </p:txBody>
      </p:sp>
      <p:cxnSp>
        <p:nvCxnSpPr>
          <p:cNvPr id="14" name="Straight Arrow Connector 13"/>
          <p:cNvCxnSpPr>
            <a:stCxn id="10" idx="3"/>
          </p:cNvCxnSpPr>
          <p:nvPr/>
        </p:nvCxnSpPr>
        <p:spPr>
          <a:xfrm flipH="1" flipV="1">
            <a:off x="1367790" y="1125527"/>
            <a:ext cx="1405890" cy="22296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93570" y="1728429"/>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16" name="Right Arrow 15"/>
          <p:cNvSpPr/>
          <p:nvPr/>
        </p:nvSpPr>
        <p:spPr>
          <a:xfrm>
            <a:off x="640080" y="3182927"/>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97330" y="3411527"/>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18" name="Straight Arrow Connector 17"/>
          <p:cNvCxnSpPr>
            <a:stCxn id="16" idx="3"/>
          </p:cNvCxnSpPr>
          <p:nvPr/>
        </p:nvCxnSpPr>
        <p:spPr>
          <a:xfrm flipH="1" flipV="1">
            <a:off x="1367790" y="1125527"/>
            <a:ext cx="548640" cy="2249016"/>
          </a:xfrm>
          <a:prstGeom prst="straightConnector1">
            <a:avLst/>
          </a:prstGeom>
          <a:ln w="25400">
            <a:solidFill>
              <a:srgbClr val="80008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06314" y="2658296"/>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sp>
        <p:nvSpPr>
          <p:cNvPr id="7" name="TextBox 6"/>
          <p:cNvSpPr txBox="1"/>
          <p:nvPr/>
        </p:nvSpPr>
        <p:spPr>
          <a:xfrm>
            <a:off x="2588895" y="2636131"/>
            <a:ext cx="666750" cy="461665"/>
          </a:xfrm>
          <a:prstGeom prst="rect">
            <a:avLst/>
          </a:prstGeom>
          <a:noFill/>
        </p:spPr>
        <p:txBody>
          <a:bodyPr wrap="square" rtlCol="0">
            <a:spAutoFit/>
          </a:bodyPr>
          <a:lstStyle/>
          <a:p>
            <a:r>
              <a:rPr lang="en-US" sz="2400" dirty="0">
                <a:latin typeface="Symbol" pitchFamily="18" charset="2"/>
              </a:rPr>
              <a:t>q</a:t>
            </a:r>
            <a:r>
              <a:rPr lang="en-US" sz="2400" i="1" dirty="0"/>
              <a:t>(t)</a:t>
            </a:r>
            <a:endParaRPr lang="en-US" sz="2400" dirty="0">
              <a:latin typeface="Symbol" pitchFamily="18" charset="2"/>
            </a:endParaRPr>
          </a:p>
        </p:txBody>
      </p:sp>
      <p:sp>
        <p:nvSpPr>
          <p:cNvPr id="20" name="TextBox 19"/>
          <p:cNvSpPr txBox="1"/>
          <p:nvPr/>
        </p:nvSpPr>
        <p:spPr>
          <a:xfrm>
            <a:off x="304800" y="228600"/>
            <a:ext cx="8610600" cy="461665"/>
          </a:xfrm>
          <a:prstGeom prst="rect">
            <a:avLst/>
          </a:prstGeom>
          <a:noFill/>
        </p:spPr>
        <p:txBody>
          <a:bodyPr wrap="square" rtlCol="0">
            <a:spAutoFit/>
          </a:bodyPr>
          <a:lstStyle/>
          <a:p>
            <a:r>
              <a:rPr lang="en-US" sz="2400" dirty="0">
                <a:latin typeface="+mj-lt"/>
              </a:rPr>
              <a:t>Physical fields for </a:t>
            </a:r>
            <a:r>
              <a:rPr lang="en-US" sz="2400" dirty="0" err="1">
                <a:latin typeface="Symbol" pitchFamily="18" charset="2"/>
              </a:rPr>
              <a:t>b</a:t>
            </a:r>
            <a:r>
              <a:rPr lang="en-US" sz="2400" baseline="-25000" dirty="0" err="1"/>
              <a:t>n</a:t>
            </a:r>
            <a:r>
              <a:rPr lang="en-US" sz="2400" dirty="0">
                <a:latin typeface="+mj-lt"/>
              </a:rPr>
              <a:t> &gt; 1   -- two retarded solutions contribute</a:t>
            </a:r>
          </a:p>
        </p:txBody>
      </p:sp>
      <p:graphicFrame>
        <p:nvGraphicFramePr>
          <p:cNvPr id="26" name="Object 25"/>
          <p:cNvGraphicFramePr>
            <a:graphicFrameLocks noChangeAspect="1"/>
          </p:cNvGraphicFramePr>
          <p:nvPr/>
        </p:nvGraphicFramePr>
        <p:xfrm>
          <a:off x="4532313" y="774700"/>
          <a:ext cx="3471862" cy="2533650"/>
        </p:xfrm>
        <a:graphic>
          <a:graphicData uri="http://schemas.openxmlformats.org/presentationml/2006/ole">
            <mc:AlternateContent xmlns:mc="http://schemas.openxmlformats.org/markup-compatibility/2006">
              <mc:Choice xmlns:v="urn:schemas-microsoft-com:vml" Requires="v">
                <p:oleObj name="Equation" r:id="rId3" imgW="1701720" imgH="1206360" progId="Equation.DSMT4">
                  <p:embed/>
                </p:oleObj>
              </mc:Choice>
              <mc:Fallback>
                <p:oleObj name="Equation" r:id="rId3" imgW="1701720" imgH="1206360" progId="Equation.DSMT4">
                  <p:embed/>
                  <p:pic>
                    <p:nvPicPr>
                      <p:cNvPr id="26" name="Object 25"/>
                      <p:cNvPicPr>
                        <a:picLocks noChangeAspect="1" noChangeArrowheads="1"/>
                      </p:cNvPicPr>
                      <p:nvPr/>
                    </p:nvPicPr>
                    <p:blipFill>
                      <a:blip r:embed="rId4"/>
                      <a:srcRect/>
                      <a:stretch>
                        <a:fillRect/>
                      </a:stretch>
                    </p:blipFill>
                    <p:spPr bwMode="auto">
                      <a:xfrm>
                        <a:off x="4532313" y="774700"/>
                        <a:ext cx="3471862"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nvGraphicFramePr>
        <p:xfrm>
          <a:off x="800100" y="3936244"/>
          <a:ext cx="6926262" cy="2579688"/>
        </p:xfrm>
        <a:graphic>
          <a:graphicData uri="http://schemas.openxmlformats.org/presentationml/2006/ole">
            <mc:AlternateContent xmlns:mc="http://schemas.openxmlformats.org/markup-compatibility/2006">
              <mc:Choice xmlns:v="urn:schemas-microsoft-com:vml" Requires="v">
                <p:oleObj name="Equation" r:id="rId5" imgW="3263760" imgH="1180800" progId="Equation.DSMT4">
                  <p:embed/>
                </p:oleObj>
              </mc:Choice>
              <mc:Fallback>
                <p:oleObj name="Equation" r:id="rId5" imgW="3263760" imgH="1180800" progId="Equation.DSMT4">
                  <p:embed/>
                  <p:pic>
                    <p:nvPicPr>
                      <p:cNvPr id="27" name="Object 26"/>
                      <p:cNvPicPr>
                        <a:picLocks noChangeAspect="1" noChangeArrowheads="1"/>
                      </p:cNvPicPr>
                      <p:nvPr/>
                    </p:nvPicPr>
                    <p:blipFill>
                      <a:blip r:embed="rId6"/>
                      <a:srcRect/>
                      <a:stretch>
                        <a:fillRect/>
                      </a:stretch>
                    </p:blipFill>
                    <p:spPr bwMode="auto">
                      <a:xfrm>
                        <a:off x="800100" y="3936244"/>
                        <a:ext cx="6926262" cy="2579688"/>
                      </a:xfrm>
                      <a:prstGeom prst="rect">
                        <a:avLst/>
                      </a:prstGeom>
                      <a:noFill/>
                      <a:ln>
                        <a:noFill/>
                      </a:ln>
                    </p:spPr>
                  </p:pic>
                </p:oleObj>
              </mc:Fallback>
            </mc:AlternateContent>
          </a:graphicData>
        </a:graphic>
      </p:graphicFrame>
      <p:sp>
        <p:nvSpPr>
          <p:cNvPr id="21" name="Right Arrow 20"/>
          <p:cNvSpPr/>
          <p:nvPr/>
        </p:nvSpPr>
        <p:spPr>
          <a:xfrm>
            <a:off x="636796" y="3163588"/>
            <a:ext cx="575310" cy="383232"/>
          </a:xfrm>
          <a:prstGeom prst="rightArrow">
            <a:avLst/>
          </a:prstGeom>
          <a:pattFill prst="dkUpDiag">
            <a:fgClr>
              <a:srgbClr val="33CC33"/>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1202844" y="1188747"/>
            <a:ext cx="199762" cy="2203441"/>
          </a:xfrm>
          <a:prstGeom prst="straightConnector1">
            <a:avLst/>
          </a:prstGeom>
          <a:ln w="25400">
            <a:solidFill>
              <a:srgbClr val="33CC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436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45</a:t>
            </a:fld>
            <a:endParaRPr lang="en-US" dirty="0"/>
          </a:p>
        </p:txBody>
      </p:sp>
      <p:sp>
        <p:nvSpPr>
          <p:cNvPr id="5" name="TextBox 4"/>
          <p:cNvSpPr txBox="1"/>
          <p:nvPr/>
        </p:nvSpPr>
        <p:spPr>
          <a:xfrm>
            <a:off x="304800" y="228600"/>
            <a:ext cx="8001000" cy="461665"/>
          </a:xfrm>
          <a:prstGeom prst="rect">
            <a:avLst/>
          </a:prstGeom>
          <a:noFill/>
        </p:spPr>
        <p:txBody>
          <a:bodyPr wrap="square" rtlCol="0">
            <a:spAutoFit/>
          </a:bodyPr>
          <a:lstStyle/>
          <a:p>
            <a:r>
              <a:rPr lang="en-US" sz="2400" dirty="0">
                <a:latin typeface="+mj-lt"/>
              </a:rPr>
              <a:t>Physical fields for </a:t>
            </a:r>
            <a:r>
              <a:rPr lang="en-US" sz="2400" dirty="0">
                <a:latin typeface="Symbol" pitchFamily="18" charset="2"/>
              </a:rPr>
              <a:t>b</a:t>
            </a:r>
            <a:r>
              <a:rPr lang="en-US" sz="2400" baseline="-25000" dirty="0"/>
              <a:t>n</a:t>
            </a:r>
            <a:r>
              <a:rPr lang="en-US" sz="2400" dirty="0">
                <a:latin typeface="+mj-lt"/>
              </a:rPr>
              <a:t> &gt; 1</a:t>
            </a:r>
          </a:p>
        </p:txBody>
      </p:sp>
      <p:graphicFrame>
        <p:nvGraphicFramePr>
          <p:cNvPr id="6" name="Object 5"/>
          <p:cNvGraphicFramePr>
            <a:graphicFrameLocks noChangeAspect="1"/>
          </p:cNvGraphicFramePr>
          <p:nvPr/>
        </p:nvGraphicFramePr>
        <p:xfrm>
          <a:off x="1074738" y="914400"/>
          <a:ext cx="6088062" cy="1852888"/>
        </p:xfrm>
        <a:graphic>
          <a:graphicData uri="http://schemas.openxmlformats.org/presentationml/2006/ole">
            <mc:AlternateContent xmlns:mc="http://schemas.openxmlformats.org/markup-compatibility/2006">
              <mc:Choice xmlns:v="urn:schemas-microsoft-com:vml" Requires="v">
                <p:oleObj name="Equation" r:id="rId3" imgW="3263760" imgH="965160" progId="Equation.DSMT4">
                  <p:embed/>
                </p:oleObj>
              </mc:Choice>
              <mc:Fallback>
                <p:oleObj name="Equation" r:id="rId3" imgW="3263760" imgH="965160"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738" y="914400"/>
                        <a:ext cx="6088062" cy="18528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865188" y="2978150"/>
          <a:ext cx="7988300" cy="3270250"/>
        </p:xfrm>
        <a:graphic>
          <a:graphicData uri="http://schemas.openxmlformats.org/presentationml/2006/ole">
            <mc:AlternateContent xmlns:mc="http://schemas.openxmlformats.org/markup-compatibility/2006">
              <mc:Choice xmlns:v="urn:schemas-microsoft-com:vml" Requires="v">
                <p:oleObj name="Equation" r:id="rId5" imgW="4470120" imgH="1777680" progId="Equation.DSMT4">
                  <p:embed/>
                </p:oleObj>
              </mc:Choice>
              <mc:Fallback>
                <p:oleObj name="Equation" r:id="rId5" imgW="4470120" imgH="1777680" progId="Equation.DSMT4">
                  <p:embed/>
                  <p:pic>
                    <p:nvPicPr>
                      <p:cNvPr id="7" name="Object 6"/>
                      <p:cNvPicPr>
                        <a:picLocks noChangeAspect="1" noChangeArrowheads="1"/>
                      </p:cNvPicPr>
                      <p:nvPr/>
                    </p:nvPicPr>
                    <p:blipFill>
                      <a:blip r:embed="rId6"/>
                      <a:srcRect/>
                      <a:stretch>
                        <a:fillRect/>
                      </a:stretch>
                    </p:blipFill>
                    <p:spPr bwMode="auto">
                      <a:xfrm>
                        <a:off x="865188" y="2978150"/>
                        <a:ext cx="7988300" cy="32702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91436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EB7C9-F652-A9CB-708C-2E723252B4B6}"/>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25B6AE0A-73B3-8324-020D-FE98558E488A}"/>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C6CF36D1-E6A4-3F1B-D434-D63E49AC4053}"/>
              </a:ext>
            </a:extLst>
          </p:cNvPr>
          <p:cNvSpPr>
            <a:spLocks noGrp="1"/>
          </p:cNvSpPr>
          <p:nvPr>
            <p:ph type="sldNum" sz="quarter" idx="12"/>
          </p:nvPr>
        </p:nvSpPr>
        <p:spPr/>
        <p:txBody>
          <a:bodyPr/>
          <a:lstStyle/>
          <a:p>
            <a:fld id="{CE368B07-CEBF-4C80-90AF-53B34FA04CF3}" type="slidenum">
              <a:rPr lang="en-US" smtClean="0"/>
              <a:t>46</a:t>
            </a:fld>
            <a:endParaRPr lang="en-US" dirty="0"/>
          </a:p>
        </p:txBody>
      </p:sp>
      <p:sp>
        <p:nvSpPr>
          <p:cNvPr id="5" name="TextBox 4">
            <a:extLst>
              <a:ext uri="{FF2B5EF4-FFF2-40B4-BE49-F238E27FC236}">
                <a16:creationId xmlns:a16="http://schemas.microsoft.com/office/drawing/2014/main" id="{F8CB9753-FC5E-D00E-0482-1673248696B3}"/>
              </a:ext>
            </a:extLst>
          </p:cNvPr>
          <p:cNvSpPr txBox="1"/>
          <p:nvPr/>
        </p:nvSpPr>
        <p:spPr>
          <a:xfrm>
            <a:off x="304800" y="3544"/>
            <a:ext cx="6781800" cy="1200329"/>
          </a:xfrm>
          <a:prstGeom prst="rect">
            <a:avLst/>
          </a:prstGeom>
          <a:noFill/>
        </p:spPr>
        <p:txBody>
          <a:bodyPr wrap="square" rtlCol="0">
            <a:spAutoFit/>
          </a:bodyPr>
          <a:lstStyle/>
          <a:p>
            <a:r>
              <a:rPr lang="en-US" sz="2400" dirty="0">
                <a:latin typeface="+mj-lt"/>
              </a:rPr>
              <a:t>From these results,   we need to generate the power spectrum – following the approach in Sec. 23.7 in Zangwill’s textbook.</a:t>
            </a:r>
          </a:p>
        </p:txBody>
      </p:sp>
      <p:graphicFrame>
        <p:nvGraphicFramePr>
          <p:cNvPr id="6" name="Object 5">
            <a:extLst>
              <a:ext uri="{FF2B5EF4-FFF2-40B4-BE49-F238E27FC236}">
                <a16:creationId xmlns:a16="http://schemas.microsoft.com/office/drawing/2014/main" id="{BEE53255-3219-464B-2878-03AEA98623A8}"/>
              </a:ext>
            </a:extLst>
          </p:cNvPr>
          <p:cNvGraphicFramePr>
            <a:graphicFrameLocks noChangeAspect="1"/>
          </p:cNvGraphicFramePr>
          <p:nvPr>
            <p:extLst>
              <p:ext uri="{D42A27DB-BD31-4B8C-83A1-F6EECF244321}">
                <p14:modId xmlns:p14="http://schemas.microsoft.com/office/powerpoint/2010/main" val="3127708749"/>
              </p:ext>
            </p:extLst>
          </p:nvPr>
        </p:nvGraphicFramePr>
        <p:xfrm>
          <a:off x="313660" y="1230303"/>
          <a:ext cx="7646581" cy="3417066"/>
        </p:xfrm>
        <a:graphic>
          <a:graphicData uri="http://schemas.openxmlformats.org/presentationml/2006/ole">
            <mc:AlternateContent xmlns:mc="http://schemas.openxmlformats.org/markup-compatibility/2006">
              <mc:Choice xmlns:v="urn:schemas-microsoft-com:vml" Requires="v">
                <p:oleObj name="Equation" r:id="rId2" imgW="4063680" imgH="1815840" progId="Equation.DSMT4">
                  <p:embed/>
                </p:oleObj>
              </mc:Choice>
              <mc:Fallback>
                <p:oleObj name="Equation" r:id="rId2" imgW="4063680" imgH="1815840" progId="Equation.DSMT4">
                  <p:embed/>
                  <p:pic>
                    <p:nvPicPr>
                      <p:cNvPr id="0" name=""/>
                      <p:cNvPicPr/>
                      <p:nvPr/>
                    </p:nvPicPr>
                    <p:blipFill>
                      <a:blip r:embed="rId3"/>
                      <a:stretch>
                        <a:fillRect/>
                      </a:stretch>
                    </p:blipFill>
                    <p:spPr>
                      <a:xfrm>
                        <a:off x="313660" y="1230303"/>
                        <a:ext cx="7646581" cy="3417066"/>
                      </a:xfrm>
                      <a:prstGeom prst="rect">
                        <a:avLst/>
                      </a:prstGeom>
                    </p:spPr>
                  </p:pic>
                </p:oleObj>
              </mc:Fallback>
            </mc:AlternateContent>
          </a:graphicData>
        </a:graphic>
      </p:graphicFrame>
    </p:spTree>
    <p:extLst>
      <p:ext uri="{BB962C8B-B14F-4D97-AF65-F5344CB8AC3E}">
        <p14:creationId xmlns:p14="http://schemas.microsoft.com/office/powerpoint/2010/main" val="2892767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687B39-9FA1-166A-6FED-127C8611F9A6}"/>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E7D5E9CD-EDFC-AE9B-32A6-F1AA6B44D5D3}"/>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43A1B247-6711-CB16-9856-D5E82C93C4D6}"/>
              </a:ext>
            </a:extLst>
          </p:cNvPr>
          <p:cNvSpPr>
            <a:spLocks noGrp="1"/>
          </p:cNvSpPr>
          <p:nvPr>
            <p:ph type="sldNum" sz="quarter" idx="12"/>
          </p:nvPr>
        </p:nvSpPr>
        <p:spPr/>
        <p:txBody>
          <a:bodyPr/>
          <a:lstStyle/>
          <a:p>
            <a:fld id="{CE368B07-CEBF-4C80-90AF-53B34FA04CF3}" type="slidenum">
              <a:rPr lang="en-US" smtClean="0"/>
              <a:t>47</a:t>
            </a:fld>
            <a:endParaRPr lang="en-US" dirty="0"/>
          </a:p>
        </p:txBody>
      </p:sp>
      <p:pic>
        <p:nvPicPr>
          <p:cNvPr id="5" name="Picture 4">
            <a:extLst>
              <a:ext uri="{FF2B5EF4-FFF2-40B4-BE49-F238E27FC236}">
                <a16:creationId xmlns:a16="http://schemas.microsoft.com/office/drawing/2014/main" id="{BDE89884-B331-FB66-CCE4-74157162FF0C}"/>
              </a:ext>
            </a:extLst>
          </p:cNvPr>
          <p:cNvPicPr>
            <a:picLocks noChangeAspect="1"/>
          </p:cNvPicPr>
          <p:nvPr/>
        </p:nvPicPr>
        <p:blipFill>
          <a:blip r:embed="rId2"/>
          <a:stretch>
            <a:fillRect/>
          </a:stretch>
        </p:blipFill>
        <p:spPr>
          <a:xfrm>
            <a:off x="17721" y="304800"/>
            <a:ext cx="9144000" cy="2914298"/>
          </a:xfrm>
          <a:prstGeom prst="rect">
            <a:avLst/>
          </a:prstGeom>
        </p:spPr>
      </p:pic>
      <p:sp>
        <p:nvSpPr>
          <p:cNvPr id="6" name="TextBox 5">
            <a:extLst>
              <a:ext uri="{FF2B5EF4-FFF2-40B4-BE49-F238E27FC236}">
                <a16:creationId xmlns:a16="http://schemas.microsoft.com/office/drawing/2014/main" id="{E4F64E68-FE03-82F6-1695-B11D0A1276AF}"/>
              </a:ext>
            </a:extLst>
          </p:cNvPr>
          <p:cNvSpPr txBox="1"/>
          <p:nvPr/>
        </p:nvSpPr>
        <p:spPr>
          <a:xfrm>
            <a:off x="3276600" y="329609"/>
            <a:ext cx="4953000" cy="584775"/>
          </a:xfrm>
          <a:prstGeom prst="rect">
            <a:avLst/>
          </a:prstGeom>
          <a:noFill/>
        </p:spPr>
        <p:txBody>
          <a:bodyPr wrap="square" rtlCol="0">
            <a:spAutoFit/>
          </a:bodyPr>
          <a:lstStyle/>
          <a:p>
            <a:r>
              <a:rPr lang="en-US" sz="3200" b="1" dirty="0">
                <a:latin typeface="+mj-lt"/>
              </a:rPr>
              <a:t>Wavelengths --</a:t>
            </a:r>
          </a:p>
        </p:txBody>
      </p:sp>
      <p:sp>
        <p:nvSpPr>
          <p:cNvPr id="7" name="TextBox 6">
            <a:extLst>
              <a:ext uri="{FF2B5EF4-FFF2-40B4-BE49-F238E27FC236}">
                <a16:creationId xmlns:a16="http://schemas.microsoft.com/office/drawing/2014/main" id="{10AD4187-172B-79B4-C976-807ABC27CB0D}"/>
              </a:ext>
            </a:extLst>
          </p:cNvPr>
          <p:cNvSpPr txBox="1"/>
          <p:nvPr/>
        </p:nvSpPr>
        <p:spPr>
          <a:xfrm>
            <a:off x="875414" y="1398709"/>
            <a:ext cx="7848600" cy="461665"/>
          </a:xfrm>
          <a:prstGeom prst="rect">
            <a:avLst/>
          </a:prstGeom>
          <a:noFill/>
        </p:spPr>
        <p:txBody>
          <a:bodyPr wrap="square" rtlCol="0">
            <a:spAutoFit/>
          </a:bodyPr>
          <a:lstStyle/>
          <a:p>
            <a:r>
              <a:rPr lang="en-US" sz="2400" b="1" dirty="0">
                <a:latin typeface="+mj-lt"/>
              </a:rPr>
              <a:t>700                     600                      500   </a:t>
            </a:r>
          </a:p>
        </p:txBody>
      </p:sp>
      <p:graphicFrame>
        <p:nvGraphicFramePr>
          <p:cNvPr id="8" name="Object 7">
            <a:extLst>
              <a:ext uri="{FF2B5EF4-FFF2-40B4-BE49-F238E27FC236}">
                <a16:creationId xmlns:a16="http://schemas.microsoft.com/office/drawing/2014/main" id="{B66D98B8-6B1F-B2B5-160D-68C5AF0FDE2A}"/>
              </a:ext>
            </a:extLst>
          </p:cNvPr>
          <p:cNvGraphicFramePr>
            <a:graphicFrameLocks noChangeAspect="1"/>
          </p:cNvGraphicFramePr>
          <p:nvPr>
            <p:extLst>
              <p:ext uri="{D42A27DB-BD31-4B8C-83A1-F6EECF244321}">
                <p14:modId xmlns:p14="http://schemas.microsoft.com/office/powerpoint/2010/main" val="434901451"/>
              </p:ext>
            </p:extLst>
          </p:nvPr>
        </p:nvGraphicFramePr>
        <p:xfrm>
          <a:off x="228600" y="3703423"/>
          <a:ext cx="3774247" cy="1138644"/>
        </p:xfrm>
        <a:graphic>
          <a:graphicData uri="http://schemas.openxmlformats.org/presentationml/2006/ole">
            <mc:AlternateContent xmlns:mc="http://schemas.openxmlformats.org/markup-compatibility/2006">
              <mc:Choice xmlns:v="urn:schemas-microsoft-com:vml" Requires="v">
                <p:oleObj name="Equation" r:id="rId3" imgW="1600200" imgH="482400" progId="Equation.DSMT4">
                  <p:embed/>
                </p:oleObj>
              </mc:Choice>
              <mc:Fallback>
                <p:oleObj name="Equation" r:id="rId3" imgW="1600200" imgH="482400" progId="Equation.DSMT4">
                  <p:embed/>
                  <p:pic>
                    <p:nvPicPr>
                      <p:cNvPr id="6" name="Object 5">
                        <a:extLst>
                          <a:ext uri="{FF2B5EF4-FFF2-40B4-BE49-F238E27FC236}">
                            <a16:creationId xmlns:a16="http://schemas.microsoft.com/office/drawing/2014/main" id="{BEE53255-3219-464B-2878-03AEA98623A8}"/>
                          </a:ext>
                        </a:extLst>
                      </p:cNvPr>
                      <p:cNvPicPr/>
                      <p:nvPr/>
                    </p:nvPicPr>
                    <p:blipFill>
                      <a:blip r:embed="rId4"/>
                      <a:stretch>
                        <a:fillRect/>
                      </a:stretch>
                    </p:blipFill>
                    <p:spPr>
                      <a:xfrm>
                        <a:off x="228600" y="3703423"/>
                        <a:ext cx="3774247" cy="113864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B494E31-229A-78B4-F4D5-90A28EB3C9CC}"/>
              </a:ext>
            </a:extLst>
          </p:cNvPr>
          <p:cNvGraphicFramePr>
            <a:graphicFrameLocks noChangeAspect="1"/>
          </p:cNvGraphicFramePr>
          <p:nvPr>
            <p:extLst>
              <p:ext uri="{D42A27DB-BD31-4B8C-83A1-F6EECF244321}">
                <p14:modId xmlns:p14="http://schemas.microsoft.com/office/powerpoint/2010/main" val="986606535"/>
              </p:ext>
            </p:extLst>
          </p:nvPr>
        </p:nvGraphicFramePr>
        <p:xfrm>
          <a:off x="4636681" y="3252767"/>
          <a:ext cx="4278719" cy="3152740"/>
        </p:xfrm>
        <a:graphic>
          <a:graphicData uri="http://schemas.openxmlformats.org/presentationml/2006/ole">
            <mc:AlternateContent xmlns:mc="http://schemas.openxmlformats.org/markup-compatibility/2006">
              <mc:Choice xmlns:v="urn:schemas-microsoft-com:vml" Requires="v">
                <p:oleObj name="Equation" r:id="rId5" imgW="2412720" imgH="1777680" progId="Equation.DSMT4">
                  <p:embed/>
                </p:oleObj>
              </mc:Choice>
              <mc:Fallback>
                <p:oleObj name="Equation" r:id="rId5" imgW="2412720" imgH="1777680" progId="Equation.DSMT4">
                  <p:embed/>
                  <p:pic>
                    <p:nvPicPr>
                      <p:cNvPr id="0" name=""/>
                      <p:cNvPicPr/>
                      <p:nvPr/>
                    </p:nvPicPr>
                    <p:blipFill>
                      <a:blip r:embed="rId6"/>
                      <a:stretch>
                        <a:fillRect/>
                      </a:stretch>
                    </p:blipFill>
                    <p:spPr>
                      <a:xfrm>
                        <a:off x="4636681" y="3252767"/>
                        <a:ext cx="4278719" cy="3152740"/>
                      </a:xfrm>
                      <a:prstGeom prst="rect">
                        <a:avLst/>
                      </a:prstGeom>
                    </p:spPr>
                  </p:pic>
                </p:oleObj>
              </mc:Fallback>
            </mc:AlternateContent>
          </a:graphicData>
        </a:graphic>
      </p:graphicFrame>
    </p:spTree>
    <p:extLst>
      <p:ext uri="{BB962C8B-B14F-4D97-AF65-F5344CB8AC3E}">
        <p14:creationId xmlns:p14="http://schemas.microsoft.com/office/powerpoint/2010/main" val="1907962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48</a:t>
            </a:fld>
            <a:endParaRPr lang="en-US" dirty="0"/>
          </a:p>
        </p:txBody>
      </p:sp>
      <p:sp>
        <p:nvSpPr>
          <p:cNvPr id="5" name="TextBox 4"/>
          <p:cNvSpPr txBox="1"/>
          <p:nvPr/>
        </p:nvSpPr>
        <p:spPr>
          <a:xfrm>
            <a:off x="457200" y="304800"/>
            <a:ext cx="7924800" cy="461665"/>
          </a:xfrm>
          <a:prstGeom prst="rect">
            <a:avLst/>
          </a:prstGeom>
          <a:noFill/>
        </p:spPr>
        <p:txBody>
          <a:bodyPr wrap="square" rtlCol="0">
            <a:spAutoFit/>
          </a:bodyPr>
          <a:lstStyle/>
          <a:p>
            <a:r>
              <a:rPr lang="en-US" sz="2400" dirty="0">
                <a:latin typeface="+mj-lt"/>
              </a:rPr>
              <a:t>Intermediate steps:</a:t>
            </a:r>
          </a:p>
        </p:txBody>
      </p:sp>
      <p:graphicFrame>
        <p:nvGraphicFramePr>
          <p:cNvPr id="6" name="Object 5"/>
          <p:cNvGraphicFramePr>
            <a:graphicFrameLocks noChangeAspect="1"/>
          </p:cNvGraphicFramePr>
          <p:nvPr/>
        </p:nvGraphicFramePr>
        <p:xfrm>
          <a:off x="609600" y="2477387"/>
          <a:ext cx="8229600" cy="4023425"/>
        </p:xfrm>
        <a:graphic>
          <a:graphicData uri="http://schemas.openxmlformats.org/presentationml/2006/ole">
            <mc:AlternateContent xmlns:mc="http://schemas.openxmlformats.org/markup-compatibility/2006">
              <mc:Choice xmlns:v="urn:schemas-microsoft-com:vml" Requires="v">
                <p:oleObj name="Equation" r:id="rId3" imgW="5638680" imgH="2679480" progId="Equation.DSMT4">
                  <p:embed/>
                </p:oleObj>
              </mc:Choice>
              <mc:Fallback>
                <p:oleObj name="Equation" r:id="rId3" imgW="5638680" imgH="2679480" progId="Equation.DSMT4">
                  <p:embed/>
                  <p:pic>
                    <p:nvPicPr>
                      <p:cNvPr id="6" name="Object 5"/>
                      <p:cNvPicPr>
                        <a:picLocks noChangeAspect="1" noChangeArrowheads="1"/>
                      </p:cNvPicPr>
                      <p:nvPr/>
                    </p:nvPicPr>
                    <p:blipFill>
                      <a:blip r:embed="rId4"/>
                      <a:srcRect/>
                      <a:stretch>
                        <a:fillRect/>
                      </a:stretch>
                    </p:blipFill>
                    <p:spPr bwMode="auto">
                      <a:xfrm>
                        <a:off x="609600" y="2477387"/>
                        <a:ext cx="8229600" cy="4023425"/>
                      </a:xfrm>
                      <a:prstGeom prst="rect">
                        <a:avLst/>
                      </a:prstGeom>
                      <a:noFill/>
                      <a:ln>
                        <a:noFill/>
                      </a:ln>
                    </p:spPr>
                  </p:pic>
                </p:oleObj>
              </mc:Fallback>
            </mc:AlternateContent>
          </a:graphicData>
        </a:graphic>
      </p:graphicFrame>
      <p:cxnSp>
        <p:nvCxnSpPr>
          <p:cNvPr id="7" name="Straight Arrow Connector 6"/>
          <p:cNvCxnSpPr/>
          <p:nvPr/>
        </p:nvCxnSpPr>
        <p:spPr>
          <a:xfrm flipV="1">
            <a:off x="5143500" y="224135"/>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43500" y="2433935"/>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135880" y="2281535"/>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72200" y="2510135"/>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11" name="Straight Arrow Connector 10"/>
          <p:cNvCxnSpPr>
            <a:stCxn id="9" idx="1"/>
          </p:cNvCxnSpPr>
          <p:nvPr/>
        </p:nvCxnSpPr>
        <p:spPr>
          <a:xfrm flipV="1">
            <a:off x="5135880" y="224135"/>
            <a:ext cx="773430" cy="222967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72100" y="394007"/>
            <a:ext cx="895350" cy="461665"/>
          </a:xfrm>
          <a:prstGeom prst="rect">
            <a:avLst/>
          </a:prstGeom>
          <a:noFill/>
        </p:spPr>
        <p:txBody>
          <a:bodyPr wrap="square" rtlCol="0">
            <a:spAutoFit/>
          </a:bodyPr>
          <a:lstStyle/>
          <a:p>
            <a:r>
              <a:rPr lang="en-US" sz="2400" b="1" dirty="0">
                <a:latin typeface="+mj-lt"/>
              </a:rPr>
              <a:t>r</a:t>
            </a:r>
          </a:p>
        </p:txBody>
      </p:sp>
      <p:cxnSp>
        <p:nvCxnSpPr>
          <p:cNvPr id="13" name="Straight Arrow Connector 12"/>
          <p:cNvCxnSpPr>
            <a:stCxn id="9" idx="3"/>
          </p:cNvCxnSpPr>
          <p:nvPr/>
        </p:nvCxnSpPr>
        <p:spPr>
          <a:xfrm flipH="1" flipV="1">
            <a:off x="5909310" y="224135"/>
            <a:ext cx="1405890" cy="22296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05525" y="1329035"/>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19" name="TextBox 18"/>
          <p:cNvSpPr txBox="1"/>
          <p:nvPr/>
        </p:nvSpPr>
        <p:spPr>
          <a:xfrm>
            <a:off x="6981825" y="1874344"/>
            <a:ext cx="666750" cy="461665"/>
          </a:xfrm>
          <a:prstGeom prst="rect">
            <a:avLst/>
          </a:prstGeom>
          <a:noFill/>
        </p:spPr>
        <p:txBody>
          <a:bodyPr wrap="square" rtlCol="0">
            <a:spAutoFit/>
          </a:bodyPr>
          <a:lstStyle/>
          <a:p>
            <a:r>
              <a:rPr lang="en-US" sz="2400" dirty="0">
                <a:latin typeface="Symbol" pitchFamily="18" charset="2"/>
              </a:rPr>
              <a:t>q</a:t>
            </a:r>
            <a:r>
              <a:rPr lang="en-US" sz="2400" i="1" dirty="0"/>
              <a:t>(t)</a:t>
            </a:r>
            <a:endParaRPr lang="en-US" sz="2400" dirty="0">
              <a:latin typeface="Symbol" pitchFamily="18" charset="2"/>
            </a:endParaRPr>
          </a:p>
        </p:txBody>
      </p:sp>
      <p:sp>
        <p:nvSpPr>
          <p:cNvPr id="22" name="Right Arrow 21"/>
          <p:cNvSpPr/>
          <p:nvPr/>
        </p:nvSpPr>
        <p:spPr>
          <a:xfrm>
            <a:off x="7315200" y="2246246"/>
            <a:ext cx="361950" cy="344554"/>
          </a:xfrm>
          <a:prstGeom prst="rightArrow">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410450" y="2510135"/>
            <a:ext cx="895350" cy="461665"/>
          </a:xfrm>
          <a:prstGeom prst="rect">
            <a:avLst/>
          </a:prstGeom>
          <a:noFill/>
        </p:spPr>
        <p:txBody>
          <a:bodyPr wrap="square" rtlCol="0">
            <a:spAutoFit/>
          </a:bodyPr>
          <a:lstStyle/>
          <a:p>
            <a:r>
              <a:rPr lang="en-US" sz="2400" b="1" dirty="0" err="1">
                <a:latin typeface="+mj-lt"/>
              </a:rPr>
              <a:t>v</a:t>
            </a:r>
            <a:r>
              <a:rPr lang="en-US" sz="2400" b="1" dirty="0" err="1">
                <a:latin typeface="Symbol" panose="05050102010706020507" pitchFamily="18" charset="2"/>
              </a:rPr>
              <a:t>D</a:t>
            </a:r>
            <a:r>
              <a:rPr lang="en-US" sz="2400" i="1" dirty="0" err="1">
                <a:latin typeface="+mj-lt"/>
              </a:rPr>
              <a:t>t</a:t>
            </a:r>
            <a:endParaRPr lang="en-US" sz="2400" b="1" dirty="0">
              <a:latin typeface="+mj-lt"/>
            </a:endParaRPr>
          </a:p>
        </p:txBody>
      </p:sp>
      <p:cxnSp>
        <p:nvCxnSpPr>
          <p:cNvPr id="24" name="Straight Arrow Connector 23"/>
          <p:cNvCxnSpPr/>
          <p:nvPr/>
        </p:nvCxnSpPr>
        <p:spPr>
          <a:xfrm flipH="1" flipV="1">
            <a:off x="5878830" y="200560"/>
            <a:ext cx="1775460" cy="22378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34200" y="1219200"/>
            <a:ext cx="115443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dirty="0" err="1">
                <a:latin typeface="Symbol" panose="05050102010706020507" pitchFamily="18" charset="2"/>
              </a:rPr>
              <a:t>D</a:t>
            </a:r>
            <a:r>
              <a:rPr lang="en-US" sz="2400" i="1" dirty="0" err="1">
                <a:latin typeface="+mj-lt"/>
              </a:rPr>
              <a:t>t</a:t>
            </a:r>
            <a:r>
              <a:rPr lang="en-US" sz="2400" i="1" dirty="0">
                <a:latin typeface="+mj-lt"/>
              </a:rPr>
              <a:t>)</a:t>
            </a:r>
            <a:endParaRPr lang="en-US" sz="2400" b="1" dirty="0">
              <a:latin typeface="+mj-lt"/>
            </a:endParaRPr>
          </a:p>
        </p:txBody>
      </p:sp>
      <p:sp>
        <p:nvSpPr>
          <p:cNvPr id="27" name="TextBox 26"/>
          <p:cNvSpPr txBox="1"/>
          <p:nvPr/>
        </p:nvSpPr>
        <p:spPr>
          <a:xfrm>
            <a:off x="7620000" y="1976735"/>
            <a:ext cx="1162050" cy="461665"/>
          </a:xfrm>
          <a:prstGeom prst="rect">
            <a:avLst/>
          </a:prstGeom>
          <a:noFill/>
        </p:spPr>
        <p:txBody>
          <a:bodyPr wrap="square" rtlCol="0">
            <a:spAutoFit/>
          </a:bodyPr>
          <a:lstStyle/>
          <a:p>
            <a:r>
              <a:rPr lang="en-US" sz="2400" dirty="0">
                <a:latin typeface="Symbol" pitchFamily="18" charset="2"/>
              </a:rPr>
              <a:t>q</a:t>
            </a:r>
            <a:r>
              <a:rPr lang="en-US" sz="2400" i="1" dirty="0"/>
              <a:t>(</a:t>
            </a:r>
            <a:r>
              <a:rPr lang="en-US" sz="2400" i="1" dirty="0" err="1"/>
              <a:t>t+</a:t>
            </a:r>
            <a:r>
              <a:rPr lang="en-US" sz="2400" i="1" dirty="0" err="1">
                <a:latin typeface="Symbol" panose="05050102010706020507" pitchFamily="18" charset="2"/>
              </a:rPr>
              <a:t>D</a:t>
            </a:r>
            <a:r>
              <a:rPr lang="en-US" sz="2400" i="1" dirty="0" err="1"/>
              <a:t>t</a:t>
            </a:r>
            <a:r>
              <a:rPr lang="en-US" sz="2400" i="1" dirty="0"/>
              <a:t>)</a:t>
            </a:r>
            <a:endParaRPr lang="en-US" sz="2400" dirty="0">
              <a:latin typeface="Symbol" pitchFamily="18" charset="2"/>
            </a:endParaRPr>
          </a:p>
        </p:txBody>
      </p:sp>
    </p:spTree>
    <p:extLst>
      <p:ext uri="{BB962C8B-B14F-4D97-AF65-F5344CB8AC3E}">
        <p14:creationId xmlns:p14="http://schemas.microsoft.com/office/powerpoint/2010/main" val="1626837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EE108E-E1C6-4FAA-82E3-C143D5B63D54}"/>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25FE1318-8D90-4D78-98BA-41678FC7AB02}"/>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4859D659-3763-4C5E-A780-43D335704D9D}"/>
              </a:ext>
            </a:extLst>
          </p:cNvPr>
          <p:cNvSpPr>
            <a:spLocks noGrp="1"/>
          </p:cNvSpPr>
          <p:nvPr>
            <p:ph type="sldNum" sz="quarter" idx="12"/>
          </p:nvPr>
        </p:nvSpPr>
        <p:spPr/>
        <p:txBody>
          <a:bodyPr/>
          <a:lstStyle/>
          <a:p>
            <a:fld id="{CE368B07-CEBF-4C80-90AF-53B34FA04CF3}" type="slidenum">
              <a:rPr lang="en-US" smtClean="0"/>
              <a:t>49</a:t>
            </a:fld>
            <a:endParaRPr lang="en-US" dirty="0"/>
          </a:p>
        </p:txBody>
      </p:sp>
      <p:sp>
        <p:nvSpPr>
          <p:cNvPr id="5" name="TextBox 4">
            <a:extLst>
              <a:ext uri="{FF2B5EF4-FFF2-40B4-BE49-F238E27FC236}">
                <a16:creationId xmlns:a16="http://schemas.microsoft.com/office/drawing/2014/main" id="{4314F09F-9A0C-4978-A989-6EE1E966AC73}"/>
              </a:ext>
            </a:extLst>
          </p:cNvPr>
          <p:cNvSpPr txBox="1"/>
          <p:nvPr/>
        </p:nvSpPr>
        <p:spPr>
          <a:xfrm>
            <a:off x="381000" y="228600"/>
            <a:ext cx="7924800" cy="461665"/>
          </a:xfrm>
          <a:prstGeom prst="rect">
            <a:avLst/>
          </a:prstGeom>
          <a:noFill/>
        </p:spPr>
        <p:txBody>
          <a:bodyPr wrap="square" rtlCol="0">
            <a:spAutoFit/>
          </a:bodyPr>
          <a:lstStyle/>
          <a:p>
            <a:r>
              <a:rPr lang="en-US" sz="2400" dirty="0">
                <a:latin typeface="+mj-lt"/>
              </a:rPr>
              <a:t>Power radiated:</a:t>
            </a:r>
          </a:p>
        </p:txBody>
      </p:sp>
      <p:graphicFrame>
        <p:nvGraphicFramePr>
          <p:cNvPr id="6" name="Object 5">
            <a:extLst>
              <a:ext uri="{FF2B5EF4-FFF2-40B4-BE49-F238E27FC236}">
                <a16:creationId xmlns:a16="http://schemas.microsoft.com/office/drawing/2014/main" id="{887B62AA-78F7-4F80-9970-38BD18F19C56}"/>
              </a:ext>
            </a:extLst>
          </p:cNvPr>
          <p:cNvGraphicFramePr>
            <a:graphicFrameLocks noChangeAspect="1"/>
          </p:cNvGraphicFramePr>
          <p:nvPr/>
        </p:nvGraphicFramePr>
        <p:xfrm>
          <a:off x="335756" y="914400"/>
          <a:ext cx="8472488" cy="4479925"/>
        </p:xfrm>
        <a:graphic>
          <a:graphicData uri="http://schemas.openxmlformats.org/presentationml/2006/ole">
            <mc:AlternateContent xmlns:mc="http://schemas.openxmlformats.org/markup-compatibility/2006">
              <mc:Choice xmlns:v="urn:schemas-microsoft-com:vml" Requires="v">
                <p:oleObj name="Equation" r:id="rId3" imgW="4597200" imgH="2361960" progId="Equation.DSMT4">
                  <p:embed/>
                </p:oleObj>
              </mc:Choice>
              <mc:Fallback>
                <p:oleObj name="Equation" r:id="rId3" imgW="4597200" imgH="2361960" progId="Equation.DSMT4">
                  <p:embed/>
                  <p:pic>
                    <p:nvPicPr>
                      <p:cNvPr id="6" name="Object 5">
                        <a:extLst>
                          <a:ext uri="{FF2B5EF4-FFF2-40B4-BE49-F238E27FC236}">
                            <a16:creationId xmlns:a16="http://schemas.microsoft.com/office/drawing/2014/main" id="{887B62AA-78F7-4F80-9970-38BD18F19C56}"/>
                          </a:ext>
                        </a:extLst>
                      </p:cNvPr>
                      <p:cNvPicPr>
                        <a:picLocks noChangeAspect="1" noChangeArrowheads="1"/>
                      </p:cNvPicPr>
                      <p:nvPr/>
                    </p:nvPicPr>
                    <p:blipFill>
                      <a:blip r:embed="rId4"/>
                      <a:srcRect/>
                      <a:stretch>
                        <a:fillRect/>
                      </a:stretch>
                    </p:blipFill>
                    <p:spPr bwMode="auto">
                      <a:xfrm>
                        <a:off x="335756" y="914400"/>
                        <a:ext cx="8472488" cy="4479925"/>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34D142C3-5A4B-4051-9803-D870FE65D97F}"/>
              </a:ext>
            </a:extLst>
          </p:cNvPr>
          <p:cNvGraphicFramePr>
            <a:graphicFrameLocks noChangeAspect="1"/>
          </p:cNvGraphicFramePr>
          <p:nvPr/>
        </p:nvGraphicFramePr>
        <p:xfrm>
          <a:off x="355600" y="5458597"/>
          <a:ext cx="3987800" cy="970005"/>
        </p:xfrm>
        <a:graphic>
          <a:graphicData uri="http://schemas.openxmlformats.org/presentationml/2006/ole">
            <mc:AlternateContent xmlns:mc="http://schemas.openxmlformats.org/markup-compatibility/2006">
              <mc:Choice xmlns:v="urn:schemas-microsoft-com:vml" Requires="v">
                <p:oleObj name="Equation" r:id="rId5" imgW="1879560" imgH="457200" progId="Equation.DSMT4">
                  <p:embed/>
                </p:oleObj>
              </mc:Choice>
              <mc:Fallback>
                <p:oleObj name="Equation" r:id="rId5" imgW="1879560" imgH="457200" progId="Equation.DSMT4">
                  <p:embed/>
                  <p:pic>
                    <p:nvPicPr>
                      <p:cNvPr id="8" name="Object 7">
                        <a:extLst>
                          <a:ext uri="{FF2B5EF4-FFF2-40B4-BE49-F238E27FC236}">
                            <a16:creationId xmlns:a16="http://schemas.microsoft.com/office/drawing/2014/main" id="{34D142C3-5A4B-4051-9803-D870FE65D97F}"/>
                          </a:ext>
                        </a:extLst>
                      </p:cNvPr>
                      <p:cNvPicPr/>
                      <p:nvPr/>
                    </p:nvPicPr>
                    <p:blipFill>
                      <a:blip r:embed="rId6"/>
                      <a:stretch>
                        <a:fillRect/>
                      </a:stretch>
                    </p:blipFill>
                    <p:spPr>
                      <a:xfrm>
                        <a:off x="355600" y="5458597"/>
                        <a:ext cx="3987800" cy="970005"/>
                      </a:xfrm>
                      <a:prstGeom prst="rect">
                        <a:avLst/>
                      </a:prstGeom>
                    </p:spPr>
                  </p:pic>
                </p:oleObj>
              </mc:Fallback>
            </mc:AlternateContent>
          </a:graphicData>
        </a:graphic>
      </p:graphicFrame>
    </p:spTree>
    <p:extLst>
      <p:ext uri="{BB962C8B-B14F-4D97-AF65-F5344CB8AC3E}">
        <p14:creationId xmlns:p14="http://schemas.microsoft.com/office/powerpoint/2010/main" val="260843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239B8-3110-D0C1-6B07-444B5B352C11}"/>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CD1B445F-8FB6-AD5D-F743-94E4B570F1CB}"/>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3308BD45-E171-0011-3BEC-6FC79154A172}"/>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CA4946CD-C79A-6E13-027A-D39B53BBF878}"/>
              </a:ext>
            </a:extLst>
          </p:cNvPr>
          <p:cNvPicPr>
            <a:picLocks noChangeAspect="1"/>
          </p:cNvPicPr>
          <p:nvPr/>
        </p:nvPicPr>
        <p:blipFill>
          <a:blip r:embed="rId2"/>
          <a:stretch>
            <a:fillRect/>
          </a:stretch>
        </p:blipFill>
        <p:spPr>
          <a:xfrm>
            <a:off x="0" y="136526"/>
            <a:ext cx="9144000" cy="6083056"/>
          </a:xfrm>
          <a:prstGeom prst="rect">
            <a:avLst/>
          </a:prstGeom>
        </p:spPr>
      </p:pic>
      <p:sp>
        <p:nvSpPr>
          <p:cNvPr id="6" name="TextBox 5">
            <a:extLst>
              <a:ext uri="{FF2B5EF4-FFF2-40B4-BE49-F238E27FC236}">
                <a16:creationId xmlns:a16="http://schemas.microsoft.com/office/drawing/2014/main" id="{6A1E0540-B907-6BD0-300F-A6C3C77CAEEF}"/>
              </a:ext>
            </a:extLst>
          </p:cNvPr>
          <p:cNvSpPr txBox="1"/>
          <p:nvPr/>
        </p:nvSpPr>
        <p:spPr>
          <a:xfrm>
            <a:off x="7924800" y="713601"/>
            <a:ext cx="1219200" cy="276999"/>
          </a:xfrm>
          <a:prstGeom prst="rect">
            <a:avLst/>
          </a:prstGeom>
          <a:solidFill>
            <a:schemeClr val="bg1"/>
          </a:solidFill>
        </p:spPr>
        <p:txBody>
          <a:bodyPr wrap="square" rtlCol="0">
            <a:spAutoFit/>
          </a:bodyPr>
          <a:lstStyle/>
          <a:p>
            <a:r>
              <a:rPr lang="en-US" sz="1200" dirty="0">
                <a:latin typeface="+mj-lt"/>
              </a:rPr>
              <a:t>Due 4/22/2024</a:t>
            </a:r>
          </a:p>
        </p:txBody>
      </p:sp>
    </p:spTree>
    <p:extLst>
      <p:ext uri="{BB962C8B-B14F-4D97-AF65-F5344CB8AC3E}">
        <p14:creationId xmlns:p14="http://schemas.microsoft.com/office/powerpoint/2010/main" val="2573758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5F1960-A27F-4B4C-B904-3CF0EBA64C37}"/>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B04FB1A7-803C-4343-802B-D56282D05E9D}"/>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B6CB64BA-95CD-44AD-8359-14E56354BBC7}"/>
              </a:ext>
            </a:extLst>
          </p:cNvPr>
          <p:cNvSpPr>
            <a:spLocks noGrp="1"/>
          </p:cNvSpPr>
          <p:nvPr>
            <p:ph type="sldNum" sz="quarter" idx="12"/>
          </p:nvPr>
        </p:nvSpPr>
        <p:spPr/>
        <p:txBody>
          <a:bodyPr/>
          <a:lstStyle/>
          <a:p>
            <a:fld id="{CE368B07-CEBF-4C80-90AF-53B34FA04CF3}" type="slidenum">
              <a:rPr lang="en-US" smtClean="0"/>
              <a:t>50</a:t>
            </a:fld>
            <a:endParaRPr lang="en-US" dirty="0"/>
          </a:p>
        </p:txBody>
      </p:sp>
      <p:graphicFrame>
        <p:nvGraphicFramePr>
          <p:cNvPr id="5" name="Object 4">
            <a:extLst>
              <a:ext uri="{FF2B5EF4-FFF2-40B4-BE49-F238E27FC236}">
                <a16:creationId xmlns:a16="http://schemas.microsoft.com/office/drawing/2014/main" id="{A3D72329-25B7-4263-B939-C6A3BDBA3A1A}"/>
              </a:ext>
            </a:extLst>
          </p:cNvPr>
          <p:cNvGraphicFramePr>
            <a:graphicFrameLocks noChangeAspect="1"/>
          </p:cNvGraphicFramePr>
          <p:nvPr/>
        </p:nvGraphicFramePr>
        <p:xfrm>
          <a:off x="0" y="847995"/>
          <a:ext cx="9121644" cy="809015"/>
        </p:xfrm>
        <a:graphic>
          <a:graphicData uri="http://schemas.openxmlformats.org/presentationml/2006/ole">
            <mc:AlternateContent xmlns:mc="http://schemas.openxmlformats.org/markup-compatibility/2006">
              <mc:Choice xmlns:v="urn:schemas-microsoft-com:vml" Requires="v">
                <p:oleObj name="Equation" r:id="rId3" imgW="5727600" imgH="507960" progId="Equation.DSMT4">
                  <p:embed/>
                </p:oleObj>
              </mc:Choice>
              <mc:Fallback>
                <p:oleObj name="Equation" r:id="rId3" imgW="5727600" imgH="507960" progId="Equation.DSMT4">
                  <p:embed/>
                  <p:pic>
                    <p:nvPicPr>
                      <p:cNvPr id="5" name="Object 4">
                        <a:extLst>
                          <a:ext uri="{FF2B5EF4-FFF2-40B4-BE49-F238E27FC236}">
                            <a16:creationId xmlns:a16="http://schemas.microsoft.com/office/drawing/2014/main" id="{A3D72329-25B7-4263-B939-C6A3BDBA3A1A}"/>
                          </a:ext>
                        </a:extLst>
                      </p:cNvPr>
                      <p:cNvPicPr/>
                      <p:nvPr/>
                    </p:nvPicPr>
                    <p:blipFill>
                      <a:blip r:embed="rId4"/>
                      <a:stretch>
                        <a:fillRect/>
                      </a:stretch>
                    </p:blipFill>
                    <p:spPr>
                      <a:xfrm>
                        <a:off x="0" y="847995"/>
                        <a:ext cx="9121644" cy="809015"/>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2ACD7361-C0E5-4ED2-8AE3-DB5709E18D4C}"/>
              </a:ext>
            </a:extLst>
          </p:cNvPr>
          <p:cNvCxnSpPr/>
          <p:nvPr/>
        </p:nvCxnSpPr>
        <p:spPr>
          <a:xfrm flipV="1">
            <a:off x="5143500" y="1748135"/>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33B9FAD-49DA-430C-9205-D70E5FEF9559}"/>
              </a:ext>
            </a:extLst>
          </p:cNvPr>
          <p:cNvCxnSpPr/>
          <p:nvPr/>
        </p:nvCxnSpPr>
        <p:spPr>
          <a:xfrm>
            <a:off x="5143500" y="3957935"/>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ight Arrow 8">
            <a:extLst>
              <a:ext uri="{FF2B5EF4-FFF2-40B4-BE49-F238E27FC236}">
                <a16:creationId xmlns:a16="http://schemas.microsoft.com/office/drawing/2014/main" id="{4EEEE026-825A-40ED-9EA0-FE06EA7D6C9E}"/>
              </a:ext>
            </a:extLst>
          </p:cNvPr>
          <p:cNvSpPr/>
          <p:nvPr/>
        </p:nvSpPr>
        <p:spPr>
          <a:xfrm>
            <a:off x="5135880" y="3805535"/>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CB6A32-55DC-4B5D-B30E-88F70EA1B3E7}"/>
              </a:ext>
            </a:extLst>
          </p:cNvPr>
          <p:cNvSpPr txBox="1"/>
          <p:nvPr/>
        </p:nvSpPr>
        <p:spPr>
          <a:xfrm>
            <a:off x="6172200" y="4034135"/>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c</a:t>
            </a:r>
            <a:endParaRPr lang="en-US" sz="2400" i="1" dirty="0">
              <a:latin typeface="+mj-lt"/>
            </a:endParaRPr>
          </a:p>
        </p:txBody>
      </p:sp>
      <p:cxnSp>
        <p:nvCxnSpPr>
          <p:cNvPr id="10" name="Straight Arrow Connector 9">
            <a:extLst>
              <a:ext uri="{FF2B5EF4-FFF2-40B4-BE49-F238E27FC236}">
                <a16:creationId xmlns:a16="http://schemas.microsoft.com/office/drawing/2014/main" id="{AAF70B8C-56CE-4438-8FDE-A5422BAA6625}"/>
              </a:ext>
            </a:extLst>
          </p:cNvPr>
          <p:cNvCxnSpPr>
            <a:stCxn id="8" idx="1"/>
          </p:cNvCxnSpPr>
          <p:nvPr/>
        </p:nvCxnSpPr>
        <p:spPr>
          <a:xfrm flipV="1">
            <a:off x="5135880" y="1748135"/>
            <a:ext cx="773430" cy="222967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3DC4C95-5E8A-4CF7-8BAC-584D5106DF50}"/>
              </a:ext>
            </a:extLst>
          </p:cNvPr>
          <p:cNvSpPr txBox="1"/>
          <p:nvPr/>
        </p:nvSpPr>
        <p:spPr>
          <a:xfrm>
            <a:off x="5372100" y="1918007"/>
            <a:ext cx="895350" cy="461665"/>
          </a:xfrm>
          <a:prstGeom prst="rect">
            <a:avLst/>
          </a:prstGeom>
          <a:noFill/>
        </p:spPr>
        <p:txBody>
          <a:bodyPr wrap="square" rtlCol="0">
            <a:spAutoFit/>
          </a:bodyPr>
          <a:lstStyle/>
          <a:p>
            <a:r>
              <a:rPr lang="en-US" sz="2400" b="1" dirty="0">
                <a:latin typeface="+mj-lt"/>
              </a:rPr>
              <a:t>r</a:t>
            </a:r>
          </a:p>
        </p:txBody>
      </p:sp>
      <p:cxnSp>
        <p:nvCxnSpPr>
          <p:cNvPr id="12" name="Straight Arrow Connector 11">
            <a:extLst>
              <a:ext uri="{FF2B5EF4-FFF2-40B4-BE49-F238E27FC236}">
                <a16:creationId xmlns:a16="http://schemas.microsoft.com/office/drawing/2014/main" id="{4417D60B-7CCB-4A06-81E0-C92F18CE2630}"/>
              </a:ext>
            </a:extLst>
          </p:cNvPr>
          <p:cNvCxnSpPr>
            <a:stCxn id="8" idx="3"/>
          </p:cNvCxnSpPr>
          <p:nvPr/>
        </p:nvCxnSpPr>
        <p:spPr>
          <a:xfrm flipH="1" flipV="1">
            <a:off x="5909310" y="1748135"/>
            <a:ext cx="1405890" cy="22296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AD53656-8F2D-4DC3-80A4-2D93C09ECC73}"/>
              </a:ext>
            </a:extLst>
          </p:cNvPr>
          <p:cNvSpPr txBox="1"/>
          <p:nvPr/>
        </p:nvSpPr>
        <p:spPr>
          <a:xfrm>
            <a:off x="6105525" y="2853035"/>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c</a:t>
            </a:r>
            <a:r>
              <a:rPr lang="en-US" sz="2400" i="1" dirty="0">
                <a:latin typeface="+mj-lt"/>
              </a:rPr>
              <a:t>)</a:t>
            </a:r>
            <a:endParaRPr lang="en-US" sz="2400" b="1" dirty="0">
              <a:latin typeface="+mj-lt"/>
            </a:endParaRPr>
          </a:p>
        </p:txBody>
      </p:sp>
      <p:sp>
        <p:nvSpPr>
          <p:cNvPr id="14" name="TextBox 13">
            <a:extLst>
              <a:ext uri="{FF2B5EF4-FFF2-40B4-BE49-F238E27FC236}">
                <a16:creationId xmlns:a16="http://schemas.microsoft.com/office/drawing/2014/main" id="{485F4140-99A0-4BF3-8A24-95851F915048}"/>
              </a:ext>
            </a:extLst>
          </p:cNvPr>
          <p:cNvSpPr txBox="1"/>
          <p:nvPr/>
        </p:nvSpPr>
        <p:spPr>
          <a:xfrm>
            <a:off x="6981825" y="3398344"/>
            <a:ext cx="666750" cy="461665"/>
          </a:xfrm>
          <a:prstGeom prst="rect">
            <a:avLst/>
          </a:prstGeom>
          <a:noFill/>
        </p:spPr>
        <p:txBody>
          <a:bodyPr wrap="square" rtlCol="0">
            <a:spAutoFit/>
          </a:bodyPr>
          <a:lstStyle/>
          <a:p>
            <a:r>
              <a:rPr lang="en-US" sz="2400" i="1" dirty="0">
                <a:latin typeface="Symbol" pitchFamily="18" charset="2"/>
              </a:rPr>
              <a:t>q</a:t>
            </a:r>
            <a:r>
              <a:rPr lang="en-US" sz="2400" i="1" baseline="-25000" dirty="0"/>
              <a:t>c</a:t>
            </a:r>
            <a:endParaRPr lang="en-US" sz="2400" i="1" dirty="0">
              <a:latin typeface="Symbol" pitchFamily="18" charset="2"/>
            </a:endParaRPr>
          </a:p>
        </p:txBody>
      </p:sp>
      <p:sp>
        <p:nvSpPr>
          <p:cNvPr id="15" name="Right Arrow 21">
            <a:extLst>
              <a:ext uri="{FF2B5EF4-FFF2-40B4-BE49-F238E27FC236}">
                <a16:creationId xmlns:a16="http://schemas.microsoft.com/office/drawing/2014/main" id="{4B2C8B02-BC90-41B4-A0FE-47457E82E8A2}"/>
              </a:ext>
            </a:extLst>
          </p:cNvPr>
          <p:cNvSpPr/>
          <p:nvPr/>
        </p:nvSpPr>
        <p:spPr>
          <a:xfrm>
            <a:off x="7315200" y="3770246"/>
            <a:ext cx="361950" cy="344554"/>
          </a:xfrm>
          <a:prstGeom prst="rightArrow">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BEB68DE-FF7B-4CF4-9F04-989899654BE3}"/>
              </a:ext>
            </a:extLst>
          </p:cNvPr>
          <p:cNvSpPr txBox="1"/>
          <p:nvPr/>
        </p:nvSpPr>
        <p:spPr>
          <a:xfrm>
            <a:off x="7410450" y="4034135"/>
            <a:ext cx="895350" cy="461665"/>
          </a:xfrm>
          <a:prstGeom prst="rect">
            <a:avLst/>
          </a:prstGeom>
          <a:noFill/>
        </p:spPr>
        <p:txBody>
          <a:bodyPr wrap="square" rtlCol="0">
            <a:spAutoFit/>
          </a:bodyPr>
          <a:lstStyle/>
          <a:p>
            <a:r>
              <a:rPr lang="en-US" sz="2400" b="1" dirty="0" err="1">
                <a:latin typeface="+mj-lt"/>
              </a:rPr>
              <a:t>v</a:t>
            </a:r>
            <a:r>
              <a:rPr lang="en-US" sz="2400" b="1" dirty="0" err="1">
                <a:latin typeface="Symbol" panose="05050102010706020507" pitchFamily="18" charset="2"/>
              </a:rPr>
              <a:t>D</a:t>
            </a:r>
            <a:r>
              <a:rPr lang="en-US" sz="2400" i="1" dirty="0" err="1">
                <a:latin typeface="+mj-lt"/>
              </a:rPr>
              <a:t>t</a:t>
            </a:r>
            <a:endParaRPr lang="en-US" sz="2400" b="1" dirty="0">
              <a:latin typeface="+mj-lt"/>
            </a:endParaRPr>
          </a:p>
        </p:txBody>
      </p:sp>
      <p:cxnSp>
        <p:nvCxnSpPr>
          <p:cNvPr id="17" name="Straight Arrow Connector 16">
            <a:extLst>
              <a:ext uri="{FF2B5EF4-FFF2-40B4-BE49-F238E27FC236}">
                <a16:creationId xmlns:a16="http://schemas.microsoft.com/office/drawing/2014/main" id="{747DC107-A79C-4CB0-BE63-57818931501C}"/>
              </a:ext>
            </a:extLst>
          </p:cNvPr>
          <p:cNvCxnSpPr/>
          <p:nvPr/>
        </p:nvCxnSpPr>
        <p:spPr>
          <a:xfrm flipH="1" flipV="1">
            <a:off x="5878830" y="1724560"/>
            <a:ext cx="1775460" cy="22378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3291B8B-280B-4640-BC25-3C8076D747DE}"/>
              </a:ext>
            </a:extLst>
          </p:cNvPr>
          <p:cNvSpPr txBox="1"/>
          <p:nvPr/>
        </p:nvSpPr>
        <p:spPr>
          <a:xfrm>
            <a:off x="6934200" y="2743200"/>
            <a:ext cx="137160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c</a:t>
            </a:r>
            <a:r>
              <a:rPr lang="en-US" sz="2400" i="1" dirty="0" err="1">
                <a:latin typeface="+mj-lt"/>
              </a:rPr>
              <a:t>+</a:t>
            </a:r>
            <a:r>
              <a:rPr lang="en-US" sz="2400" i="1" dirty="0" err="1">
                <a:latin typeface="Symbol" panose="05050102010706020507" pitchFamily="18" charset="2"/>
              </a:rPr>
              <a:t>D</a:t>
            </a:r>
            <a:r>
              <a:rPr lang="en-US" sz="2400" i="1" dirty="0" err="1">
                <a:latin typeface="+mj-lt"/>
              </a:rPr>
              <a:t>t</a:t>
            </a:r>
            <a:r>
              <a:rPr lang="en-US" sz="2400" i="1" dirty="0">
                <a:latin typeface="+mj-lt"/>
              </a:rPr>
              <a:t>)</a:t>
            </a:r>
            <a:endParaRPr lang="en-US" sz="2400" b="1" dirty="0">
              <a:latin typeface="+mj-lt"/>
            </a:endParaRPr>
          </a:p>
        </p:txBody>
      </p:sp>
      <p:sp>
        <p:nvSpPr>
          <p:cNvPr id="19" name="TextBox 18">
            <a:extLst>
              <a:ext uri="{FF2B5EF4-FFF2-40B4-BE49-F238E27FC236}">
                <a16:creationId xmlns:a16="http://schemas.microsoft.com/office/drawing/2014/main" id="{F7FD1C04-0C15-43D2-823F-9B88DAF9B3D6}"/>
              </a:ext>
            </a:extLst>
          </p:cNvPr>
          <p:cNvSpPr txBox="1"/>
          <p:nvPr/>
        </p:nvSpPr>
        <p:spPr>
          <a:xfrm>
            <a:off x="7620000" y="3500735"/>
            <a:ext cx="1257300" cy="461665"/>
          </a:xfrm>
          <a:prstGeom prst="rect">
            <a:avLst/>
          </a:prstGeom>
          <a:noFill/>
        </p:spPr>
        <p:txBody>
          <a:bodyPr wrap="square" rtlCol="0">
            <a:spAutoFit/>
          </a:bodyPr>
          <a:lstStyle/>
          <a:p>
            <a:r>
              <a:rPr lang="en-US" sz="2400" i="1" dirty="0">
                <a:latin typeface="Symbol" pitchFamily="18" charset="2"/>
              </a:rPr>
              <a:t>q</a:t>
            </a:r>
            <a:r>
              <a:rPr lang="en-US" sz="2400" i="1" dirty="0"/>
              <a:t>(</a:t>
            </a:r>
            <a:r>
              <a:rPr lang="en-US" sz="2400" i="1" dirty="0" err="1"/>
              <a:t>t</a:t>
            </a:r>
            <a:r>
              <a:rPr lang="en-US" sz="2400" i="1" baseline="-25000" dirty="0" err="1"/>
              <a:t>c</a:t>
            </a:r>
            <a:r>
              <a:rPr lang="en-US" sz="2400" i="1" dirty="0" err="1"/>
              <a:t>+</a:t>
            </a:r>
            <a:r>
              <a:rPr lang="en-US" sz="2400" i="1" dirty="0" err="1">
                <a:latin typeface="Symbol" panose="05050102010706020507" pitchFamily="18" charset="2"/>
              </a:rPr>
              <a:t>D</a:t>
            </a:r>
            <a:r>
              <a:rPr lang="en-US" sz="2400" i="1" dirty="0" err="1"/>
              <a:t>t</a:t>
            </a:r>
            <a:r>
              <a:rPr lang="en-US" sz="2400" i="1" dirty="0"/>
              <a:t>)</a:t>
            </a:r>
            <a:endParaRPr lang="en-US" sz="2400" dirty="0">
              <a:latin typeface="Symbol" pitchFamily="18" charset="2"/>
            </a:endParaRPr>
          </a:p>
        </p:txBody>
      </p:sp>
      <p:graphicFrame>
        <p:nvGraphicFramePr>
          <p:cNvPr id="20" name="Object 19">
            <a:extLst>
              <a:ext uri="{FF2B5EF4-FFF2-40B4-BE49-F238E27FC236}">
                <a16:creationId xmlns:a16="http://schemas.microsoft.com/office/drawing/2014/main" id="{96CCB89D-86A0-4132-9F3F-16CD73689CC0}"/>
              </a:ext>
            </a:extLst>
          </p:cNvPr>
          <p:cNvGraphicFramePr>
            <a:graphicFrameLocks noChangeAspect="1"/>
          </p:cNvGraphicFramePr>
          <p:nvPr/>
        </p:nvGraphicFramePr>
        <p:xfrm>
          <a:off x="131292" y="1806394"/>
          <a:ext cx="4570248" cy="3084513"/>
        </p:xfrm>
        <a:graphic>
          <a:graphicData uri="http://schemas.openxmlformats.org/presentationml/2006/ole">
            <mc:AlternateContent xmlns:mc="http://schemas.openxmlformats.org/markup-compatibility/2006">
              <mc:Choice xmlns:v="urn:schemas-microsoft-com:vml" Requires="v">
                <p:oleObj name="Equation" r:id="rId5" imgW="3124080" imgH="2108160" progId="Equation.DSMT4">
                  <p:embed/>
                </p:oleObj>
              </mc:Choice>
              <mc:Fallback>
                <p:oleObj name="Equation" r:id="rId5" imgW="3124080" imgH="2108160" progId="Equation.DSMT4">
                  <p:embed/>
                  <p:pic>
                    <p:nvPicPr>
                      <p:cNvPr id="20" name="Object 19">
                        <a:extLst>
                          <a:ext uri="{FF2B5EF4-FFF2-40B4-BE49-F238E27FC236}">
                            <a16:creationId xmlns:a16="http://schemas.microsoft.com/office/drawing/2014/main" id="{96CCB89D-86A0-4132-9F3F-16CD73689CC0}"/>
                          </a:ext>
                        </a:extLst>
                      </p:cNvPr>
                      <p:cNvPicPr/>
                      <p:nvPr/>
                    </p:nvPicPr>
                    <p:blipFill>
                      <a:blip r:embed="rId6"/>
                      <a:stretch>
                        <a:fillRect/>
                      </a:stretch>
                    </p:blipFill>
                    <p:spPr>
                      <a:xfrm>
                        <a:off x="131292" y="1806394"/>
                        <a:ext cx="4570248" cy="308451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6EE3F560-4A6A-4882-9937-93152FD5D3A6}"/>
              </a:ext>
            </a:extLst>
          </p:cNvPr>
          <p:cNvGraphicFramePr>
            <a:graphicFrameLocks noChangeAspect="1"/>
          </p:cNvGraphicFramePr>
          <p:nvPr/>
        </p:nvGraphicFramePr>
        <p:xfrm>
          <a:off x="2138363" y="4973638"/>
          <a:ext cx="5126037" cy="1570037"/>
        </p:xfrm>
        <a:graphic>
          <a:graphicData uri="http://schemas.openxmlformats.org/presentationml/2006/ole">
            <mc:AlternateContent xmlns:mc="http://schemas.openxmlformats.org/markup-compatibility/2006">
              <mc:Choice xmlns:v="urn:schemas-microsoft-com:vml" Requires="v">
                <p:oleObj name="Equation" r:id="rId7" imgW="2819160" imgH="863280" progId="Equation.DSMT4">
                  <p:embed/>
                </p:oleObj>
              </mc:Choice>
              <mc:Fallback>
                <p:oleObj name="Equation" r:id="rId7" imgW="2819160" imgH="863280" progId="Equation.DSMT4">
                  <p:embed/>
                  <p:pic>
                    <p:nvPicPr>
                      <p:cNvPr id="21" name="Object 20">
                        <a:extLst>
                          <a:ext uri="{FF2B5EF4-FFF2-40B4-BE49-F238E27FC236}">
                            <a16:creationId xmlns:a16="http://schemas.microsoft.com/office/drawing/2014/main" id="{6EE3F560-4A6A-4882-9937-93152FD5D3A6}"/>
                          </a:ext>
                        </a:extLst>
                      </p:cNvPr>
                      <p:cNvPicPr/>
                      <p:nvPr/>
                    </p:nvPicPr>
                    <p:blipFill>
                      <a:blip r:embed="rId8"/>
                      <a:stretch>
                        <a:fillRect/>
                      </a:stretch>
                    </p:blipFill>
                    <p:spPr>
                      <a:xfrm>
                        <a:off x="2138363" y="4973638"/>
                        <a:ext cx="5126037" cy="1570037"/>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4FF57145-2381-33E4-C75A-96BFDE0CD843}"/>
              </a:ext>
            </a:extLst>
          </p:cNvPr>
          <p:cNvSpPr txBox="1"/>
          <p:nvPr/>
        </p:nvSpPr>
        <p:spPr>
          <a:xfrm>
            <a:off x="95250" y="-53318"/>
            <a:ext cx="8863211" cy="830997"/>
          </a:xfrm>
          <a:prstGeom prst="rect">
            <a:avLst/>
          </a:prstGeom>
          <a:noFill/>
        </p:spPr>
        <p:txBody>
          <a:bodyPr wrap="square" rtlCol="0">
            <a:spAutoFit/>
          </a:bodyPr>
          <a:lstStyle/>
          <a:p>
            <a:r>
              <a:rPr lang="en-US" sz="2400" dirty="0">
                <a:latin typeface="+mj-lt"/>
              </a:rPr>
              <a:t>From these results, we arrive at an approximate expression in terms of a constant </a:t>
            </a:r>
            <a:r>
              <a:rPr lang="en-US" sz="2400" i="1" dirty="0">
                <a:latin typeface="+mj-lt"/>
              </a:rPr>
              <a:t>K</a:t>
            </a:r>
            <a:r>
              <a:rPr lang="en-US" sz="2400" dirty="0">
                <a:latin typeface="+mj-lt"/>
              </a:rPr>
              <a:t> and critical angle </a:t>
            </a:r>
            <a:r>
              <a:rPr lang="en-US" sz="2400" i="1" dirty="0">
                <a:latin typeface="Symbol" panose="05050102010706020507" pitchFamily="18" charset="2"/>
              </a:rPr>
              <a:t>q</a:t>
            </a:r>
            <a:r>
              <a:rPr lang="en-US" sz="2400" i="1" baseline="-25000" dirty="0">
                <a:latin typeface="+mj-lt"/>
              </a:rPr>
              <a:t>c</a:t>
            </a:r>
            <a:r>
              <a:rPr lang="en-US" sz="2400" baseline="-25000" dirty="0">
                <a:latin typeface="+mj-lt"/>
              </a:rPr>
              <a:t>:</a:t>
            </a:r>
            <a:endParaRPr lang="en-US" sz="2400" i="1" baseline="-25000" dirty="0">
              <a:latin typeface="+mj-lt"/>
            </a:endParaRPr>
          </a:p>
        </p:txBody>
      </p:sp>
    </p:spTree>
    <p:extLst>
      <p:ext uri="{BB962C8B-B14F-4D97-AF65-F5344CB8AC3E}">
        <p14:creationId xmlns:p14="http://schemas.microsoft.com/office/powerpoint/2010/main" val="37448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5F1960-A27F-4B4C-B904-3CF0EBA64C37}"/>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B04FB1A7-803C-4343-802B-D56282D05E9D}"/>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B6CB64BA-95CD-44AD-8359-14E56354BBC7}"/>
              </a:ext>
            </a:extLst>
          </p:cNvPr>
          <p:cNvSpPr>
            <a:spLocks noGrp="1"/>
          </p:cNvSpPr>
          <p:nvPr>
            <p:ph type="sldNum" sz="quarter" idx="12"/>
          </p:nvPr>
        </p:nvSpPr>
        <p:spPr/>
        <p:txBody>
          <a:bodyPr/>
          <a:lstStyle/>
          <a:p>
            <a:fld id="{CE368B07-CEBF-4C80-90AF-53B34FA04CF3}" type="slidenum">
              <a:rPr lang="en-US" smtClean="0"/>
              <a:t>51</a:t>
            </a:fld>
            <a:endParaRPr lang="en-US" dirty="0"/>
          </a:p>
        </p:txBody>
      </p:sp>
      <p:graphicFrame>
        <p:nvGraphicFramePr>
          <p:cNvPr id="21" name="Object 20">
            <a:extLst>
              <a:ext uri="{FF2B5EF4-FFF2-40B4-BE49-F238E27FC236}">
                <a16:creationId xmlns:a16="http://schemas.microsoft.com/office/drawing/2014/main" id="{6EE3F560-4A6A-4882-9937-93152FD5D3A6}"/>
              </a:ext>
            </a:extLst>
          </p:cNvPr>
          <p:cNvGraphicFramePr>
            <a:graphicFrameLocks noChangeAspect="1"/>
          </p:cNvGraphicFramePr>
          <p:nvPr/>
        </p:nvGraphicFramePr>
        <p:xfrm>
          <a:off x="890588" y="1119188"/>
          <a:ext cx="5130800" cy="1571625"/>
        </p:xfrm>
        <a:graphic>
          <a:graphicData uri="http://schemas.openxmlformats.org/presentationml/2006/ole">
            <mc:AlternateContent xmlns:mc="http://schemas.openxmlformats.org/markup-compatibility/2006">
              <mc:Choice xmlns:v="urn:schemas-microsoft-com:vml" Requires="v">
                <p:oleObj name="Equation" r:id="rId3" imgW="2819160" imgH="863280" progId="Equation.DSMT4">
                  <p:embed/>
                </p:oleObj>
              </mc:Choice>
              <mc:Fallback>
                <p:oleObj name="Equation" r:id="rId3" imgW="2819160" imgH="863280" progId="Equation.DSMT4">
                  <p:embed/>
                  <p:pic>
                    <p:nvPicPr>
                      <p:cNvPr id="21" name="Object 20">
                        <a:extLst>
                          <a:ext uri="{FF2B5EF4-FFF2-40B4-BE49-F238E27FC236}">
                            <a16:creationId xmlns:a16="http://schemas.microsoft.com/office/drawing/2014/main" id="{6EE3F560-4A6A-4882-9937-93152FD5D3A6}"/>
                          </a:ext>
                        </a:extLst>
                      </p:cNvPr>
                      <p:cNvPicPr/>
                      <p:nvPr/>
                    </p:nvPicPr>
                    <p:blipFill>
                      <a:blip r:embed="rId4"/>
                      <a:stretch>
                        <a:fillRect/>
                      </a:stretch>
                    </p:blipFill>
                    <p:spPr>
                      <a:xfrm>
                        <a:off x="890588" y="1119188"/>
                        <a:ext cx="5130800" cy="157162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16B0E6D-D6F7-480C-A068-282C7DA79B47}"/>
              </a:ext>
            </a:extLst>
          </p:cNvPr>
          <p:cNvGraphicFramePr>
            <a:graphicFrameLocks noChangeAspect="1"/>
          </p:cNvGraphicFramePr>
          <p:nvPr/>
        </p:nvGraphicFramePr>
        <p:xfrm>
          <a:off x="750888" y="3119438"/>
          <a:ext cx="6337300" cy="1403350"/>
        </p:xfrm>
        <a:graphic>
          <a:graphicData uri="http://schemas.openxmlformats.org/presentationml/2006/ole">
            <mc:AlternateContent xmlns:mc="http://schemas.openxmlformats.org/markup-compatibility/2006">
              <mc:Choice xmlns:v="urn:schemas-microsoft-com:vml" Requires="v">
                <p:oleObj name="Equation" r:id="rId5" imgW="3441600" imgH="761760" progId="Equation.DSMT4">
                  <p:embed/>
                </p:oleObj>
              </mc:Choice>
              <mc:Fallback>
                <p:oleObj name="Equation" r:id="rId5" imgW="3441600" imgH="761760" progId="Equation.DSMT4">
                  <p:embed/>
                  <p:pic>
                    <p:nvPicPr>
                      <p:cNvPr id="22" name="Object 21">
                        <a:extLst>
                          <a:ext uri="{FF2B5EF4-FFF2-40B4-BE49-F238E27FC236}">
                            <a16:creationId xmlns:a16="http://schemas.microsoft.com/office/drawing/2014/main" id="{216B0E6D-D6F7-480C-A068-282C7DA79B47}"/>
                          </a:ext>
                        </a:extLst>
                      </p:cNvPr>
                      <p:cNvPicPr/>
                      <p:nvPr/>
                    </p:nvPicPr>
                    <p:blipFill>
                      <a:blip r:embed="rId6"/>
                      <a:stretch>
                        <a:fillRect/>
                      </a:stretch>
                    </p:blipFill>
                    <p:spPr>
                      <a:xfrm>
                        <a:off x="750888" y="3119438"/>
                        <a:ext cx="6337300" cy="140335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FB422588-04F7-C4D2-031E-F25786462F60}"/>
              </a:ext>
            </a:extLst>
          </p:cNvPr>
          <p:cNvSpPr txBox="1"/>
          <p:nvPr/>
        </p:nvSpPr>
        <p:spPr>
          <a:xfrm>
            <a:off x="304800" y="304800"/>
            <a:ext cx="8229600" cy="461665"/>
          </a:xfrm>
          <a:prstGeom prst="rect">
            <a:avLst/>
          </a:prstGeom>
          <a:noFill/>
        </p:spPr>
        <p:txBody>
          <a:bodyPr wrap="square" rtlCol="0">
            <a:spAutoFit/>
          </a:bodyPr>
          <a:lstStyle/>
          <a:p>
            <a:r>
              <a:rPr lang="en-US" sz="2400" dirty="0">
                <a:latin typeface="+mj-lt"/>
              </a:rPr>
              <a:t>Analysis continued --</a:t>
            </a:r>
          </a:p>
        </p:txBody>
      </p:sp>
    </p:spTree>
    <p:extLst>
      <p:ext uri="{BB962C8B-B14F-4D97-AF65-F5344CB8AC3E}">
        <p14:creationId xmlns:p14="http://schemas.microsoft.com/office/powerpoint/2010/main" val="2579965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5981BB-1CF6-4EEB-990D-10A6D38DFF81}"/>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BB0C8E0D-7E67-4B93-B0D7-BBD12122E99F}"/>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2478A809-D56E-49CD-8F50-276015D81757}"/>
              </a:ext>
            </a:extLst>
          </p:cNvPr>
          <p:cNvSpPr>
            <a:spLocks noGrp="1"/>
          </p:cNvSpPr>
          <p:nvPr>
            <p:ph type="sldNum" sz="quarter" idx="12"/>
          </p:nvPr>
        </p:nvSpPr>
        <p:spPr/>
        <p:txBody>
          <a:bodyPr/>
          <a:lstStyle/>
          <a:p>
            <a:fld id="{CE368B07-CEBF-4C80-90AF-53B34FA04CF3}" type="slidenum">
              <a:rPr lang="en-US" smtClean="0"/>
              <a:t>52</a:t>
            </a:fld>
            <a:endParaRPr lang="en-US" dirty="0"/>
          </a:p>
        </p:txBody>
      </p:sp>
      <p:graphicFrame>
        <p:nvGraphicFramePr>
          <p:cNvPr id="5" name="Object 4">
            <a:extLst>
              <a:ext uri="{FF2B5EF4-FFF2-40B4-BE49-F238E27FC236}">
                <a16:creationId xmlns:a16="http://schemas.microsoft.com/office/drawing/2014/main" id="{90706D4E-AAA2-43E8-9A0A-41E737EA357B}"/>
              </a:ext>
            </a:extLst>
          </p:cNvPr>
          <p:cNvGraphicFramePr>
            <a:graphicFrameLocks noChangeAspect="1"/>
          </p:cNvGraphicFramePr>
          <p:nvPr>
            <p:extLst>
              <p:ext uri="{D42A27DB-BD31-4B8C-83A1-F6EECF244321}">
                <p14:modId xmlns:p14="http://schemas.microsoft.com/office/powerpoint/2010/main" val="3407512021"/>
              </p:ext>
            </p:extLst>
          </p:nvPr>
        </p:nvGraphicFramePr>
        <p:xfrm>
          <a:off x="304800" y="2915129"/>
          <a:ext cx="5911638" cy="3430588"/>
        </p:xfrm>
        <a:graphic>
          <a:graphicData uri="http://schemas.openxmlformats.org/presentationml/2006/ole">
            <mc:AlternateContent xmlns:mc="http://schemas.openxmlformats.org/markup-compatibility/2006">
              <mc:Choice xmlns:v="urn:schemas-microsoft-com:vml" Requires="v">
                <p:oleObj name="Equation" r:id="rId3" imgW="3479760" imgH="2019240" progId="Equation.DSMT4">
                  <p:embed/>
                </p:oleObj>
              </mc:Choice>
              <mc:Fallback>
                <p:oleObj name="Equation" r:id="rId3" imgW="3479760" imgH="2019240" progId="Equation.DSMT4">
                  <p:embed/>
                  <p:pic>
                    <p:nvPicPr>
                      <p:cNvPr id="5" name="Object 4">
                        <a:extLst>
                          <a:ext uri="{FF2B5EF4-FFF2-40B4-BE49-F238E27FC236}">
                            <a16:creationId xmlns:a16="http://schemas.microsoft.com/office/drawing/2014/main" id="{90706D4E-AAA2-43E8-9A0A-41E737EA357B}"/>
                          </a:ext>
                        </a:extLst>
                      </p:cNvPr>
                      <p:cNvPicPr/>
                      <p:nvPr/>
                    </p:nvPicPr>
                    <p:blipFill>
                      <a:blip r:embed="rId4"/>
                      <a:stretch>
                        <a:fillRect/>
                      </a:stretch>
                    </p:blipFill>
                    <p:spPr>
                      <a:xfrm>
                        <a:off x="304800" y="2915129"/>
                        <a:ext cx="5911638" cy="34305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A9CD188-D621-121D-758C-7A165CE08E88}"/>
              </a:ext>
            </a:extLst>
          </p:cNvPr>
          <p:cNvGraphicFramePr>
            <a:graphicFrameLocks noChangeAspect="1"/>
          </p:cNvGraphicFramePr>
          <p:nvPr/>
        </p:nvGraphicFramePr>
        <p:xfrm>
          <a:off x="304800" y="0"/>
          <a:ext cx="6337300" cy="2619375"/>
        </p:xfrm>
        <a:graphic>
          <a:graphicData uri="http://schemas.openxmlformats.org/presentationml/2006/ole">
            <mc:AlternateContent xmlns:mc="http://schemas.openxmlformats.org/markup-compatibility/2006">
              <mc:Choice xmlns:v="urn:schemas-microsoft-com:vml" Requires="v">
                <p:oleObj name="Equation" r:id="rId5" imgW="3441600" imgH="1422360" progId="Equation.DSMT4">
                  <p:embed/>
                </p:oleObj>
              </mc:Choice>
              <mc:Fallback>
                <p:oleObj name="Equation" r:id="rId5" imgW="3441600" imgH="1422360" progId="Equation.DSMT4">
                  <p:embed/>
                  <p:pic>
                    <p:nvPicPr>
                      <p:cNvPr id="6" name="Object 5">
                        <a:extLst>
                          <a:ext uri="{FF2B5EF4-FFF2-40B4-BE49-F238E27FC236}">
                            <a16:creationId xmlns:a16="http://schemas.microsoft.com/office/drawing/2014/main" id="{4A9CD188-D621-121D-758C-7A165CE08E88}"/>
                          </a:ext>
                        </a:extLst>
                      </p:cNvPr>
                      <p:cNvPicPr/>
                      <p:nvPr/>
                    </p:nvPicPr>
                    <p:blipFill>
                      <a:blip r:embed="rId6"/>
                      <a:stretch>
                        <a:fillRect/>
                      </a:stretch>
                    </p:blipFill>
                    <p:spPr>
                      <a:xfrm>
                        <a:off x="304800" y="0"/>
                        <a:ext cx="6337300" cy="2619375"/>
                      </a:xfrm>
                      <a:prstGeom prst="rect">
                        <a:avLst/>
                      </a:prstGeom>
                    </p:spPr>
                  </p:pic>
                </p:oleObj>
              </mc:Fallback>
            </mc:AlternateContent>
          </a:graphicData>
        </a:graphic>
      </p:graphicFrame>
    </p:spTree>
    <p:extLst>
      <p:ext uri="{BB962C8B-B14F-4D97-AF65-F5344CB8AC3E}">
        <p14:creationId xmlns:p14="http://schemas.microsoft.com/office/powerpoint/2010/main" val="509045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552FCF-2DD9-4109-B4AF-CB6838932659}"/>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6008056F-EB55-4ED0-B288-989D449342E0}"/>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B21B1553-362B-4889-B8FF-5B7BC50C77C8}"/>
              </a:ext>
            </a:extLst>
          </p:cNvPr>
          <p:cNvSpPr>
            <a:spLocks noGrp="1"/>
          </p:cNvSpPr>
          <p:nvPr>
            <p:ph type="sldNum" sz="quarter" idx="12"/>
          </p:nvPr>
        </p:nvSpPr>
        <p:spPr/>
        <p:txBody>
          <a:bodyPr/>
          <a:lstStyle/>
          <a:p>
            <a:fld id="{CE368B07-CEBF-4C80-90AF-53B34FA04CF3}" type="slidenum">
              <a:rPr lang="en-US" smtClean="0"/>
              <a:t>53</a:t>
            </a:fld>
            <a:endParaRPr lang="en-US" dirty="0"/>
          </a:p>
        </p:txBody>
      </p:sp>
      <p:sp>
        <p:nvSpPr>
          <p:cNvPr id="7" name="TextBox 6">
            <a:extLst>
              <a:ext uri="{FF2B5EF4-FFF2-40B4-BE49-F238E27FC236}">
                <a16:creationId xmlns:a16="http://schemas.microsoft.com/office/drawing/2014/main" id="{808E5661-7B6C-4E83-ACDE-95815C0D6A27}"/>
              </a:ext>
            </a:extLst>
          </p:cNvPr>
          <p:cNvSpPr txBox="1"/>
          <p:nvPr/>
        </p:nvSpPr>
        <p:spPr>
          <a:xfrm>
            <a:off x="304800" y="304800"/>
            <a:ext cx="8382000" cy="1569660"/>
          </a:xfrm>
          <a:prstGeom prst="rect">
            <a:avLst/>
          </a:prstGeom>
          <a:noFill/>
        </p:spPr>
        <p:txBody>
          <a:bodyPr wrap="square" rtlCol="0">
            <a:spAutoFit/>
          </a:bodyPr>
          <a:lstStyle/>
          <a:p>
            <a:r>
              <a:rPr lang="en-US" sz="2400" dirty="0">
                <a:latin typeface="+mj-lt"/>
              </a:rPr>
              <a:t>From this expression, how would you explain that Cherenkov radiation is typically observed as a blue glow?</a:t>
            </a:r>
          </a:p>
          <a:p>
            <a:pPr marL="914400" lvl="1" indent="-457200">
              <a:buFont typeface="+mj-lt"/>
              <a:buAutoNum type="arabicPeriod"/>
            </a:pPr>
            <a:r>
              <a:rPr lang="en-US" sz="2400" dirty="0">
                <a:latin typeface="+mj-lt"/>
              </a:rPr>
              <a:t>It is still a mystery.</a:t>
            </a:r>
          </a:p>
          <a:p>
            <a:pPr marL="914400" lvl="1" indent="-457200">
              <a:buFont typeface="+mj-lt"/>
              <a:buAutoNum type="arabicPeriod"/>
            </a:pPr>
            <a:r>
              <a:rPr lang="en-US" sz="2400" dirty="0">
                <a:latin typeface="+mj-lt"/>
              </a:rPr>
              <a:t>It is obvious from the result.</a:t>
            </a:r>
          </a:p>
        </p:txBody>
      </p:sp>
      <p:graphicFrame>
        <p:nvGraphicFramePr>
          <p:cNvPr id="9" name="Object 8">
            <a:extLst>
              <a:ext uri="{FF2B5EF4-FFF2-40B4-BE49-F238E27FC236}">
                <a16:creationId xmlns:a16="http://schemas.microsoft.com/office/drawing/2014/main" id="{D6FDEE51-E278-5A7C-618D-96332F196674}"/>
              </a:ext>
            </a:extLst>
          </p:cNvPr>
          <p:cNvGraphicFramePr>
            <a:graphicFrameLocks noChangeAspect="1"/>
          </p:cNvGraphicFramePr>
          <p:nvPr/>
        </p:nvGraphicFramePr>
        <p:xfrm>
          <a:off x="1216025" y="1935163"/>
          <a:ext cx="6711950" cy="2986087"/>
        </p:xfrm>
        <a:graphic>
          <a:graphicData uri="http://schemas.openxmlformats.org/presentationml/2006/ole">
            <mc:AlternateContent xmlns:mc="http://schemas.openxmlformats.org/markup-compatibility/2006">
              <mc:Choice xmlns:v="urn:schemas-microsoft-com:vml" Requires="v">
                <p:oleObj name="Equation" r:id="rId3" imgW="3454200" imgH="1536480" progId="Equation.DSMT4">
                  <p:embed/>
                </p:oleObj>
              </mc:Choice>
              <mc:Fallback>
                <p:oleObj name="Equation" r:id="rId3" imgW="3454200" imgH="1536480" progId="Equation.DSMT4">
                  <p:embed/>
                  <p:pic>
                    <p:nvPicPr>
                      <p:cNvPr id="9" name="Object 8">
                        <a:extLst>
                          <a:ext uri="{FF2B5EF4-FFF2-40B4-BE49-F238E27FC236}">
                            <a16:creationId xmlns:a16="http://schemas.microsoft.com/office/drawing/2014/main" id="{D6FDEE51-E278-5A7C-618D-96332F196674}"/>
                          </a:ext>
                        </a:extLst>
                      </p:cNvPr>
                      <p:cNvPicPr/>
                      <p:nvPr/>
                    </p:nvPicPr>
                    <p:blipFill>
                      <a:blip r:embed="rId4"/>
                      <a:stretch>
                        <a:fillRect/>
                      </a:stretch>
                    </p:blipFill>
                    <p:spPr>
                      <a:xfrm>
                        <a:off x="1216025" y="1935163"/>
                        <a:ext cx="6711950" cy="2986087"/>
                      </a:xfrm>
                      <a:prstGeom prst="rect">
                        <a:avLst/>
                      </a:prstGeom>
                    </p:spPr>
                  </p:pic>
                </p:oleObj>
              </mc:Fallback>
            </mc:AlternateContent>
          </a:graphicData>
        </a:graphic>
      </p:graphicFrame>
    </p:spTree>
    <p:extLst>
      <p:ext uri="{BB962C8B-B14F-4D97-AF65-F5344CB8AC3E}">
        <p14:creationId xmlns:p14="http://schemas.microsoft.com/office/powerpoint/2010/main" val="229219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D1B13-DAC2-1275-E9A9-19583B14DBD6}"/>
              </a:ext>
            </a:extLst>
          </p:cNvPr>
          <p:cNvSpPr>
            <a:spLocks noGrp="1"/>
          </p:cNvSpPr>
          <p:nvPr>
            <p:ph type="dt" sz="half" idx="10"/>
          </p:nvPr>
        </p:nvSpPr>
        <p:spPr/>
        <p:txBody>
          <a:bodyPr/>
          <a:lstStyle/>
          <a:p>
            <a:r>
              <a:rPr lang="en-US"/>
              <a:t>04/10/2024</a:t>
            </a:r>
            <a:endParaRPr lang="en-US" dirty="0"/>
          </a:p>
        </p:txBody>
      </p:sp>
      <p:sp>
        <p:nvSpPr>
          <p:cNvPr id="3" name="Footer Placeholder 2">
            <a:extLst>
              <a:ext uri="{FF2B5EF4-FFF2-40B4-BE49-F238E27FC236}">
                <a16:creationId xmlns:a16="http://schemas.microsoft.com/office/drawing/2014/main" id="{25B4C5CB-3E65-13D8-7FD9-BCDCB821F1E5}"/>
              </a:ext>
            </a:extLst>
          </p:cNvPr>
          <p:cNvSpPr>
            <a:spLocks noGrp="1"/>
          </p:cNvSpPr>
          <p:nvPr>
            <p:ph type="ftr" sz="quarter" idx="11"/>
          </p:nvPr>
        </p:nvSpPr>
        <p:spPr/>
        <p:txBody>
          <a:bodyPr/>
          <a:lstStyle/>
          <a:p>
            <a:r>
              <a:rPr lang="en-US"/>
              <a:t>PHY 712  Spring 2024-- Lecture 33</a:t>
            </a:r>
            <a:endParaRPr lang="en-US" dirty="0"/>
          </a:p>
        </p:txBody>
      </p:sp>
      <p:sp>
        <p:nvSpPr>
          <p:cNvPr id="4" name="Slide Number Placeholder 3">
            <a:extLst>
              <a:ext uri="{FF2B5EF4-FFF2-40B4-BE49-F238E27FC236}">
                <a16:creationId xmlns:a16="http://schemas.microsoft.com/office/drawing/2014/main" id="{0DF77060-E10D-52B2-66F9-51C2E1B6BB59}"/>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280F6827-0180-A25C-A956-13AFC3E86360}"/>
              </a:ext>
            </a:extLst>
          </p:cNvPr>
          <p:cNvPicPr>
            <a:picLocks noChangeAspect="1"/>
          </p:cNvPicPr>
          <p:nvPr/>
        </p:nvPicPr>
        <p:blipFill>
          <a:blip r:embed="rId2"/>
          <a:stretch>
            <a:fillRect/>
          </a:stretch>
        </p:blipFill>
        <p:spPr>
          <a:xfrm>
            <a:off x="914400" y="-28353"/>
            <a:ext cx="7024869" cy="6283409"/>
          </a:xfrm>
          <a:prstGeom prst="rect">
            <a:avLst/>
          </a:prstGeom>
        </p:spPr>
      </p:pic>
    </p:spTree>
    <p:extLst>
      <p:ext uri="{BB962C8B-B14F-4D97-AF65-F5344CB8AC3E}">
        <p14:creationId xmlns:p14="http://schemas.microsoft.com/office/powerpoint/2010/main" val="110625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81000" y="228600"/>
            <a:ext cx="8763000" cy="738664"/>
          </a:xfrm>
          <a:prstGeom prst="rect">
            <a:avLst/>
          </a:prstGeom>
          <a:noFill/>
        </p:spPr>
        <p:txBody>
          <a:bodyPr wrap="square" rtlCol="0">
            <a:spAutoFit/>
          </a:bodyPr>
          <a:lstStyle/>
          <a:p>
            <a:r>
              <a:rPr lang="en-US" sz="2400" dirty="0">
                <a:latin typeface="+mj-lt"/>
              </a:rPr>
              <a:t>Generation of X-rays in a Coolidge tube</a:t>
            </a:r>
          </a:p>
          <a:p>
            <a:r>
              <a:rPr lang="en-US" dirty="0">
                <a:latin typeface="+mj-lt"/>
                <a:hlinkClick r:id="rId3"/>
              </a:rPr>
              <a:t>https://www.orau.org/ptp/collection/xraytubescoolidge/coolidgeinformation.htm</a:t>
            </a:r>
            <a:endParaRPr lang="en-US" dirty="0">
              <a:latin typeface="+mj-lt"/>
            </a:endParaRPr>
          </a:p>
        </p:txBody>
      </p:sp>
      <p:pic>
        <p:nvPicPr>
          <p:cNvPr id="552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27" t="34340" r="26661" b="13740"/>
          <a:stretch/>
        </p:blipFill>
        <p:spPr bwMode="auto">
          <a:xfrm>
            <a:off x="762000" y="1371600"/>
            <a:ext cx="7271288" cy="4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D53F0125-E21A-4825-B9B5-63AAB5855B2D}"/>
              </a:ext>
            </a:extLst>
          </p:cNvPr>
          <p:cNvSpPr txBox="1"/>
          <p:nvPr/>
        </p:nvSpPr>
        <p:spPr>
          <a:xfrm>
            <a:off x="304800" y="5707915"/>
            <a:ext cx="8763000" cy="830997"/>
          </a:xfrm>
          <a:prstGeom prst="rect">
            <a:avLst/>
          </a:prstGeom>
          <a:noFill/>
        </p:spPr>
        <p:txBody>
          <a:bodyPr wrap="square" rtlCol="0">
            <a:spAutoFit/>
          </a:bodyPr>
          <a:lstStyle/>
          <a:p>
            <a:r>
              <a:rPr lang="en-US" sz="2400" dirty="0">
                <a:latin typeface="+mj-lt"/>
              </a:rPr>
              <a:t>Invented in 1913.   Associated with the German word “bremsstrahlung” – meaning breaking radiation.</a:t>
            </a:r>
          </a:p>
        </p:txBody>
      </p:sp>
    </p:spTree>
    <p:extLst>
      <p:ext uri="{BB962C8B-B14F-4D97-AF65-F5344CB8AC3E}">
        <p14:creationId xmlns:p14="http://schemas.microsoft.com/office/powerpoint/2010/main" val="179248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04/10/2024</a:t>
            </a:r>
            <a:endParaRPr lang="en-US" dirty="0"/>
          </a:p>
        </p:txBody>
      </p:sp>
      <p:sp>
        <p:nvSpPr>
          <p:cNvPr id="3" name="Footer Placeholder 2"/>
          <p:cNvSpPr>
            <a:spLocks noGrp="1"/>
          </p:cNvSpPr>
          <p:nvPr>
            <p:ph type="ftr" sz="quarter" idx="11"/>
          </p:nvPr>
        </p:nvSpPr>
        <p:spPr/>
        <p:txBody>
          <a:bodyPr/>
          <a:lstStyle/>
          <a:p>
            <a:r>
              <a:rPr lang="en-US"/>
              <a:t>PHY 712  Spring 2024--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56322" name="Picture 2" descr="http://www.ndt-ed.org/EducationResources/CommunityCollege/Radiography/Graphics/mo_I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067550" cy="5219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304800"/>
            <a:ext cx="8839200" cy="338554"/>
          </a:xfrm>
          <a:prstGeom prst="rect">
            <a:avLst/>
          </a:prstGeom>
          <a:noFill/>
        </p:spPr>
        <p:txBody>
          <a:bodyPr wrap="square" rtlCol="0">
            <a:spAutoFit/>
          </a:bodyPr>
          <a:lstStyle/>
          <a:p>
            <a:r>
              <a:rPr lang="en-US" sz="1600" dirty="0">
                <a:latin typeface="+mj-lt"/>
                <a:hlinkClick r:id="rId4"/>
              </a:rPr>
              <a:t>http://www.ndt-ed.org/EducationResources/CommunityCollege/Radiography/Physics/xrays.htm</a:t>
            </a:r>
            <a:endParaRPr lang="en-US" sz="1600" dirty="0">
              <a:latin typeface="+mj-lt"/>
            </a:endParaRPr>
          </a:p>
        </p:txBody>
      </p:sp>
      <p:cxnSp>
        <p:nvCxnSpPr>
          <p:cNvPr id="7" name="Straight Arrow Connector 6"/>
          <p:cNvCxnSpPr/>
          <p:nvPr/>
        </p:nvCxnSpPr>
        <p:spPr>
          <a:xfrm flipH="1">
            <a:off x="3124200" y="2133600"/>
            <a:ext cx="1219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400" y="1905000"/>
            <a:ext cx="3429000" cy="1569660"/>
          </a:xfrm>
          <a:prstGeom prst="rect">
            <a:avLst/>
          </a:prstGeom>
          <a:noFill/>
        </p:spPr>
        <p:txBody>
          <a:bodyPr wrap="square" rtlCol="0">
            <a:spAutoFit/>
          </a:bodyPr>
          <a:lstStyle/>
          <a:p>
            <a:r>
              <a:rPr lang="en-US" sz="2400" dirty="0">
                <a:latin typeface="+mj-lt"/>
              </a:rPr>
              <a:t>Quantum effects – due to the resonant excitation of electrons from core states of Mo</a:t>
            </a:r>
          </a:p>
        </p:txBody>
      </p:sp>
    </p:spTree>
    <p:extLst>
      <p:ext uri="{BB962C8B-B14F-4D97-AF65-F5344CB8AC3E}">
        <p14:creationId xmlns:p14="http://schemas.microsoft.com/office/powerpoint/2010/main" val="270584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9928" y="661635"/>
            <a:ext cx="8001000" cy="461665"/>
          </a:xfrm>
          <a:prstGeom prst="rect">
            <a:avLst/>
          </a:prstGeom>
          <a:noFill/>
        </p:spPr>
        <p:txBody>
          <a:bodyPr wrap="square" rtlCol="0">
            <a:spAutoFit/>
          </a:bodyPr>
          <a:lstStyle/>
          <a:p>
            <a:r>
              <a:rPr lang="en-US" sz="2400" dirty="0">
                <a:latin typeface="+mj-lt"/>
              </a:rPr>
              <a:t>Radiation during collisions of charged particles</a:t>
            </a:r>
          </a:p>
        </p:txBody>
      </p:sp>
      <p:sp>
        <p:nvSpPr>
          <p:cNvPr id="9" name="Oval 8"/>
          <p:cNvSpPr/>
          <p:nvPr/>
        </p:nvSpPr>
        <p:spPr>
          <a:xfrm>
            <a:off x="2356662" y="342453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08811">
            <a:off x="683031" y="3186965"/>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826428">
            <a:off x="2725191" y="3278405"/>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6258" y="3337263"/>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sp>
        <p:nvSpPr>
          <p:cNvPr id="13" name="TextBox 12"/>
          <p:cNvSpPr txBox="1"/>
          <p:nvPr/>
        </p:nvSpPr>
        <p:spPr>
          <a:xfrm>
            <a:off x="3124200" y="3424535"/>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8" name="Slide Number Placeholder 17"/>
          <p:cNvSpPr>
            <a:spLocks noGrp="1"/>
          </p:cNvSpPr>
          <p:nvPr>
            <p:ph type="sldNum" sz="quarter" idx="12"/>
          </p:nvPr>
        </p:nvSpPr>
        <p:spPr/>
        <p:txBody>
          <a:bodyPr/>
          <a:lstStyle/>
          <a:p>
            <a:fld id="{CE368B07-CEBF-4C80-90AF-53B34FA04CF3}" type="slidenum">
              <a:rPr lang="en-US" smtClean="0"/>
              <a:t>9</a:t>
            </a:fld>
            <a:endParaRPr lang="en-US" dirty="0"/>
          </a:p>
        </p:txBody>
      </p:sp>
      <p:sp>
        <p:nvSpPr>
          <p:cNvPr id="19" name="Date Placeholder 18"/>
          <p:cNvSpPr>
            <a:spLocks noGrp="1"/>
          </p:cNvSpPr>
          <p:nvPr>
            <p:ph type="dt" sz="half" idx="10"/>
          </p:nvPr>
        </p:nvSpPr>
        <p:spPr/>
        <p:txBody>
          <a:bodyPr/>
          <a:lstStyle/>
          <a:p>
            <a:r>
              <a:rPr lang="en-US"/>
              <a:t>04/10/2024</a:t>
            </a:r>
            <a:endParaRPr lang="en-US" dirty="0"/>
          </a:p>
        </p:txBody>
      </p:sp>
      <p:sp>
        <p:nvSpPr>
          <p:cNvPr id="20" name="Footer Placeholder 19"/>
          <p:cNvSpPr>
            <a:spLocks noGrp="1"/>
          </p:cNvSpPr>
          <p:nvPr>
            <p:ph type="ftr" sz="quarter" idx="11"/>
          </p:nvPr>
        </p:nvSpPr>
        <p:spPr/>
        <p:txBody>
          <a:bodyPr/>
          <a:lstStyle/>
          <a:p>
            <a:r>
              <a:rPr lang="en-US"/>
              <a:t>PHY 712  Spring 2024-- Lecture 33</a:t>
            </a:r>
            <a:endParaRPr lang="en-US" dirty="0"/>
          </a:p>
        </p:txBody>
      </p:sp>
      <p:grpSp>
        <p:nvGrpSpPr>
          <p:cNvPr id="2" name="Group 1"/>
          <p:cNvGrpSpPr/>
          <p:nvPr/>
        </p:nvGrpSpPr>
        <p:grpSpPr>
          <a:xfrm>
            <a:off x="5715000" y="1982416"/>
            <a:ext cx="2091270" cy="2589584"/>
            <a:chOff x="6297929" y="-778829"/>
            <a:chExt cx="2495324" cy="3212764"/>
          </a:xfrm>
        </p:grpSpPr>
        <p:sp>
          <p:nvSpPr>
            <p:cNvPr id="16" name="Right Arrow 15"/>
            <p:cNvSpPr/>
            <p:nvPr/>
          </p:nvSpPr>
          <p:spPr>
            <a:xfrm rot="19214063">
              <a:off x="7098409" y="772430"/>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185877" y="1103165"/>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7162800" y="-685800"/>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162800" y="1214735"/>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324600" y="1214735"/>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85364" y="-778829"/>
              <a:ext cx="304799" cy="461665"/>
            </a:xfrm>
            <a:prstGeom prst="rect">
              <a:avLst/>
            </a:prstGeom>
            <a:noFill/>
          </p:spPr>
          <p:txBody>
            <a:bodyPr wrap="square" rtlCol="0">
              <a:spAutoFit/>
            </a:bodyPr>
            <a:lstStyle/>
            <a:p>
              <a:r>
                <a:rPr lang="en-US" sz="2400" b="1" dirty="0">
                  <a:latin typeface="Symbol" pitchFamily="18" charset="2"/>
                </a:rPr>
                <a:t>b</a:t>
              </a:r>
            </a:p>
          </p:txBody>
        </p:sp>
        <p:sp>
          <p:nvSpPr>
            <p:cNvPr id="25" name="Down Arrow 24"/>
            <p:cNvSpPr/>
            <p:nvPr/>
          </p:nvSpPr>
          <p:spPr>
            <a:xfrm rot="10800000">
              <a:off x="7071360" y="-385465"/>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196424">
              <a:off x="7117079" y="1336655"/>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955053" y="1548388"/>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28" name="Straight Arrow Connector 27"/>
            <p:cNvCxnSpPr>
              <a:stCxn id="25" idx="0"/>
            </p:cNvCxnSpPr>
            <p:nvPr/>
          </p:nvCxnSpPr>
          <p:spPr>
            <a:xfrm flipH="1" flipV="1">
              <a:off x="6553200" y="605135"/>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97929" y="256549"/>
              <a:ext cx="419101" cy="461665"/>
            </a:xfrm>
            <a:prstGeom prst="rect">
              <a:avLst/>
            </a:prstGeom>
            <a:noFill/>
          </p:spPr>
          <p:txBody>
            <a:bodyPr wrap="square" rtlCol="0">
              <a:spAutoFit/>
            </a:bodyPr>
            <a:lstStyle/>
            <a:p>
              <a:r>
                <a:rPr lang="en-US" sz="2400" b="1" dirty="0">
                  <a:latin typeface="+mj-lt"/>
                </a:rPr>
                <a:t>r</a:t>
              </a:r>
            </a:p>
          </p:txBody>
        </p:sp>
        <p:sp>
          <p:nvSpPr>
            <p:cNvPr id="30" name="TextBox 29"/>
            <p:cNvSpPr txBox="1"/>
            <p:nvPr/>
          </p:nvSpPr>
          <p:spPr>
            <a:xfrm>
              <a:off x="6781800" y="448270"/>
              <a:ext cx="304800" cy="461665"/>
            </a:xfrm>
            <a:prstGeom prst="rect">
              <a:avLst/>
            </a:prstGeom>
            <a:noFill/>
          </p:spPr>
          <p:txBody>
            <a:bodyPr wrap="square" rtlCol="0">
              <a:spAutoFit/>
            </a:bodyPr>
            <a:lstStyle/>
            <a:p>
              <a:r>
                <a:rPr lang="en-US" sz="2400" b="1" dirty="0">
                  <a:latin typeface="Symbol" pitchFamily="18" charset="2"/>
                </a:rPr>
                <a:t>q</a:t>
              </a:r>
            </a:p>
          </p:txBody>
        </p:sp>
        <p:sp>
          <p:nvSpPr>
            <p:cNvPr id="31" name="TextBox 30"/>
            <p:cNvSpPr txBox="1"/>
            <p:nvPr/>
          </p:nvSpPr>
          <p:spPr>
            <a:xfrm>
              <a:off x="7010400" y="1367135"/>
              <a:ext cx="304800" cy="461665"/>
            </a:xfrm>
            <a:prstGeom prst="rect">
              <a:avLst/>
            </a:prstGeom>
            <a:noFill/>
          </p:spPr>
          <p:txBody>
            <a:bodyPr wrap="square" rtlCol="0">
              <a:spAutoFit/>
            </a:bodyPr>
            <a:lstStyle/>
            <a:p>
              <a:r>
                <a:rPr lang="en-US" sz="2400" b="1" dirty="0">
                  <a:latin typeface="Symbol" pitchFamily="18" charset="2"/>
                </a:rPr>
                <a:t>f</a:t>
              </a:r>
            </a:p>
          </p:txBody>
        </p:sp>
        <p:graphicFrame>
          <p:nvGraphicFramePr>
            <p:cNvPr id="32" name="Object 31"/>
            <p:cNvGraphicFramePr>
              <a:graphicFrameLocks noChangeAspect="1"/>
            </p:cNvGraphicFramePr>
            <p:nvPr>
              <p:extLst>
                <p:ext uri="{D42A27DB-BD31-4B8C-83A1-F6EECF244321}">
                  <p14:modId xmlns:p14="http://schemas.microsoft.com/office/powerpoint/2010/main" val="1418727398"/>
                </p:ext>
              </p:extLst>
            </p:nvPr>
          </p:nvGraphicFramePr>
          <p:xfrm>
            <a:off x="7999413" y="725785"/>
            <a:ext cx="382587" cy="504825"/>
          </p:xfrm>
          <a:graphic>
            <a:graphicData uri="http://schemas.openxmlformats.org/presentationml/2006/ole">
              <mc:AlternateContent xmlns:mc="http://schemas.openxmlformats.org/markup-compatibility/2006">
                <mc:Choice xmlns:v="urn:schemas-microsoft-com:vml" Requires="v">
                  <p:oleObj name="Equation" r:id="rId3" imgW="177480" imgH="228600" progId="Equation.DSMT4">
                    <p:embed/>
                  </p:oleObj>
                </mc:Choice>
                <mc:Fallback>
                  <p:oleObj name="Equation" r:id="rId3" imgW="177480" imgH="228600" progId="Equation.DSMT4">
                    <p:embed/>
                    <p:pic>
                      <p:nvPicPr>
                        <p:cNvPr id="0" name=""/>
                        <p:cNvPicPr>
                          <a:picLocks noChangeAspect="1" noChangeArrowheads="1"/>
                        </p:cNvPicPr>
                        <p:nvPr/>
                      </p:nvPicPr>
                      <p:blipFill>
                        <a:blip r:embed="rId4"/>
                        <a:srcRect/>
                        <a:stretch>
                          <a:fillRect/>
                        </a:stretch>
                      </p:blipFill>
                      <p:spPr bwMode="auto">
                        <a:xfrm>
                          <a:off x="7999413" y="725785"/>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094965767"/>
                </p:ext>
              </p:extLst>
            </p:nvPr>
          </p:nvGraphicFramePr>
          <p:xfrm>
            <a:off x="7875588" y="162223"/>
            <a:ext cx="327025" cy="533400"/>
          </p:xfrm>
          <a:graphic>
            <a:graphicData uri="http://schemas.openxmlformats.org/presentationml/2006/ole">
              <mc:AlternateContent xmlns:mc="http://schemas.openxmlformats.org/markup-compatibility/2006">
                <mc:Choice xmlns:v="urn:schemas-microsoft-com:vml" Requires="v">
                  <p:oleObj name="Equation" r:id="rId5" imgW="152280" imgH="241200" progId="Equation.DSMT4">
                    <p:embed/>
                  </p:oleObj>
                </mc:Choice>
                <mc:Fallback>
                  <p:oleObj name="Equation" r:id="rId5" imgW="152280" imgH="241200" progId="Equation.DSMT4">
                    <p:embed/>
                    <p:pic>
                      <p:nvPicPr>
                        <p:cNvPr id="0" name=""/>
                        <p:cNvPicPr>
                          <a:picLocks noChangeAspect="1" noChangeArrowheads="1"/>
                        </p:cNvPicPr>
                        <p:nvPr/>
                      </p:nvPicPr>
                      <p:blipFill>
                        <a:blip r:embed="rId6"/>
                        <a:srcRect/>
                        <a:stretch>
                          <a:fillRect/>
                        </a:stretch>
                      </p:blipFill>
                      <p:spPr bwMode="auto">
                        <a:xfrm>
                          <a:off x="7875588" y="162223"/>
                          <a:ext cx="327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4" name="Right Arrow 25">
            <a:extLst>
              <a:ext uri="{FF2B5EF4-FFF2-40B4-BE49-F238E27FC236}">
                <a16:creationId xmlns:a16="http://schemas.microsoft.com/office/drawing/2014/main" id="{6F18FFD7-C077-4359-A7F4-80A366C1DFF9}"/>
              </a:ext>
            </a:extLst>
          </p:cNvPr>
          <p:cNvSpPr/>
          <p:nvPr/>
        </p:nvSpPr>
        <p:spPr>
          <a:xfrm rot="17035952" flipV="1">
            <a:off x="2264402" y="2857609"/>
            <a:ext cx="740793" cy="310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DD67274-5BD6-4893-8DA8-4F31755D735C}"/>
              </a:ext>
            </a:extLst>
          </p:cNvPr>
          <p:cNvSpPr txBox="1"/>
          <p:nvPr/>
        </p:nvSpPr>
        <p:spPr>
          <a:xfrm>
            <a:off x="1946823" y="2733058"/>
            <a:ext cx="702475" cy="372116"/>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sp>
        <p:nvSpPr>
          <p:cNvPr id="36" name="Right Arrow 9">
            <a:extLst>
              <a:ext uri="{FF2B5EF4-FFF2-40B4-BE49-F238E27FC236}">
                <a16:creationId xmlns:a16="http://schemas.microsoft.com/office/drawing/2014/main" id="{7B909E0B-2656-4B67-AB92-4C6762EF64AE}"/>
              </a:ext>
            </a:extLst>
          </p:cNvPr>
          <p:cNvSpPr/>
          <p:nvPr/>
        </p:nvSpPr>
        <p:spPr>
          <a:xfrm rot="11786852">
            <a:off x="2750824" y="2733505"/>
            <a:ext cx="1676400" cy="228600"/>
          </a:xfrm>
          <a:prstGeom prst="rightArrow">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363CF66-F4A1-4CBB-8B6B-E710166E6DE2}"/>
              </a:ext>
            </a:extLst>
          </p:cNvPr>
          <p:cNvSpPr txBox="1"/>
          <p:nvPr/>
        </p:nvSpPr>
        <p:spPr>
          <a:xfrm>
            <a:off x="3513597" y="2308129"/>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graphicFrame>
        <p:nvGraphicFramePr>
          <p:cNvPr id="4" name="Object 3">
            <a:extLst>
              <a:ext uri="{FF2B5EF4-FFF2-40B4-BE49-F238E27FC236}">
                <a16:creationId xmlns:a16="http://schemas.microsoft.com/office/drawing/2014/main" id="{9D3C1610-9C4B-4103-8F97-D828709FEC2D}"/>
              </a:ext>
            </a:extLst>
          </p:cNvPr>
          <p:cNvGraphicFramePr>
            <a:graphicFrameLocks noChangeAspect="1"/>
          </p:cNvGraphicFramePr>
          <p:nvPr>
            <p:extLst>
              <p:ext uri="{D42A27DB-BD31-4B8C-83A1-F6EECF244321}">
                <p14:modId xmlns:p14="http://schemas.microsoft.com/office/powerpoint/2010/main" val="327328879"/>
              </p:ext>
            </p:extLst>
          </p:nvPr>
        </p:nvGraphicFramePr>
        <p:xfrm>
          <a:off x="1312844" y="5318839"/>
          <a:ext cx="5088477" cy="876484"/>
        </p:xfrm>
        <a:graphic>
          <a:graphicData uri="http://schemas.openxmlformats.org/presentationml/2006/ole">
            <mc:AlternateContent xmlns:mc="http://schemas.openxmlformats.org/markup-compatibility/2006">
              <mc:Choice xmlns:v="urn:schemas-microsoft-com:vml" Requires="v">
                <p:oleObj name="Equation" r:id="rId7" imgW="2654280" imgH="457200" progId="Equation.DSMT4">
                  <p:embed/>
                </p:oleObj>
              </mc:Choice>
              <mc:Fallback>
                <p:oleObj name="Equation" r:id="rId7" imgW="2654280" imgH="457200" progId="Equation.DSMT4">
                  <p:embed/>
                  <p:pic>
                    <p:nvPicPr>
                      <p:cNvPr id="0" name=""/>
                      <p:cNvPicPr/>
                      <p:nvPr/>
                    </p:nvPicPr>
                    <p:blipFill>
                      <a:blip r:embed="rId8"/>
                      <a:stretch>
                        <a:fillRect/>
                      </a:stretch>
                    </p:blipFill>
                    <p:spPr>
                      <a:xfrm>
                        <a:off x="1312844" y="5318839"/>
                        <a:ext cx="5088477" cy="876484"/>
                      </a:xfrm>
                      <a:prstGeom prst="rect">
                        <a:avLst/>
                      </a:prstGeom>
                    </p:spPr>
                  </p:pic>
                </p:oleObj>
              </mc:Fallback>
            </mc:AlternateContent>
          </a:graphicData>
        </a:graphic>
      </p:graphicFrame>
    </p:spTree>
    <p:extLst>
      <p:ext uri="{BB962C8B-B14F-4D97-AF65-F5344CB8AC3E}">
        <p14:creationId xmlns:p14="http://schemas.microsoft.com/office/powerpoint/2010/main" val="1366463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27661</TotalTime>
  <Words>2318</Words>
  <Application>Microsoft Office PowerPoint</Application>
  <PresentationFormat>On-screen Show (4:3)</PresentationFormat>
  <Paragraphs>473</Paragraphs>
  <Slides>53</Slides>
  <Notes>44</Notes>
  <HiddenSlides>6</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53</vt:i4>
      </vt:variant>
    </vt:vector>
  </HeadingPairs>
  <TitlesOfParts>
    <vt:vector size="60" baseType="lpstr">
      <vt:lpstr>Arial</vt:lpstr>
      <vt:lpstr>Calibri</vt:lpstr>
      <vt:lpstr>Symbol</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1349</cp:revision>
  <cp:lastPrinted>2021-04-17T17:46:54Z</cp:lastPrinted>
  <dcterms:created xsi:type="dcterms:W3CDTF">2012-01-10T18:32:24Z</dcterms:created>
  <dcterms:modified xsi:type="dcterms:W3CDTF">2024-04-10T13:17:22Z</dcterms:modified>
</cp:coreProperties>
</file>