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2" r:id="rId3"/>
    <p:sldMasterId id="2147483664" r:id="rId4"/>
  </p:sldMasterIdLst>
  <p:notesMasterIdLst>
    <p:notesMasterId r:id="rId49"/>
  </p:notesMasterIdLst>
  <p:handoutMasterIdLst>
    <p:handoutMasterId r:id="rId50"/>
  </p:handoutMasterIdLst>
  <p:sldIdLst>
    <p:sldId id="296" r:id="rId5"/>
    <p:sldId id="354" r:id="rId6"/>
    <p:sldId id="356" r:id="rId7"/>
    <p:sldId id="358" r:id="rId8"/>
    <p:sldId id="361" r:id="rId9"/>
    <p:sldId id="362" r:id="rId10"/>
    <p:sldId id="363" r:id="rId11"/>
    <p:sldId id="364" r:id="rId12"/>
    <p:sldId id="365" r:id="rId13"/>
    <p:sldId id="366" r:id="rId14"/>
    <p:sldId id="367" r:id="rId15"/>
    <p:sldId id="368" r:id="rId16"/>
    <p:sldId id="369" r:id="rId17"/>
    <p:sldId id="370" r:id="rId18"/>
    <p:sldId id="372"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3752" autoAdjust="0"/>
  </p:normalViewPr>
  <p:slideViewPr>
    <p:cSldViewPr>
      <p:cViewPr varScale="1">
        <p:scale>
          <a:sx n="59" d="100"/>
          <a:sy n="59" d="100"/>
        </p:scale>
        <p:origin x="1428" y="48"/>
      </p:cViewPr>
      <p:guideLst>
        <p:guide orient="horz" pos="2160"/>
        <p:guide pos="2880"/>
      </p:guideLst>
    </p:cSldViewPr>
  </p:slideViewPr>
  <p:notesTextViewPr>
    <p:cViewPr>
      <p:scale>
        <a:sx n="1" d="1"/>
        <a:sy n="1" d="1"/>
      </p:scale>
      <p:origin x="0" y="0"/>
    </p:cViewPr>
  </p:notesTextViewPr>
  <p:sorterViewPr>
    <p:cViewPr>
      <p:scale>
        <a:sx n="150" d="100"/>
        <a:sy n="150" d="100"/>
      </p:scale>
      <p:origin x="0" y="-8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4/19/2024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4/19/2024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are interested in the electromagnetic waves far from their sources.</a:t>
            </a:r>
          </a:p>
        </p:txBody>
      </p:sp>
      <p:sp>
        <p:nvSpPr>
          <p:cNvPr id="4" name="Slide Number Placeholder 3"/>
          <p:cNvSpPr>
            <a:spLocks noGrp="1"/>
          </p:cNvSpPr>
          <p:nvPr>
            <p:ph type="sldNum" sz="quarter" idx="5"/>
          </p:nvPr>
        </p:nvSpPr>
        <p:spPr/>
        <p:txBody>
          <a:bodyPr/>
          <a:lstStyle/>
          <a:p>
            <a:fld id="{38AA7A49-0F1F-4A7C-AF9C-8903C4070582}" type="slidenum">
              <a:rPr lang="en-US" smtClean="0"/>
              <a:t>11</a:t>
            </a:fld>
            <a:endParaRPr lang="en-US"/>
          </a:p>
        </p:txBody>
      </p:sp>
    </p:spTree>
    <p:extLst>
      <p:ext uri="{BB962C8B-B14F-4D97-AF65-F5344CB8AC3E}">
        <p14:creationId xmlns:p14="http://schemas.microsoft.com/office/powerpoint/2010/main" val="180911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final equation here is expressed purely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12</a:t>
            </a:fld>
            <a:endParaRPr lang="en-US"/>
          </a:p>
        </p:txBody>
      </p:sp>
    </p:spTree>
    <p:extLst>
      <p:ext uri="{BB962C8B-B14F-4D97-AF65-F5344CB8AC3E}">
        <p14:creationId xmlns:p14="http://schemas.microsoft.com/office/powerpoint/2010/main" val="72400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equations for the vector potential,</a:t>
            </a:r>
            <a:r>
              <a:rPr lang="en-US" baseline="0" dirty="0"/>
              <a:t> we find that there are two plane wave solutions with two different polarizations as indicated by the index </a:t>
            </a:r>
            <a:r>
              <a:rPr lang="en-US" baseline="0" dirty="0">
                <a:latin typeface="Symbol" panose="05050102010706020507" pitchFamily="18" charset="2"/>
              </a:rPr>
              <a:t>sigma.</a:t>
            </a:r>
            <a:endParaRPr lang="en-US" dirty="0">
              <a:latin typeface="Symbol" panose="05050102010706020507" pitchFamily="18" charset="2"/>
            </a:endParaRPr>
          </a:p>
        </p:txBody>
      </p:sp>
      <p:sp>
        <p:nvSpPr>
          <p:cNvPr id="4" name="Slide Number Placeholder 3"/>
          <p:cNvSpPr>
            <a:spLocks noGrp="1"/>
          </p:cNvSpPr>
          <p:nvPr>
            <p:ph type="sldNum" sz="quarter" idx="5"/>
          </p:nvPr>
        </p:nvSpPr>
        <p:spPr/>
        <p:txBody>
          <a:bodyPr/>
          <a:lstStyle/>
          <a:p>
            <a:fld id="{38AA7A49-0F1F-4A7C-AF9C-8903C4070582}" type="slidenum">
              <a:rPr lang="en-US" smtClean="0"/>
              <a:t>13</a:t>
            </a:fld>
            <a:endParaRPr lang="en-US"/>
          </a:p>
        </p:txBody>
      </p:sp>
    </p:spTree>
    <p:extLst>
      <p:ext uri="{BB962C8B-B14F-4D97-AF65-F5344CB8AC3E}">
        <p14:creationId xmlns:p14="http://schemas.microsoft.com/office/powerpoint/2010/main" val="3465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You should make sure that you</a:t>
            </a:r>
            <a:r>
              <a:rPr lang="en-US" baseline="0" dirty="0"/>
              <a:t> are in agreement with the derivation of these equations.</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14</a:t>
            </a:fld>
            <a:endParaRPr lang="en-US"/>
          </a:p>
        </p:txBody>
      </p:sp>
    </p:spTree>
    <p:extLst>
      <p:ext uri="{BB962C8B-B14F-4D97-AF65-F5344CB8AC3E}">
        <p14:creationId xmlns:p14="http://schemas.microsoft.com/office/powerpoint/2010/main" val="353947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final equation here is expressed purely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15</a:t>
            </a:fld>
            <a:endParaRPr lang="en-US"/>
          </a:p>
        </p:txBody>
      </p:sp>
    </p:spTree>
    <p:extLst>
      <p:ext uri="{BB962C8B-B14F-4D97-AF65-F5344CB8AC3E}">
        <p14:creationId xmlns:p14="http://schemas.microsoft.com/office/powerpoint/2010/main" val="72400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are some details of the derivation.</a:t>
            </a:r>
          </a:p>
        </p:txBody>
      </p:sp>
      <p:sp>
        <p:nvSpPr>
          <p:cNvPr id="4" name="Slide Number Placeholder 3"/>
          <p:cNvSpPr>
            <a:spLocks noGrp="1"/>
          </p:cNvSpPr>
          <p:nvPr>
            <p:ph type="sldNum" sz="quarter" idx="5"/>
          </p:nvPr>
        </p:nvSpPr>
        <p:spPr/>
        <p:txBody>
          <a:bodyPr/>
          <a:lstStyle/>
          <a:p>
            <a:fld id="{38AA7A49-0F1F-4A7C-AF9C-8903C4070582}" type="slidenum">
              <a:rPr lang="en-US" smtClean="0"/>
              <a:t>16</a:t>
            </a:fld>
            <a:endParaRPr lang="en-US"/>
          </a:p>
        </p:txBody>
      </p:sp>
    </p:spTree>
    <p:extLst>
      <p:ext uri="{BB962C8B-B14F-4D97-AF65-F5344CB8AC3E}">
        <p14:creationId xmlns:p14="http://schemas.microsoft.com/office/powerpoint/2010/main" val="69032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Now consider how the EM field energy can be quantized, thinking in terms of the analogy of these equations to those of the Harmonic oscillator.    We introduce a normalization factor and the creation and annihilation operators.</a:t>
            </a:r>
          </a:p>
        </p:txBody>
      </p:sp>
      <p:sp>
        <p:nvSpPr>
          <p:cNvPr id="4" name="Slide Number Placeholder 3"/>
          <p:cNvSpPr>
            <a:spLocks noGrp="1"/>
          </p:cNvSpPr>
          <p:nvPr>
            <p:ph type="sldNum" sz="quarter" idx="5"/>
          </p:nvPr>
        </p:nvSpPr>
        <p:spPr/>
        <p:txBody>
          <a:bodyPr/>
          <a:lstStyle/>
          <a:p>
            <a:fld id="{38AA7A49-0F1F-4A7C-AF9C-8903C4070582}" type="slidenum">
              <a:rPr lang="en-US" smtClean="0"/>
              <a:t>19</a:t>
            </a:fld>
            <a:endParaRPr lang="en-US"/>
          </a:p>
        </p:txBody>
      </p:sp>
    </p:spTree>
    <p:extLst>
      <p:ext uri="{BB962C8B-B14F-4D97-AF65-F5344CB8AC3E}">
        <p14:creationId xmlns:p14="http://schemas.microsoft.com/office/powerpoint/2010/main" val="3188012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Reviewing the commutation relations for the creation and annihilation operators.        At the end, we do arrive at an expression that is very much like that of the Harmonic oscillator.    However, in this case, the constant term causes trouble because it represents an uncontrolled energy.      No problem.   If it is unphysical it is strategically  removed.   Unfortunately, it will come back to bother us on occasion…</a:t>
            </a:r>
          </a:p>
        </p:txBody>
      </p:sp>
      <p:sp>
        <p:nvSpPr>
          <p:cNvPr id="4" name="Slide Number Placeholder 3"/>
          <p:cNvSpPr>
            <a:spLocks noGrp="1"/>
          </p:cNvSpPr>
          <p:nvPr>
            <p:ph type="sldNum" sz="quarter" idx="5"/>
          </p:nvPr>
        </p:nvSpPr>
        <p:spPr/>
        <p:txBody>
          <a:bodyPr/>
          <a:lstStyle/>
          <a:p>
            <a:fld id="{38AA7A49-0F1F-4A7C-AF9C-8903C4070582}" type="slidenum">
              <a:rPr lang="en-US" smtClean="0"/>
              <a:t>20</a:t>
            </a:fld>
            <a:endParaRPr lang="en-US"/>
          </a:p>
        </p:txBody>
      </p:sp>
    </p:spTree>
    <p:extLst>
      <p:ext uri="{BB962C8B-B14F-4D97-AF65-F5344CB8AC3E}">
        <p14:creationId xmlns:p14="http://schemas.microsoft.com/office/powerpoint/2010/main" val="40469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With these definitions of the vector potential amplitudes, we can now write an expression for the quantum mechanical form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22</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vector potential, we can also write expressions for the electric and magnetic fields.</a:t>
            </a:r>
          </a:p>
        </p:txBody>
      </p:sp>
      <p:sp>
        <p:nvSpPr>
          <p:cNvPr id="4" name="Slide Number Placeholder 3"/>
          <p:cNvSpPr>
            <a:spLocks noGrp="1"/>
          </p:cNvSpPr>
          <p:nvPr>
            <p:ph type="sldNum" sz="quarter" idx="5"/>
          </p:nvPr>
        </p:nvSpPr>
        <p:spPr/>
        <p:txBody>
          <a:bodyPr/>
          <a:lstStyle/>
          <a:p>
            <a:fld id="{38AA7A49-0F1F-4A7C-AF9C-8903C4070582}" type="slidenum">
              <a:rPr lang="en-US" smtClean="0"/>
              <a:t>23</a:t>
            </a:fld>
            <a:endParaRPr lang="en-US"/>
          </a:p>
        </p:txBody>
      </p:sp>
    </p:spTree>
    <p:extLst>
      <p:ext uri="{BB962C8B-B14F-4D97-AF65-F5344CB8AC3E}">
        <p14:creationId xmlns:p14="http://schemas.microsoft.com/office/powerpoint/2010/main" val="329962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What do you think is going to happen?</a:t>
            </a:r>
          </a:p>
        </p:txBody>
      </p:sp>
      <p:sp>
        <p:nvSpPr>
          <p:cNvPr id="4" name="Slide Number Placeholder 3"/>
          <p:cNvSpPr>
            <a:spLocks noGrp="1"/>
          </p:cNvSpPr>
          <p:nvPr>
            <p:ph type="sldNum" sz="quarter" idx="5"/>
          </p:nvPr>
        </p:nvSpPr>
        <p:spPr/>
        <p:txBody>
          <a:bodyPr/>
          <a:lstStyle/>
          <a:p>
            <a:fld id="{38AA7A49-0F1F-4A7C-AF9C-8903C4070582}" type="slidenum">
              <a:rPr lang="en-US" smtClean="0"/>
              <a:t>24</a:t>
            </a:fld>
            <a:endParaRPr lang="en-US"/>
          </a:p>
        </p:txBody>
      </p:sp>
    </p:spTree>
    <p:extLst>
      <p:ext uri="{BB962C8B-B14F-4D97-AF65-F5344CB8AC3E}">
        <p14:creationId xmlns:p14="http://schemas.microsoft.com/office/powerpoint/2010/main" val="209867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In this paper, the notion of a “coherent” state was introduced.    As we will see, the expectation values of the electric and magnetic fields are non-zero for a system in a coherent state.</a:t>
            </a:r>
          </a:p>
        </p:txBody>
      </p:sp>
      <p:sp>
        <p:nvSpPr>
          <p:cNvPr id="4" name="Slide Number Placeholder 3"/>
          <p:cNvSpPr>
            <a:spLocks noGrp="1"/>
          </p:cNvSpPr>
          <p:nvPr>
            <p:ph type="sldNum" sz="quarter" idx="5"/>
          </p:nvPr>
        </p:nvSpPr>
        <p:spPr/>
        <p:txBody>
          <a:bodyPr/>
          <a:lstStyle/>
          <a:p>
            <a:fld id="{38AA7A49-0F1F-4A7C-AF9C-8903C4070582}" type="slidenum">
              <a:rPr lang="en-US" smtClean="0"/>
              <a:t>26</a:t>
            </a:fld>
            <a:endParaRPr lang="en-US"/>
          </a:p>
        </p:txBody>
      </p:sp>
    </p:spTree>
    <p:extLst>
      <p:ext uri="{BB962C8B-B14F-4D97-AF65-F5344CB8AC3E}">
        <p14:creationId xmlns:p14="http://schemas.microsoft.com/office/powerpoint/2010/main" val="70274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27</a:t>
            </a:fld>
            <a:endParaRPr lang="en-US"/>
          </a:p>
        </p:txBody>
      </p:sp>
    </p:spTree>
    <p:extLst>
      <p:ext uri="{BB962C8B-B14F-4D97-AF65-F5344CB8AC3E}">
        <p14:creationId xmlns:p14="http://schemas.microsoft.com/office/powerpoint/2010/main" val="52900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is a review of equations discussed in Lecture 22.</a:t>
            </a:r>
          </a:p>
        </p:txBody>
      </p:sp>
      <p:sp>
        <p:nvSpPr>
          <p:cNvPr id="4" name="Slide Number Placeholder 3"/>
          <p:cNvSpPr>
            <a:spLocks noGrp="1"/>
          </p:cNvSpPr>
          <p:nvPr>
            <p:ph type="sldNum" sz="quarter" idx="5"/>
          </p:nvPr>
        </p:nvSpPr>
        <p:spPr/>
        <p:txBody>
          <a:bodyPr/>
          <a:lstStyle/>
          <a:p>
            <a:fld id="{38AA7A49-0F1F-4A7C-AF9C-8903C4070582}" type="slidenum">
              <a:rPr lang="en-US" smtClean="0"/>
              <a:t>28</a:t>
            </a:fld>
            <a:endParaRPr lang="en-US"/>
          </a:p>
        </p:txBody>
      </p:sp>
    </p:spTree>
    <p:extLst>
      <p:ext uri="{BB962C8B-B14F-4D97-AF65-F5344CB8AC3E}">
        <p14:creationId xmlns:p14="http://schemas.microsoft.com/office/powerpoint/2010/main" val="404693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Continuing review of previous results.</a:t>
            </a:r>
          </a:p>
        </p:txBody>
      </p:sp>
      <p:sp>
        <p:nvSpPr>
          <p:cNvPr id="4" name="Slide Number Placeholder 3"/>
          <p:cNvSpPr>
            <a:spLocks noGrp="1"/>
          </p:cNvSpPr>
          <p:nvPr>
            <p:ph type="sldNum" sz="quarter" idx="5"/>
          </p:nvPr>
        </p:nvSpPr>
        <p:spPr/>
        <p:txBody>
          <a:bodyPr/>
          <a:lstStyle/>
          <a:p>
            <a:fld id="{38AA7A49-0F1F-4A7C-AF9C-8903C4070582}" type="slidenum">
              <a:rPr lang="en-US" smtClean="0"/>
              <a:t>29</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quantum expression of the vector potential, we can also write expressions for the electric and magnetic fields.</a:t>
            </a:r>
          </a:p>
        </p:txBody>
      </p:sp>
      <p:sp>
        <p:nvSpPr>
          <p:cNvPr id="4" name="Slide Number Placeholder 3"/>
          <p:cNvSpPr>
            <a:spLocks noGrp="1"/>
          </p:cNvSpPr>
          <p:nvPr>
            <p:ph type="sldNum" sz="quarter" idx="5"/>
          </p:nvPr>
        </p:nvSpPr>
        <p:spPr/>
        <p:txBody>
          <a:bodyPr/>
          <a:lstStyle/>
          <a:p>
            <a:fld id="{38AA7A49-0F1F-4A7C-AF9C-8903C4070582}" type="slidenum">
              <a:rPr lang="en-US" smtClean="0"/>
              <a:t>30</a:t>
            </a:fld>
            <a:endParaRPr lang="en-US"/>
          </a:p>
        </p:txBody>
      </p:sp>
    </p:spTree>
    <p:extLst>
      <p:ext uri="{BB962C8B-B14F-4D97-AF65-F5344CB8AC3E}">
        <p14:creationId xmlns:p14="http://schemas.microsoft.com/office/powerpoint/2010/main" val="3299625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Consider evaluating the expectation values of  these fields for a pure photon eigenstate.    Embarrassingly, they are 0.</a:t>
            </a:r>
          </a:p>
        </p:txBody>
      </p:sp>
      <p:sp>
        <p:nvSpPr>
          <p:cNvPr id="4" name="Slide Number Placeholder 3"/>
          <p:cNvSpPr>
            <a:spLocks noGrp="1"/>
          </p:cNvSpPr>
          <p:nvPr>
            <p:ph type="sldNum" sz="quarter" idx="5"/>
          </p:nvPr>
        </p:nvSpPr>
        <p:spPr/>
        <p:txBody>
          <a:bodyPr/>
          <a:lstStyle/>
          <a:p>
            <a:fld id="{38AA7A49-0F1F-4A7C-AF9C-8903C4070582}" type="slidenum">
              <a:rPr lang="en-US" smtClean="0"/>
              <a:t>31</a:t>
            </a:fld>
            <a:endParaRPr lang="en-US"/>
          </a:p>
        </p:txBody>
      </p:sp>
    </p:spTree>
    <p:extLst>
      <p:ext uri="{BB962C8B-B14F-4D97-AF65-F5344CB8AC3E}">
        <p14:creationId xmlns:p14="http://schemas.microsoft.com/office/powerpoint/2010/main" val="3846611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In order to understand how the previous results can be true, we need to review the notion of variance in quantum mechanics.    In particular, the variance often is controlled by non-trivial commutation relations.     In this slide and the following, the relationship between variance and commutators is reviewed.</a:t>
            </a:r>
          </a:p>
        </p:txBody>
      </p:sp>
      <p:sp>
        <p:nvSpPr>
          <p:cNvPr id="4" name="Slide Number Placeholder 3"/>
          <p:cNvSpPr>
            <a:spLocks noGrp="1"/>
          </p:cNvSpPr>
          <p:nvPr>
            <p:ph type="sldNum" sz="quarter" idx="5"/>
          </p:nvPr>
        </p:nvSpPr>
        <p:spPr/>
        <p:txBody>
          <a:bodyPr/>
          <a:lstStyle/>
          <a:p>
            <a:fld id="{38AA7A49-0F1F-4A7C-AF9C-8903C4070582}" type="slidenum">
              <a:rPr lang="en-US" smtClean="0"/>
              <a:t>33</a:t>
            </a:fld>
            <a:endParaRPr lang="en-US"/>
          </a:p>
        </p:txBody>
      </p:sp>
    </p:spTree>
    <p:extLst>
      <p:ext uri="{BB962C8B-B14F-4D97-AF65-F5344CB8AC3E}">
        <p14:creationId xmlns:p14="http://schemas.microsoft.com/office/powerpoint/2010/main" val="3605336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34</a:t>
            </a:fld>
            <a:endParaRPr lang="en-US"/>
          </a:p>
        </p:txBody>
      </p:sp>
    </p:spTree>
    <p:extLst>
      <p:ext uri="{BB962C8B-B14F-4D97-AF65-F5344CB8AC3E}">
        <p14:creationId xmlns:p14="http://schemas.microsoft.com/office/powerpoint/2010/main" val="490993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35</a:t>
            </a:fld>
            <a:endParaRPr lang="en-US"/>
          </a:p>
        </p:txBody>
      </p:sp>
    </p:spTree>
    <p:extLst>
      <p:ext uri="{BB962C8B-B14F-4D97-AF65-F5344CB8AC3E}">
        <p14:creationId xmlns:p14="http://schemas.microsoft.com/office/powerpoint/2010/main" val="137646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3</a:t>
            </a:fld>
            <a:endParaRPr lang="en-US"/>
          </a:p>
        </p:txBody>
      </p:sp>
    </p:spTree>
    <p:extLst>
      <p:ext uri="{BB962C8B-B14F-4D97-AF65-F5344CB8AC3E}">
        <p14:creationId xmlns:p14="http://schemas.microsoft.com/office/powerpoint/2010/main" val="3636641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Wrapping up the commutator discussion with  the example of the uncertainty principle applied to position and momentum.</a:t>
            </a:r>
          </a:p>
        </p:txBody>
      </p:sp>
      <p:sp>
        <p:nvSpPr>
          <p:cNvPr id="4" name="Slide Number Placeholder 3"/>
          <p:cNvSpPr>
            <a:spLocks noGrp="1"/>
          </p:cNvSpPr>
          <p:nvPr>
            <p:ph type="sldNum" sz="quarter" idx="5"/>
          </p:nvPr>
        </p:nvSpPr>
        <p:spPr/>
        <p:txBody>
          <a:bodyPr/>
          <a:lstStyle/>
          <a:p>
            <a:fld id="{38AA7A49-0F1F-4A7C-AF9C-8903C4070582}" type="slidenum">
              <a:rPr lang="en-US" smtClean="0"/>
              <a:t>36</a:t>
            </a:fld>
            <a:endParaRPr lang="en-US"/>
          </a:p>
        </p:txBody>
      </p:sp>
    </p:spTree>
    <p:extLst>
      <p:ext uri="{BB962C8B-B14F-4D97-AF65-F5344CB8AC3E}">
        <p14:creationId xmlns:p14="http://schemas.microsoft.com/office/powerpoint/2010/main" val="3771438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For the E and B fields themselves, the variance is not a result of non trivial commutation relations.    Here we calculate the variances for pure photon states.</a:t>
            </a:r>
          </a:p>
        </p:txBody>
      </p:sp>
      <p:sp>
        <p:nvSpPr>
          <p:cNvPr id="4" name="Slide Number Placeholder 3"/>
          <p:cNvSpPr>
            <a:spLocks noGrp="1"/>
          </p:cNvSpPr>
          <p:nvPr>
            <p:ph type="sldNum" sz="quarter" idx="5"/>
          </p:nvPr>
        </p:nvSpPr>
        <p:spPr/>
        <p:txBody>
          <a:bodyPr/>
          <a:lstStyle/>
          <a:p>
            <a:fld id="{38AA7A49-0F1F-4A7C-AF9C-8903C4070582}" type="slidenum">
              <a:rPr lang="en-US" smtClean="0"/>
              <a:t>37</a:t>
            </a:fld>
            <a:endParaRPr lang="en-US"/>
          </a:p>
        </p:txBody>
      </p:sp>
    </p:spTree>
    <p:extLst>
      <p:ext uri="{BB962C8B-B14F-4D97-AF65-F5344CB8AC3E}">
        <p14:creationId xmlns:p14="http://schemas.microsoft.com/office/powerpoint/2010/main" val="3743061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Summary of what we have learned so far.         What do you think about how the quantum equations could be related to the classical picture?</a:t>
            </a:r>
          </a:p>
        </p:txBody>
      </p:sp>
      <p:sp>
        <p:nvSpPr>
          <p:cNvPr id="4" name="Slide Number Placeholder 3"/>
          <p:cNvSpPr>
            <a:spLocks noGrp="1"/>
          </p:cNvSpPr>
          <p:nvPr>
            <p:ph type="sldNum" sz="quarter" idx="5"/>
          </p:nvPr>
        </p:nvSpPr>
        <p:spPr/>
        <p:txBody>
          <a:bodyPr/>
          <a:lstStyle/>
          <a:p>
            <a:fld id="{38AA7A49-0F1F-4A7C-AF9C-8903C4070582}" type="slidenum">
              <a:rPr lang="en-US" smtClean="0"/>
              <a:t>38</a:t>
            </a:fld>
            <a:endParaRPr lang="en-US"/>
          </a:p>
        </p:txBody>
      </p:sp>
    </p:spTree>
    <p:extLst>
      <p:ext uri="{BB962C8B-B14F-4D97-AF65-F5344CB8AC3E}">
        <p14:creationId xmlns:p14="http://schemas.microsoft.com/office/powerpoint/2010/main" val="10097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introduce the single mode coherent state as a particular linear combination of eigenstates of the electromagnetic Hamiltonian.</a:t>
            </a:r>
          </a:p>
        </p:txBody>
      </p:sp>
      <p:sp>
        <p:nvSpPr>
          <p:cNvPr id="4" name="Slide Number Placeholder 3"/>
          <p:cNvSpPr>
            <a:spLocks noGrp="1"/>
          </p:cNvSpPr>
          <p:nvPr>
            <p:ph type="sldNum" sz="quarter" idx="5"/>
          </p:nvPr>
        </p:nvSpPr>
        <p:spPr/>
        <p:txBody>
          <a:bodyPr/>
          <a:lstStyle/>
          <a:p>
            <a:fld id="{38AA7A49-0F1F-4A7C-AF9C-8903C4070582}" type="slidenum">
              <a:rPr lang="en-US" smtClean="0"/>
              <a:t>39</a:t>
            </a:fld>
            <a:endParaRPr lang="en-US"/>
          </a:p>
        </p:txBody>
      </p:sp>
    </p:spTree>
    <p:extLst>
      <p:ext uri="{BB962C8B-B14F-4D97-AF65-F5344CB8AC3E}">
        <p14:creationId xmlns:p14="http://schemas.microsoft.com/office/powerpoint/2010/main" val="529009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For these coherent states, we can evaluate the variance of the quantum mechanical electric field.     You should verify these equations for your homework.</a:t>
            </a:r>
          </a:p>
        </p:txBody>
      </p:sp>
      <p:sp>
        <p:nvSpPr>
          <p:cNvPr id="4" name="Slide Number Placeholder 3"/>
          <p:cNvSpPr>
            <a:spLocks noGrp="1"/>
          </p:cNvSpPr>
          <p:nvPr>
            <p:ph type="sldNum" sz="quarter" idx="5"/>
          </p:nvPr>
        </p:nvSpPr>
        <p:spPr/>
        <p:txBody>
          <a:bodyPr/>
          <a:lstStyle/>
          <a:p>
            <a:fld id="{38AA7A49-0F1F-4A7C-AF9C-8903C4070582}" type="slidenum">
              <a:rPr lang="en-US" smtClean="0"/>
              <a:t>40</a:t>
            </a:fld>
            <a:endParaRPr lang="en-US"/>
          </a:p>
        </p:txBody>
      </p:sp>
    </p:spTree>
    <p:extLst>
      <p:ext uri="{BB962C8B-B14F-4D97-AF65-F5344CB8AC3E}">
        <p14:creationId xmlns:p14="http://schemas.microsoft.com/office/powerpoint/2010/main" val="1167332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Again using the coherent states, we can evaluate the variance of the photon number.    What do you think is the significance of these results?</a:t>
            </a:r>
          </a:p>
        </p:txBody>
      </p:sp>
      <p:sp>
        <p:nvSpPr>
          <p:cNvPr id="4" name="Slide Number Placeholder 3"/>
          <p:cNvSpPr>
            <a:spLocks noGrp="1"/>
          </p:cNvSpPr>
          <p:nvPr>
            <p:ph type="sldNum" sz="quarter" idx="5"/>
          </p:nvPr>
        </p:nvSpPr>
        <p:spPr/>
        <p:txBody>
          <a:bodyPr/>
          <a:lstStyle/>
          <a:p>
            <a:fld id="{38AA7A49-0F1F-4A7C-AF9C-8903C4070582}" type="slidenum">
              <a:rPr lang="en-US" smtClean="0"/>
              <a:t>42</a:t>
            </a:fld>
            <a:endParaRPr lang="en-US"/>
          </a:p>
        </p:txBody>
      </p:sp>
    </p:spTree>
    <p:extLst>
      <p:ext uri="{BB962C8B-B14F-4D97-AF65-F5344CB8AC3E}">
        <p14:creationId xmlns:p14="http://schemas.microsoft.com/office/powerpoint/2010/main" val="1663006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see that the coherent state is related to a Poisson  distribution, important in statistical analysis.</a:t>
            </a:r>
          </a:p>
        </p:txBody>
      </p:sp>
      <p:sp>
        <p:nvSpPr>
          <p:cNvPr id="4" name="Slide Number Placeholder 3"/>
          <p:cNvSpPr>
            <a:spLocks noGrp="1"/>
          </p:cNvSpPr>
          <p:nvPr>
            <p:ph type="sldNum" sz="quarter" idx="5"/>
          </p:nvPr>
        </p:nvSpPr>
        <p:spPr/>
        <p:txBody>
          <a:bodyPr/>
          <a:lstStyle/>
          <a:p>
            <a:fld id="{38AA7A49-0F1F-4A7C-AF9C-8903C4070582}" type="slidenum">
              <a:rPr lang="en-US" smtClean="0"/>
              <a:t>43</a:t>
            </a:fld>
            <a:endParaRPr lang="en-US"/>
          </a:p>
        </p:txBody>
      </p:sp>
    </p:spTree>
    <p:extLst>
      <p:ext uri="{BB962C8B-B14F-4D97-AF65-F5344CB8AC3E}">
        <p14:creationId xmlns:p14="http://schemas.microsoft.com/office/powerpoint/2010/main" val="2020891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There are many more interesting aspects of the statistical properties of quantum electromagnetic fields.     Here is an example of an interesting </a:t>
            </a:r>
            <a:r>
              <a:rPr lang="en-US"/>
              <a:t>review article.</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44</a:t>
            </a:fld>
            <a:endParaRPr lang="en-US"/>
          </a:p>
        </p:txBody>
      </p:sp>
    </p:spTree>
    <p:extLst>
      <p:ext uri="{BB962C8B-B14F-4D97-AF65-F5344CB8AC3E}">
        <p14:creationId xmlns:p14="http://schemas.microsoft.com/office/powerpoint/2010/main" val="258939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4</a:t>
            </a:fld>
            <a:endParaRPr lang="en-US"/>
          </a:p>
        </p:txBody>
      </p:sp>
    </p:spTree>
    <p:extLst>
      <p:ext uri="{BB962C8B-B14F-4D97-AF65-F5344CB8AC3E}">
        <p14:creationId xmlns:p14="http://schemas.microsoft.com/office/powerpoint/2010/main" val="99708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These results are</a:t>
            </a:r>
            <a:r>
              <a:rPr lang="en-US" baseline="0" dirty="0"/>
              <a:t> derived in detail in Chapter V of Carlson’s text.    Make sure that they make sense to you.</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5</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a:t>
            </a:r>
            <a:r>
              <a:rPr lang="en-US" baseline="0" dirty="0"/>
              <a:t> relations on this slide have no new information, but lead to a different way of thinking of the eigenstates of our system.    In particular, the last equation shows that you build up a state with </a:t>
            </a:r>
            <a:r>
              <a:rPr lang="en-US" i="1" baseline="0" dirty="0"/>
              <a:t>n</a:t>
            </a:r>
            <a:r>
              <a:rPr lang="en-US" baseline="0" dirty="0"/>
              <a:t> phonons from state with 0 phonons.  Ultimately, this leads to mapping  the |0&gt; phonon state with “vacuum” and implies that you can create an </a:t>
            </a:r>
            <a:r>
              <a:rPr lang="en-US" i="1" baseline="0" dirty="0"/>
              <a:t>n</a:t>
            </a:r>
            <a:r>
              <a:rPr lang="en-US" baseline="0" dirty="0"/>
              <a:t> phonon state out of vacuum.</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7</a:t>
            </a:fld>
            <a:endParaRPr lang="en-US"/>
          </a:p>
        </p:txBody>
      </p:sp>
    </p:spTree>
    <p:extLst>
      <p:ext uri="{BB962C8B-B14F-4D97-AF65-F5344CB8AC3E}">
        <p14:creationId xmlns:p14="http://schemas.microsoft.com/office/powerpoint/2010/main" val="196658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Up</a:t>
            </a:r>
            <a:r>
              <a:rPr lang="en-US" baseline="0" dirty="0"/>
              <a:t> to now we have considered an isolated harmonic oscillator.     The ideas can be extended to consideration of multiple independent and non-interacting modes at once.</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8</a:t>
            </a:fld>
            <a:endParaRPr lang="en-US"/>
          </a:p>
        </p:txBody>
      </p:sp>
    </p:spTree>
    <p:extLst>
      <p:ext uri="{BB962C8B-B14F-4D97-AF65-F5344CB8AC3E}">
        <p14:creationId xmlns:p14="http://schemas.microsoft.com/office/powerpoint/2010/main" val="245608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Now – to the matter at hand – we need to consider electromagnetic waves and therefore need to review classical</a:t>
            </a:r>
            <a:r>
              <a:rPr lang="en-US" baseline="0" dirty="0"/>
              <a:t> electromagnetic theory.</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9</a:t>
            </a:fld>
            <a:endParaRPr lang="en-US"/>
          </a:p>
        </p:txBody>
      </p:sp>
    </p:spTree>
    <p:extLst>
      <p:ext uri="{BB962C8B-B14F-4D97-AF65-F5344CB8AC3E}">
        <p14:creationId xmlns:p14="http://schemas.microsoft.com/office/powerpoint/2010/main" val="292082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Ultimately, we will need the Hamiltonian for electromagnetic phenomena, and this will come for the electromagnetic field energy.     It is convenient to express this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10</a:t>
            </a:fld>
            <a:endParaRPr lang="en-US"/>
          </a:p>
        </p:txBody>
      </p:sp>
    </p:spTree>
    <p:extLst>
      <p:ext uri="{BB962C8B-B14F-4D97-AF65-F5344CB8AC3E}">
        <p14:creationId xmlns:p14="http://schemas.microsoft.com/office/powerpoint/2010/main" val="37407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04/22/2024</a:t>
            </a:r>
            <a:endParaRPr lang="en-US" dirty="0"/>
          </a:p>
        </p:txBody>
      </p:sp>
      <p:sp>
        <p:nvSpPr>
          <p:cNvPr id="5" name="Footer Placeholder 4"/>
          <p:cNvSpPr>
            <a:spLocks noGrp="1"/>
          </p:cNvSpPr>
          <p:nvPr>
            <p:ph type="ftr" sz="quarter" idx="11"/>
          </p:nvPr>
        </p:nvSpPr>
        <p:spPr/>
        <p:txBody>
          <a:bodyPr/>
          <a:lstStyle/>
          <a:p>
            <a:r>
              <a:rPr lang="en-US"/>
              <a:t>PHY 712  Spring 2024 --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04/22/2024</a:t>
            </a:r>
            <a:endParaRPr lang="en-US" dirty="0"/>
          </a:p>
        </p:txBody>
      </p:sp>
      <p:sp>
        <p:nvSpPr>
          <p:cNvPr id="5" name="Footer Placeholder 4"/>
          <p:cNvSpPr>
            <a:spLocks noGrp="1"/>
          </p:cNvSpPr>
          <p:nvPr>
            <p:ph type="ftr" sz="quarter" idx="11"/>
          </p:nvPr>
        </p:nvSpPr>
        <p:spPr/>
        <p:txBody>
          <a:bodyPr/>
          <a:lstStyle/>
          <a:p>
            <a:r>
              <a:rPr lang="en-US"/>
              <a:t>PHY 712  Spring 2024 --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04/22/2024</a:t>
            </a:r>
            <a:endParaRPr lang="en-US" dirty="0"/>
          </a:p>
        </p:txBody>
      </p:sp>
      <p:sp>
        <p:nvSpPr>
          <p:cNvPr id="5" name="Footer Placeholder 4"/>
          <p:cNvSpPr>
            <a:spLocks noGrp="1"/>
          </p:cNvSpPr>
          <p:nvPr>
            <p:ph type="ftr" sz="quarter" idx="11"/>
          </p:nvPr>
        </p:nvSpPr>
        <p:spPr/>
        <p:txBody>
          <a:bodyPr/>
          <a:lstStyle/>
          <a:p>
            <a:r>
              <a:rPr lang="en-US"/>
              <a:t>PHY 712  Spring 2024 --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04/22/2024</a:t>
            </a:r>
            <a:endParaRPr lang="en-US" dirty="0"/>
          </a:p>
        </p:txBody>
      </p:sp>
      <p:sp>
        <p:nvSpPr>
          <p:cNvPr id="5" name="Footer Placeholder 4"/>
          <p:cNvSpPr>
            <a:spLocks noGrp="1"/>
          </p:cNvSpPr>
          <p:nvPr>
            <p:ph type="ftr" sz="quarter" idx="11"/>
          </p:nvPr>
        </p:nvSpPr>
        <p:spPr/>
        <p:txBody>
          <a:bodyPr/>
          <a:lstStyle/>
          <a:p>
            <a:r>
              <a:rPr lang="en-US"/>
              <a:t>PHY 712  Spring 2024 --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04/22/2024</a:t>
            </a:r>
            <a:endParaRPr lang="en-US" dirty="0"/>
          </a:p>
        </p:txBody>
      </p:sp>
      <p:sp>
        <p:nvSpPr>
          <p:cNvPr id="5" name="Footer Placeholder 4"/>
          <p:cNvSpPr>
            <a:spLocks noGrp="1"/>
          </p:cNvSpPr>
          <p:nvPr>
            <p:ph type="ftr" sz="quarter" idx="11"/>
          </p:nvPr>
        </p:nvSpPr>
        <p:spPr/>
        <p:txBody>
          <a:bodyPr/>
          <a:lstStyle/>
          <a:p>
            <a:r>
              <a:rPr lang="en-US"/>
              <a:t>PHY 712  Spring 2024 --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04/22/2024</a:t>
            </a:r>
            <a:endParaRPr lang="en-US" dirty="0"/>
          </a:p>
        </p:txBody>
      </p:sp>
      <p:sp>
        <p:nvSpPr>
          <p:cNvPr id="6" name="Footer Placeholder 5"/>
          <p:cNvSpPr>
            <a:spLocks noGrp="1"/>
          </p:cNvSpPr>
          <p:nvPr>
            <p:ph type="ftr" sz="quarter" idx="11"/>
          </p:nvPr>
        </p:nvSpPr>
        <p:spPr/>
        <p:txBody>
          <a:bodyPr/>
          <a:lstStyle/>
          <a:p>
            <a:r>
              <a:rPr lang="en-US"/>
              <a:t>PHY 712  Spring 2024 --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04/22/2024</a:t>
            </a:r>
            <a:endParaRPr lang="en-US" dirty="0"/>
          </a:p>
        </p:txBody>
      </p:sp>
      <p:sp>
        <p:nvSpPr>
          <p:cNvPr id="8" name="Footer Placeholder 7"/>
          <p:cNvSpPr>
            <a:spLocks noGrp="1"/>
          </p:cNvSpPr>
          <p:nvPr>
            <p:ph type="ftr" sz="quarter" idx="11"/>
          </p:nvPr>
        </p:nvSpPr>
        <p:spPr/>
        <p:txBody>
          <a:bodyPr/>
          <a:lstStyle/>
          <a:p>
            <a:r>
              <a:rPr lang="en-US"/>
              <a:t>PHY 712  Spring 2024 --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04/22/2024</a:t>
            </a:r>
            <a:endParaRPr lang="en-US" dirty="0"/>
          </a:p>
        </p:txBody>
      </p:sp>
      <p:sp>
        <p:nvSpPr>
          <p:cNvPr id="4" name="Footer Placeholder 3"/>
          <p:cNvSpPr>
            <a:spLocks noGrp="1"/>
          </p:cNvSpPr>
          <p:nvPr>
            <p:ph type="ftr" sz="quarter" idx="11"/>
          </p:nvPr>
        </p:nvSpPr>
        <p:spPr/>
        <p:txBody>
          <a:bodyPr/>
          <a:lstStyle/>
          <a:p>
            <a:r>
              <a:rPr lang="en-US"/>
              <a:t>PHY 712  Spring 2024 --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endParaRPr lang="en-US" dirty="0"/>
          </a:p>
        </p:txBody>
      </p:sp>
      <p:sp>
        <p:nvSpPr>
          <p:cNvPr id="3" name="Footer Placeholder 2"/>
          <p:cNvSpPr>
            <a:spLocks noGrp="1"/>
          </p:cNvSpPr>
          <p:nvPr>
            <p:ph type="ftr" sz="quarter" idx="11"/>
          </p:nvPr>
        </p:nvSpPr>
        <p:spPr/>
        <p:txBody>
          <a:bodyPr/>
          <a:lstStyle/>
          <a:p>
            <a:r>
              <a:rPr lang="en-US"/>
              <a:t>PHY 712  Spring 2024 --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04/22/2024</a:t>
            </a:r>
            <a:endParaRPr lang="en-US" dirty="0"/>
          </a:p>
        </p:txBody>
      </p:sp>
      <p:sp>
        <p:nvSpPr>
          <p:cNvPr id="6" name="Footer Placeholder 5"/>
          <p:cNvSpPr>
            <a:spLocks noGrp="1"/>
          </p:cNvSpPr>
          <p:nvPr>
            <p:ph type="ftr" sz="quarter" idx="11"/>
          </p:nvPr>
        </p:nvSpPr>
        <p:spPr/>
        <p:txBody>
          <a:bodyPr/>
          <a:lstStyle/>
          <a:p>
            <a:r>
              <a:rPr lang="en-US"/>
              <a:t>PHY 712  Spring 2024 --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04/22/2024</a:t>
            </a:r>
            <a:endParaRPr lang="en-US" dirty="0"/>
          </a:p>
        </p:txBody>
      </p:sp>
      <p:sp>
        <p:nvSpPr>
          <p:cNvPr id="6" name="Footer Placeholder 5"/>
          <p:cNvSpPr>
            <a:spLocks noGrp="1"/>
          </p:cNvSpPr>
          <p:nvPr>
            <p:ph type="ftr" sz="quarter" idx="11"/>
          </p:nvPr>
        </p:nvSpPr>
        <p:spPr/>
        <p:txBody>
          <a:bodyPr/>
          <a:lstStyle/>
          <a:p>
            <a:r>
              <a:rPr lang="en-US"/>
              <a:t>PHY 712  Spring 2024 --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04/22/2024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04/22/2024</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2024 -- Lecture 35</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04/22/2024</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2024 -- Lecture 35</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04/22/2024</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2024 -- Lecture 35</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30.jpg"/><Relationship Id="rId1" Type="http://schemas.openxmlformats.org/officeDocument/2006/relationships/slideLayout" Target="../slideLayouts/slideLayout13.x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4.wmf"/><Relationship Id="rId5" Type="http://schemas.openxmlformats.org/officeDocument/2006/relationships/oleObject" Target="../embeddings/oleObject28.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0.bin"/><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5.wmf"/><Relationship Id="rId5" Type="http://schemas.openxmlformats.org/officeDocument/2006/relationships/oleObject" Target="../embeddings/oleObject38.bin"/><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1.bin"/><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5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6.wmf"/><Relationship Id="rId5" Type="http://schemas.openxmlformats.org/officeDocument/2006/relationships/oleObject" Target="../embeddings/oleObject49.bin"/><Relationship Id="rId4" Type="http://schemas.openxmlformats.org/officeDocument/2006/relationships/image" Target="../media/image55.wmf"/></Relationships>
</file>

<file path=ppt/slides/_rels/slide37.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1.bin"/><Relationship Id="rId7" Type="http://schemas.openxmlformats.org/officeDocument/2006/relationships/oleObject" Target="../embeddings/oleObject52.bin"/><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63.wmf"/><Relationship Id="rId5" Type="http://schemas.openxmlformats.org/officeDocument/2006/relationships/oleObject" Target="../embeddings/oleObject54.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66.wmf"/></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6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69.wmf"/></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425" y="22261"/>
            <a:ext cx="8839200" cy="5755422"/>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35:</a:t>
            </a:r>
            <a:endParaRPr lang="en-US" sz="3200" b="1" dirty="0">
              <a:solidFill>
                <a:schemeClr val="folHlink"/>
              </a:solidFill>
            </a:endParaRPr>
          </a:p>
          <a:p>
            <a:pPr marL="457200" lvl="2" algn="ctr">
              <a:spcBef>
                <a:spcPct val="50000"/>
              </a:spcBef>
            </a:pPr>
            <a:r>
              <a:rPr lang="en-US" sz="3200" b="1" dirty="0">
                <a:solidFill>
                  <a:schemeClr val="folHlink"/>
                </a:solidFill>
              </a:rPr>
              <a:t>Some quantum effects in electrodynamics</a:t>
            </a:r>
          </a:p>
          <a:p>
            <a:pPr marL="457200" lvl="2">
              <a:spcBef>
                <a:spcPct val="50000"/>
              </a:spcBef>
            </a:pPr>
            <a:r>
              <a:rPr lang="en-US" sz="2400" b="1" dirty="0">
                <a:solidFill>
                  <a:schemeClr val="folHlink"/>
                </a:solidFill>
              </a:rPr>
              <a:t>Mon:  </a:t>
            </a:r>
            <a:r>
              <a:rPr lang="en-US" sz="2400" dirty="0">
                <a:solidFill>
                  <a:schemeClr val="folHlink"/>
                </a:solidFill>
              </a:rPr>
              <a:t>Review of quantum eigenstates of EM fields and discussion of Glauber’s coherent states</a:t>
            </a:r>
          </a:p>
          <a:p>
            <a:pPr marL="457200" lvl="2">
              <a:spcBef>
                <a:spcPct val="50000"/>
              </a:spcBef>
            </a:pPr>
            <a:r>
              <a:rPr lang="en-US" sz="2400" b="1" dirty="0">
                <a:solidFill>
                  <a:schemeClr val="folHlink"/>
                </a:solidFill>
              </a:rPr>
              <a:t>Wed: </a:t>
            </a:r>
            <a:r>
              <a:rPr lang="en-US" sz="2400" dirty="0">
                <a:solidFill>
                  <a:schemeClr val="folHlink"/>
                </a:solidFill>
              </a:rPr>
              <a:t> More general quantum states of EM fields and related correlations functions </a:t>
            </a:r>
          </a:p>
          <a:p>
            <a:pPr marL="457200" lvl="2">
              <a:spcBef>
                <a:spcPct val="50000"/>
              </a:spcBef>
            </a:pPr>
            <a:r>
              <a:rPr lang="en-US" sz="2400" b="1" dirty="0">
                <a:solidFill>
                  <a:schemeClr val="folHlink"/>
                </a:solidFill>
              </a:rPr>
              <a:t>Fri:   </a:t>
            </a:r>
            <a:r>
              <a:rPr lang="en-US" sz="2400" dirty="0">
                <a:solidFill>
                  <a:schemeClr val="folHlink"/>
                </a:solidFill>
              </a:rPr>
              <a:t>More complicated quantum states of EM fields</a:t>
            </a:r>
            <a:endParaRPr lang="en-US" sz="2400" b="1" dirty="0">
              <a:solidFill>
                <a:schemeClr val="folHlink"/>
              </a:solidFill>
            </a:endParaRPr>
          </a:p>
          <a:p>
            <a:pPr marL="457200" lvl="2">
              <a:spcBef>
                <a:spcPct val="50000"/>
              </a:spcBef>
            </a:pPr>
            <a:endParaRPr lang="en-US" sz="2400" b="1" dirty="0">
              <a:solidFill>
                <a:schemeClr val="folHlink"/>
              </a:solidFill>
            </a:endParaRPr>
          </a:p>
        </p:txBody>
      </p:sp>
      <p:sp>
        <p:nvSpPr>
          <p:cNvPr id="6" name="Date Placeholder 5"/>
          <p:cNvSpPr>
            <a:spLocks noGrp="1"/>
          </p:cNvSpPr>
          <p:nvPr>
            <p:ph type="dt" sz="half" idx="10"/>
          </p:nvPr>
        </p:nvSpPr>
        <p:spPr/>
        <p:txBody>
          <a:bodyPr/>
          <a:lstStyle/>
          <a:p>
            <a:r>
              <a:rPr lang="en-US"/>
              <a:t>04/22/2024</a:t>
            </a:r>
            <a:endParaRPr lang="en-US" dirty="0"/>
          </a:p>
        </p:txBody>
      </p:sp>
      <p:sp>
        <p:nvSpPr>
          <p:cNvPr id="7" name="Footer Placeholder 6"/>
          <p:cNvSpPr>
            <a:spLocks noGrp="1"/>
          </p:cNvSpPr>
          <p:nvPr>
            <p:ph type="ftr" sz="quarter" idx="11"/>
          </p:nvPr>
        </p:nvSpPr>
        <p:spPr/>
        <p:txBody>
          <a:bodyPr/>
          <a:lstStyle/>
          <a:p>
            <a:r>
              <a:rPr lang="en-US"/>
              <a:t>PHY 712  Spring 2024 -- Lecture 35</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0D56D-6BEE-4EB9-AD71-0AA99CD4E882}"/>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BDBD2793-22C9-46A8-963B-7E785646A0B8}"/>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D45068F3-A154-4745-8378-DDB03FDA0F94}"/>
              </a:ext>
            </a:extLst>
          </p:cNvPr>
          <p:cNvSpPr>
            <a:spLocks noGrp="1"/>
          </p:cNvSpPr>
          <p:nvPr>
            <p:ph type="sldNum" sz="quarter" idx="12"/>
          </p:nvPr>
        </p:nvSpPr>
        <p:spPr/>
        <p:txBody>
          <a:bodyPr/>
          <a:lstStyle/>
          <a:p>
            <a:fld id="{E23FF32D-176F-4F5B-8878-5D48FB6FF26A}" type="slidenum">
              <a:rPr lang="en-US" smtClean="0"/>
              <a:t>10</a:t>
            </a:fld>
            <a:endParaRPr lang="en-US"/>
          </a:p>
        </p:txBody>
      </p:sp>
      <p:sp>
        <p:nvSpPr>
          <p:cNvPr id="5" name="TextBox 4">
            <a:extLst>
              <a:ext uri="{FF2B5EF4-FFF2-40B4-BE49-F238E27FC236}">
                <a16:creationId xmlns:a16="http://schemas.microsoft.com/office/drawing/2014/main" id="{5A1033FE-807A-4B8C-BB49-230AF73D7596}"/>
              </a:ext>
            </a:extLst>
          </p:cNvPr>
          <p:cNvSpPr txBox="1"/>
          <p:nvPr/>
        </p:nvSpPr>
        <p:spPr>
          <a:xfrm>
            <a:off x="512764" y="1103244"/>
            <a:ext cx="4059236" cy="369332"/>
          </a:xfrm>
          <a:prstGeom prst="rect">
            <a:avLst/>
          </a:prstGeom>
          <a:noFill/>
        </p:spPr>
        <p:txBody>
          <a:bodyPr wrap="square" rtlCol="0">
            <a:spAutoFit/>
          </a:bodyPr>
          <a:lstStyle/>
          <a:p>
            <a:pPr algn="l"/>
            <a:r>
              <a:rPr lang="en-US" sz="1800" b="1" dirty="0"/>
              <a:t>Recall the electromagnetic field energy --</a:t>
            </a:r>
          </a:p>
        </p:txBody>
      </p:sp>
      <p:graphicFrame>
        <p:nvGraphicFramePr>
          <p:cNvPr id="6" name="Object 5">
            <a:extLst>
              <a:ext uri="{FF2B5EF4-FFF2-40B4-BE49-F238E27FC236}">
                <a16:creationId xmlns:a16="http://schemas.microsoft.com/office/drawing/2014/main" id="{E05D4CCA-B974-4FF5-B080-6F8B8620BD8E}"/>
              </a:ext>
            </a:extLst>
          </p:cNvPr>
          <p:cNvGraphicFramePr>
            <a:graphicFrameLocks noChangeAspect="1"/>
          </p:cNvGraphicFramePr>
          <p:nvPr/>
        </p:nvGraphicFramePr>
        <p:xfrm>
          <a:off x="1169918" y="1449492"/>
          <a:ext cx="5117099" cy="852850"/>
        </p:xfrm>
        <a:graphic>
          <a:graphicData uri="http://schemas.openxmlformats.org/presentationml/2006/ole">
            <mc:AlternateContent xmlns:mc="http://schemas.openxmlformats.org/markup-compatibility/2006">
              <mc:Choice xmlns:v="urn:schemas-microsoft-com:vml" Requires="v">
                <p:oleObj name="Equation" r:id="rId3" imgW="2361960" imgH="393480" progId="Equation.DSMT4">
                  <p:embed/>
                </p:oleObj>
              </mc:Choice>
              <mc:Fallback>
                <p:oleObj name="Equation" r:id="rId3" imgW="2361960" imgH="393480" progId="Equation.DSMT4">
                  <p:embed/>
                  <p:pic>
                    <p:nvPicPr>
                      <p:cNvPr id="6" name="Object 5">
                        <a:extLst>
                          <a:ext uri="{FF2B5EF4-FFF2-40B4-BE49-F238E27FC236}">
                            <a16:creationId xmlns:a16="http://schemas.microsoft.com/office/drawing/2014/main" id="{E05D4CCA-B974-4FF5-B080-6F8B8620BD8E}"/>
                          </a:ext>
                        </a:extLst>
                      </p:cNvPr>
                      <p:cNvPicPr/>
                      <p:nvPr/>
                    </p:nvPicPr>
                    <p:blipFill>
                      <a:blip r:embed="rId4"/>
                      <a:stretch>
                        <a:fillRect/>
                      </a:stretch>
                    </p:blipFill>
                    <p:spPr>
                      <a:xfrm>
                        <a:off x="1169918" y="1449492"/>
                        <a:ext cx="5117099" cy="852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1BA79EA-B186-4F67-955D-95B14B38BE4A}"/>
              </a:ext>
            </a:extLst>
          </p:cNvPr>
          <p:cNvGraphicFramePr>
            <a:graphicFrameLocks noChangeAspect="1"/>
          </p:cNvGraphicFramePr>
          <p:nvPr/>
        </p:nvGraphicFramePr>
        <p:xfrm>
          <a:off x="566104" y="2818924"/>
          <a:ext cx="8364140" cy="2957513"/>
        </p:xfrm>
        <a:graphic>
          <a:graphicData uri="http://schemas.openxmlformats.org/presentationml/2006/ole">
            <mc:AlternateContent xmlns:mc="http://schemas.openxmlformats.org/markup-compatibility/2006">
              <mc:Choice xmlns:v="urn:schemas-microsoft-com:vml" Requires="v">
                <p:oleObj name="Equation" r:id="rId5" imgW="5029200" imgH="1777680" progId="Equation.DSMT4">
                  <p:embed/>
                </p:oleObj>
              </mc:Choice>
              <mc:Fallback>
                <p:oleObj name="Equation" r:id="rId5" imgW="5029200" imgH="1777680" progId="Equation.DSMT4">
                  <p:embed/>
                  <p:pic>
                    <p:nvPicPr>
                      <p:cNvPr id="10" name="Object 9">
                        <a:extLst>
                          <a:ext uri="{FF2B5EF4-FFF2-40B4-BE49-F238E27FC236}">
                            <a16:creationId xmlns:a16="http://schemas.microsoft.com/office/drawing/2014/main" id="{E1BA79EA-B186-4F67-955D-95B14B38BE4A}"/>
                          </a:ext>
                        </a:extLst>
                      </p:cNvPr>
                      <p:cNvPicPr>
                        <a:picLocks noChangeAspect="1" noChangeArrowheads="1"/>
                      </p:cNvPicPr>
                      <p:nvPr/>
                    </p:nvPicPr>
                    <p:blipFill>
                      <a:blip r:embed="rId6"/>
                      <a:srcRect/>
                      <a:stretch>
                        <a:fillRect/>
                      </a:stretch>
                    </p:blipFill>
                    <p:spPr bwMode="auto">
                      <a:xfrm>
                        <a:off x="566104" y="2818924"/>
                        <a:ext cx="8364140" cy="2957513"/>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0697ED7E-67DC-4525-ACEF-D65BC8201EFE}"/>
              </a:ext>
            </a:extLst>
          </p:cNvPr>
          <p:cNvSpPr txBox="1"/>
          <p:nvPr/>
        </p:nvSpPr>
        <p:spPr>
          <a:xfrm>
            <a:off x="428944" y="2197358"/>
            <a:ext cx="6719339" cy="646331"/>
          </a:xfrm>
          <a:prstGeom prst="rect">
            <a:avLst/>
          </a:prstGeom>
          <a:noFill/>
        </p:spPr>
        <p:txBody>
          <a:bodyPr wrap="square" rtlCol="0">
            <a:spAutoFit/>
          </a:bodyPr>
          <a:lstStyle/>
          <a:p>
            <a:pPr algn="l"/>
            <a:r>
              <a:rPr lang="en-US" sz="1800" b="1" dirty="0"/>
              <a:t>It will be convenient to express Maxwell’s equations and the </a:t>
            </a:r>
          </a:p>
          <a:p>
            <a:pPr algn="l"/>
            <a:r>
              <a:rPr lang="en-US" sz="1800" b="1" dirty="0"/>
              <a:t>electromagnetic field energy in terms of scalar and vector potentials:</a:t>
            </a:r>
          </a:p>
        </p:txBody>
      </p:sp>
    </p:spTree>
    <p:extLst>
      <p:ext uri="{BB962C8B-B14F-4D97-AF65-F5344CB8AC3E}">
        <p14:creationId xmlns:p14="http://schemas.microsoft.com/office/powerpoint/2010/main" val="406759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2A1D2-F6F0-4982-ABE2-E1D9F5571E55}"/>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DF7C1AF8-2A47-479C-8ED0-61E5BD528AC4}"/>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018F38D4-16CB-4591-A38C-9D9BF2D44AA8}"/>
              </a:ext>
            </a:extLst>
          </p:cNvPr>
          <p:cNvSpPr>
            <a:spLocks noGrp="1"/>
          </p:cNvSpPr>
          <p:nvPr>
            <p:ph type="sldNum" sz="quarter" idx="12"/>
          </p:nvPr>
        </p:nvSpPr>
        <p:spPr/>
        <p:txBody>
          <a:bodyPr/>
          <a:lstStyle/>
          <a:p>
            <a:fld id="{E23FF32D-176F-4F5B-8878-5D48FB6FF26A}" type="slidenum">
              <a:rPr lang="en-US" smtClean="0"/>
              <a:t>11</a:t>
            </a:fld>
            <a:endParaRPr lang="en-US"/>
          </a:p>
        </p:txBody>
      </p:sp>
      <p:graphicFrame>
        <p:nvGraphicFramePr>
          <p:cNvPr id="5" name="Object 4">
            <a:extLst>
              <a:ext uri="{FF2B5EF4-FFF2-40B4-BE49-F238E27FC236}">
                <a16:creationId xmlns:a16="http://schemas.microsoft.com/office/drawing/2014/main" id="{99FB0D91-4651-4D85-AB74-E8DC48E01E20}"/>
              </a:ext>
            </a:extLst>
          </p:cNvPr>
          <p:cNvGraphicFramePr>
            <a:graphicFrameLocks noChangeAspect="1"/>
          </p:cNvGraphicFramePr>
          <p:nvPr/>
        </p:nvGraphicFramePr>
        <p:xfrm>
          <a:off x="541838" y="1204757"/>
          <a:ext cx="6462713" cy="3084909"/>
        </p:xfrm>
        <a:graphic>
          <a:graphicData uri="http://schemas.openxmlformats.org/presentationml/2006/ole">
            <mc:AlternateContent xmlns:mc="http://schemas.openxmlformats.org/markup-compatibility/2006">
              <mc:Choice xmlns:v="urn:schemas-microsoft-com:vml" Requires="v">
                <p:oleObj name="Equation" r:id="rId3" imgW="3886200" imgH="1854000" progId="Equation.DSMT4">
                  <p:embed/>
                </p:oleObj>
              </mc:Choice>
              <mc:Fallback>
                <p:oleObj name="Equation" r:id="rId3" imgW="3886200" imgH="1854000" progId="Equation.DSMT4">
                  <p:embed/>
                  <p:pic>
                    <p:nvPicPr>
                      <p:cNvPr id="5" name="Object 4">
                        <a:extLst>
                          <a:ext uri="{FF2B5EF4-FFF2-40B4-BE49-F238E27FC236}">
                            <a16:creationId xmlns:a16="http://schemas.microsoft.com/office/drawing/2014/main" id="{99FB0D91-4651-4D85-AB74-E8DC48E01E20}"/>
                          </a:ext>
                        </a:extLst>
                      </p:cNvPr>
                      <p:cNvPicPr>
                        <a:picLocks noChangeAspect="1" noChangeArrowheads="1"/>
                      </p:cNvPicPr>
                      <p:nvPr/>
                    </p:nvPicPr>
                    <p:blipFill>
                      <a:blip r:embed="rId4"/>
                      <a:srcRect/>
                      <a:stretch>
                        <a:fillRect/>
                      </a:stretch>
                    </p:blipFill>
                    <p:spPr bwMode="auto">
                      <a:xfrm>
                        <a:off x="541838" y="1204757"/>
                        <a:ext cx="6462713" cy="3084909"/>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6A071C50-8262-4985-8CB5-73BEBDB491FC}"/>
              </a:ext>
            </a:extLst>
          </p:cNvPr>
          <p:cNvSpPr txBox="1"/>
          <p:nvPr/>
        </p:nvSpPr>
        <p:spPr>
          <a:xfrm>
            <a:off x="231085" y="959644"/>
            <a:ext cx="8602318" cy="369332"/>
          </a:xfrm>
          <a:prstGeom prst="rect">
            <a:avLst/>
          </a:prstGeom>
          <a:noFill/>
        </p:spPr>
        <p:txBody>
          <a:bodyPr wrap="square" rtlCol="0">
            <a:spAutoFit/>
          </a:bodyPr>
          <a:lstStyle/>
          <a:p>
            <a:pPr algn="l"/>
            <a:r>
              <a:rPr lang="en-US" sz="1800" b="1" dirty="0"/>
              <a:t>Further manipulations of Maxwell’s equations in terms of scalar and vector potentials --</a:t>
            </a:r>
          </a:p>
        </p:txBody>
      </p:sp>
      <p:sp>
        <p:nvSpPr>
          <p:cNvPr id="7" name="Left Brace 6">
            <a:extLst>
              <a:ext uri="{FF2B5EF4-FFF2-40B4-BE49-F238E27FC236}">
                <a16:creationId xmlns:a16="http://schemas.microsoft.com/office/drawing/2014/main" id="{C14942B3-2EFA-4F85-A815-B3422FB97E5A}"/>
              </a:ext>
            </a:extLst>
          </p:cNvPr>
          <p:cNvSpPr/>
          <p:nvPr/>
        </p:nvSpPr>
        <p:spPr>
          <a:xfrm rot="16200000">
            <a:off x="5643929" y="3539435"/>
            <a:ext cx="273843" cy="1572868"/>
          </a:xfrm>
          <a:prstGeom prst="leftBrac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a:extLst>
              <a:ext uri="{FF2B5EF4-FFF2-40B4-BE49-F238E27FC236}">
                <a16:creationId xmlns:a16="http://schemas.microsoft.com/office/drawing/2014/main" id="{1502F6D3-D527-4AF6-B264-93687B782788}"/>
              </a:ext>
            </a:extLst>
          </p:cNvPr>
          <p:cNvSpPr txBox="1"/>
          <p:nvPr/>
        </p:nvSpPr>
        <p:spPr>
          <a:xfrm>
            <a:off x="5572483" y="4532443"/>
            <a:ext cx="2653748" cy="369332"/>
          </a:xfrm>
          <a:prstGeom prst="rect">
            <a:avLst/>
          </a:prstGeom>
          <a:noFill/>
        </p:spPr>
        <p:txBody>
          <a:bodyPr wrap="square" rtlCol="0">
            <a:spAutoFit/>
          </a:bodyPr>
          <a:lstStyle/>
          <a:p>
            <a:pPr algn="l"/>
            <a:r>
              <a:rPr lang="en-US" sz="1800" b="1" dirty="0"/>
              <a:t>zero in Lorenz gauge</a:t>
            </a:r>
          </a:p>
        </p:txBody>
      </p:sp>
      <p:graphicFrame>
        <p:nvGraphicFramePr>
          <p:cNvPr id="9" name="Object 8">
            <a:extLst>
              <a:ext uri="{FF2B5EF4-FFF2-40B4-BE49-F238E27FC236}">
                <a16:creationId xmlns:a16="http://schemas.microsoft.com/office/drawing/2014/main" id="{C0E63F17-F1F2-413B-9794-52F5ED0810F3}"/>
              </a:ext>
            </a:extLst>
          </p:cNvPr>
          <p:cNvGraphicFramePr>
            <a:graphicFrameLocks noChangeAspect="1"/>
          </p:cNvGraphicFramePr>
          <p:nvPr/>
        </p:nvGraphicFramePr>
        <p:xfrm>
          <a:off x="897007" y="4929654"/>
          <a:ext cx="4463939" cy="694859"/>
        </p:xfrm>
        <a:graphic>
          <a:graphicData uri="http://schemas.openxmlformats.org/presentationml/2006/ole">
            <mc:AlternateContent xmlns:mc="http://schemas.openxmlformats.org/markup-compatibility/2006">
              <mc:Choice xmlns:v="urn:schemas-microsoft-com:vml" Requires="v">
                <p:oleObj name="Equation" r:id="rId5" imgW="2692080" imgH="419040" progId="Equation.DSMT4">
                  <p:embed/>
                </p:oleObj>
              </mc:Choice>
              <mc:Fallback>
                <p:oleObj name="Equation" r:id="rId5" imgW="2692080" imgH="419040" progId="Equation.DSMT4">
                  <p:embed/>
                  <p:pic>
                    <p:nvPicPr>
                      <p:cNvPr id="9" name="Object 8">
                        <a:extLst>
                          <a:ext uri="{FF2B5EF4-FFF2-40B4-BE49-F238E27FC236}">
                            <a16:creationId xmlns:a16="http://schemas.microsoft.com/office/drawing/2014/main" id="{C0E63F17-F1F2-413B-9794-52F5ED0810F3}"/>
                          </a:ext>
                        </a:extLst>
                      </p:cNvPr>
                      <p:cNvPicPr/>
                      <p:nvPr/>
                    </p:nvPicPr>
                    <p:blipFill>
                      <a:blip r:embed="rId6"/>
                      <a:stretch>
                        <a:fillRect/>
                      </a:stretch>
                    </p:blipFill>
                    <p:spPr>
                      <a:xfrm>
                        <a:off x="897007" y="4929654"/>
                        <a:ext cx="4463939" cy="694859"/>
                      </a:xfrm>
                      <a:prstGeom prst="rect">
                        <a:avLst/>
                      </a:prstGeom>
                    </p:spPr>
                  </p:pic>
                </p:oleObj>
              </mc:Fallback>
            </mc:AlternateContent>
          </a:graphicData>
        </a:graphic>
      </p:graphicFrame>
    </p:spTree>
    <p:extLst>
      <p:ext uri="{BB962C8B-B14F-4D97-AF65-F5344CB8AC3E}">
        <p14:creationId xmlns:p14="http://schemas.microsoft.com/office/powerpoint/2010/main" val="243508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F7966-A1EA-4CAE-BEA2-2D8AE4DEC99F}"/>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3C7A9F75-EC4C-45B5-8DD3-395B7396E042}"/>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3D702DD2-B5BD-451D-8A92-5C2873118EDE}"/>
              </a:ext>
            </a:extLst>
          </p:cNvPr>
          <p:cNvSpPr>
            <a:spLocks noGrp="1"/>
          </p:cNvSpPr>
          <p:nvPr>
            <p:ph type="sldNum" sz="quarter" idx="12"/>
          </p:nvPr>
        </p:nvSpPr>
        <p:spPr/>
        <p:txBody>
          <a:bodyPr/>
          <a:lstStyle/>
          <a:p>
            <a:fld id="{E23FF32D-176F-4F5B-8878-5D48FB6FF26A}" type="slidenum">
              <a:rPr lang="en-US" smtClean="0"/>
              <a:t>12</a:t>
            </a:fld>
            <a:endParaRPr lang="en-US"/>
          </a:p>
        </p:txBody>
      </p:sp>
      <p:graphicFrame>
        <p:nvGraphicFramePr>
          <p:cNvPr id="5" name="Object 4">
            <a:extLst>
              <a:ext uri="{FF2B5EF4-FFF2-40B4-BE49-F238E27FC236}">
                <a16:creationId xmlns:a16="http://schemas.microsoft.com/office/drawing/2014/main" id="{AC9F476F-A0D9-457A-94B9-934B6A2E588D}"/>
              </a:ext>
            </a:extLst>
          </p:cNvPr>
          <p:cNvGraphicFramePr>
            <a:graphicFrameLocks noChangeAspect="1"/>
          </p:cNvGraphicFramePr>
          <p:nvPr/>
        </p:nvGraphicFramePr>
        <p:xfrm>
          <a:off x="859320" y="1305892"/>
          <a:ext cx="6528949" cy="1993262"/>
        </p:xfrm>
        <a:graphic>
          <a:graphicData uri="http://schemas.openxmlformats.org/presentationml/2006/ole">
            <mc:AlternateContent xmlns:mc="http://schemas.openxmlformats.org/markup-compatibility/2006">
              <mc:Choice xmlns:v="urn:schemas-microsoft-com:vml" Requires="v">
                <p:oleObj name="Equation" r:id="rId3" imgW="4076640" imgH="1244520" progId="Equation.DSMT4">
                  <p:embed/>
                </p:oleObj>
              </mc:Choice>
              <mc:Fallback>
                <p:oleObj name="Equation" r:id="rId3" imgW="4076640" imgH="1244520" progId="Equation.DSMT4">
                  <p:embed/>
                  <p:pic>
                    <p:nvPicPr>
                      <p:cNvPr id="5" name="Object 4">
                        <a:extLst>
                          <a:ext uri="{FF2B5EF4-FFF2-40B4-BE49-F238E27FC236}">
                            <a16:creationId xmlns:a16="http://schemas.microsoft.com/office/drawing/2014/main" id="{AC9F476F-A0D9-457A-94B9-934B6A2E588D}"/>
                          </a:ext>
                        </a:extLst>
                      </p:cNvPr>
                      <p:cNvPicPr/>
                      <p:nvPr/>
                    </p:nvPicPr>
                    <p:blipFill>
                      <a:blip r:embed="rId4"/>
                      <a:stretch>
                        <a:fillRect/>
                      </a:stretch>
                    </p:blipFill>
                    <p:spPr>
                      <a:xfrm>
                        <a:off x="859320" y="1305892"/>
                        <a:ext cx="6528949" cy="19932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3C203F3-9E90-428C-819C-320F656C37B9}"/>
              </a:ext>
            </a:extLst>
          </p:cNvPr>
          <p:cNvSpPr txBox="1"/>
          <p:nvPr/>
        </p:nvSpPr>
        <p:spPr>
          <a:xfrm>
            <a:off x="171450" y="959644"/>
            <a:ext cx="6286500" cy="369332"/>
          </a:xfrm>
          <a:prstGeom prst="rect">
            <a:avLst/>
          </a:prstGeom>
          <a:noFill/>
        </p:spPr>
        <p:txBody>
          <a:bodyPr wrap="square" rtlCol="0">
            <a:spAutoFit/>
          </a:bodyPr>
          <a:lstStyle/>
          <a:p>
            <a:pPr algn="l"/>
            <a:r>
              <a:rPr lang="en-US" sz="1800" b="1" dirty="0"/>
              <a:t>Equations within the Lorenz gauge --</a:t>
            </a:r>
          </a:p>
        </p:txBody>
      </p:sp>
      <p:graphicFrame>
        <p:nvGraphicFramePr>
          <p:cNvPr id="7" name="Object 6">
            <a:extLst>
              <a:ext uri="{FF2B5EF4-FFF2-40B4-BE49-F238E27FC236}">
                <a16:creationId xmlns:a16="http://schemas.microsoft.com/office/drawing/2014/main" id="{1A827EAD-DE33-4B14-80CB-DAC070DC9900}"/>
              </a:ext>
            </a:extLst>
          </p:cNvPr>
          <p:cNvGraphicFramePr>
            <a:graphicFrameLocks noChangeAspect="1"/>
          </p:cNvGraphicFramePr>
          <p:nvPr/>
        </p:nvGraphicFramePr>
        <p:xfrm>
          <a:off x="616744" y="3631407"/>
          <a:ext cx="5072063" cy="2059781"/>
        </p:xfrm>
        <a:graphic>
          <a:graphicData uri="http://schemas.openxmlformats.org/presentationml/2006/ole">
            <mc:AlternateContent xmlns:mc="http://schemas.openxmlformats.org/markup-compatibility/2006">
              <mc:Choice xmlns:v="urn:schemas-microsoft-com:vml" Requires="v">
                <p:oleObj name="Equation" r:id="rId5" imgW="2844720" imgH="1155600" progId="Equation.DSMT4">
                  <p:embed/>
                </p:oleObj>
              </mc:Choice>
              <mc:Fallback>
                <p:oleObj name="Equation" r:id="rId5" imgW="2844720" imgH="1155600" progId="Equation.DSMT4">
                  <p:embed/>
                  <p:pic>
                    <p:nvPicPr>
                      <p:cNvPr id="7" name="Object 6">
                        <a:extLst>
                          <a:ext uri="{FF2B5EF4-FFF2-40B4-BE49-F238E27FC236}">
                            <a16:creationId xmlns:a16="http://schemas.microsoft.com/office/drawing/2014/main" id="{1A827EAD-DE33-4B14-80CB-DAC070DC9900}"/>
                          </a:ext>
                        </a:extLst>
                      </p:cNvPr>
                      <p:cNvPicPr/>
                      <p:nvPr/>
                    </p:nvPicPr>
                    <p:blipFill>
                      <a:blip r:embed="rId6"/>
                      <a:stretch>
                        <a:fillRect/>
                      </a:stretch>
                    </p:blipFill>
                    <p:spPr>
                      <a:xfrm>
                        <a:off x="616744" y="3631407"/>
                        <a:ext cx="5072063" cy="205978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D9DF550-29A4-474A-90F2-DD6EE43E0B2C}"/>
              </a:ext>
            </a:extLst>
          </p:cNvPr>
          <p:cNvSpPr txBox="1"/>
          <p:nvPr/>
        </p:nvSpPr>
        <p:spPr>
          <a:xfrm>
            <a:off x="859321" y="2952906"/>
            <a:ext cx="7843808" cy="369332"/>
          </a:xfrm>
          <a:prstGeom prst="rect">
            <a:avLst/>
          </a:prstGeom>
          <a:noFill/>
        </p:spPr>
        <p:txBody>
          <a:bodyPr wrap="square" rtlCol="0">
            <a:spAutoFit/>
          </a:bodyPr>
          <a:lstStyle/>
          <a:p>
            <a:pPr algn="l"/>
            <a:r>
              <a:rPr lang="en-US" sz="1800" b="1" dirty="0"/>
              <a:t>Note that this is one of many possible choices and it turns out to be convenient.</a:t>
            </a:r>
          </a:p>
        </p:txBody>
      </p:sp>
    </p:spTree>
    <p:extLst>
      <p:ext uri="{BB962C8B-B14F-4D97-AF65-F5344CB8AC3E}">
        <p14:creationId xmlns:p14="http://schemas.microsoft.com/office/powerpoint/2010/main" val="23970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B09DB-3CB6-457E-B934-FCDB2C10D7BA}"/>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64B5E932-C3C9-4305-BE3F-F626AB23C142}"/>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1FAC9F32-84DD-4612-B7D3-4BAD763701F6}"/>
              </a:ext>
            </a:extLst>
          </p:cNvPr>
          <p:cNvSpPr>
            <a:spLocks noGrp="1"/>
          </p:cNvSpPr>
          <p:nvPr>
            <p:ph type="sldNum" sz="quarter" idx="12"/>
          </p:nvPr>
        </p:nvSpPr>
        <p:spPr/>
        <p:txBody>
          <a:bodyPr/>
          <a:lstStyle/>
          <a:p>
            <a:fld id="{E23FF32D-176F-4F5B-8878-5D48FB6FF26A}" type="slidenum">
              <a:rPr lang="en-US" smtClean="0"/>
              <a:t>13</a:t>
            </a:fld>
            <a:endParaRPr lang="en-US"/>
          </a:p>
        </p:txBody>
      </p:sp>
      <p:sp>
        <p:nvSpPr>
          <p:cNvPr id="5" name="TextBox 4">
            <a:extLst>
              <a:ext uri="{FF2B5EF4-FFF2-40B4-BE49-F238E27FC236}">
                <a16:creationId xmlns:a16="http://schemas.microsoft.com/office/drawing/2014/main" id="{AF4619A8-6A4E-4D31-BF2D-0FE5DC52C8DC}"/>
              </a:ext>
            </a:extLst>
          </p:cNvPr>
          <p:cNvSpPr txBox="1"/>
          <p:nvPr/>
        </p:nvSpPr>
        <p:spPr>
          <a:xfrm>
            <a:off x="260903" y="976520"/>
            <a:ext cx="7946335" cy="369332"/>
          </a:xfrm>
          <a:prstGeom prst="rect">
            <a:avLst/>
          </a:prstGeom>
          <a:noFill/>
        </p:spPr>
        <p:txBody>
          <a:bodyPr wrap="square" rtlCol="0">
            <a:spAutoFit/>
          </a:bodyPr>
          <a:lstStyle/>
          <a:p>
            <a:pPr algn="l"/>
            <a:r>
              <a:rPr lang="en-US" sz="1800" b="1" dirty="0"/>
              <a:t>Plane wave solutions to electromagnetic waves in terms of vector potentials</a:t>
            </a:r>
          </a:p>
        </p:txBody>
      </p:sp>
      <p:graphicFrame>
        <p:nvGraphicFramePr>
          <p:cNvPr id="6" name="Object 5">
            <a:extLst>
              <a:ext uri="{FF2B5EF4-FFF2-40B4-BE49-F238E27FC236}">
                <a16:creationId xmlns:a16="http://schemas.microsoft.com/office/drawing/2014/main" id="{14B76830-BE49-4CBF-9144-8FC0530B4E87}"/>
              </a:ext>
            </a:extLst>
          </p:cNvPr>
          <p:cNvGraphicFramePr>
            <a:graphicFrameLocks noChangeAspect="1"/>
          </p:cNvGraphicFramePr>
          <p:nvPr/>
        </p:nvGraphicFramePr>
        <p:xfrm>
          <a:off x="258366" y="1216819"/>
          <a:ext cx="5191125" cy="2031206"/>
        </p:xfrm>
        <a:graphic>
          <a:graphicData uri="http://schemas.openxmlformats.org/presentationml/2006/ole">
            <mc:AlternateContent xmlns:mc="http://schemas.openxmlformats.org/markup-compatibility/2006">
              <mc:Choice xmlns:v="urn:schemas-microsoft-com:vml" Requires="v">
                <p:oleObj name="Equation" r:id="rId3" imgW="2920680" imgH="1143000" progId="Equation.DSMT4">
                  <p:embed/>
                </p:oleObj>
              </mc:Choice>
              <mc:Fallback>
                <p:oleObj name="Equation" r:id="rId3" imgW="2920680" imgH="1143000" progId="Equation.DSMT4">
                  <p:embed/>
                  <p:pic>
                    <p:nvPicPr>
                      <p:cNvPr id="6" name="Object 5">
                        <a:extLst>
                          <a:ext uri="{FF2B5EF4-FFF2-40B4-BE49-F238E27FC236}">
                            <a16:creationId xmlns:a16="http://schemas.microsoft.com/office/drawing/2014/main" id="{14B76830-BE49-4CBF-9144-8FC0530B4E87}"/>
                          </a:ext>
                        </a:extLst>
                      </p:cNvPr>
                      <p:cNvPicPr/>
                      <p:nvPr/>
                    </p:nvPicPr>
                    <p:blipFill>
                      <a:blip r:embed="rId4"/>
                      <a:stretch>
                        <a:fillRect/>
                      </a:stretch>
                    </p:blipFill>
                    <p:spPr>
                      <a:xfrm>
                        <a:off x="258366" y="1216819"/>
                        <a:ext cx="5191125" cy="2031206"/>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A23A33DF-53DC-44B2-B0E3-312712A89DAA}"/>
              </a:ext>
            </a:extLst>
          </p:cNvPr>
          <p:cNvCxnSpPr/>
          <p:nvPr/>
        </p:nvCxnSpPr>
        <p:spPr>
          <a:xfrm flipV="1">
            <a:off x="6885332" y="1989415"/>
            <a:ext cx="305629" cy="402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E3D6FA-53EB-4733-8372-10D2DAF2AE00}"/>
              </a:ext>
            </a:extLst>
          </p:cNvPr>
          <p:cNvCxnSpPr>
            <a:cxnSpLocks/>
          </p:cNvCxnSpPr>
          <p:nvPr/>
        </p:nvCxnSpPr>
        <p:spPr>
          <a:xfrm flipH="1" flipV="1">
            <a:off x="6394588" y="2360925"/>
            <a:ext cx="490743" cy="262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9D0EA1-EBC7-432F-A99F-A14AFE6FBE1B}"/>
              </a:ext>
            </a:extLst>
          </p:cNvPr>
          <p:cNvCxnSpPr>
            <a:cxnSpLocks/>
          </p:cNvCxnSpPr>
          <p:nvPr/>
        </p:nvCxnSpPr>
        <p:spPr>
          <a:xfrm>
            <a:off x="6885332" y="2387195"/>
            <a:ext cx="0" cy="438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82144DBA-4309-449B-AC04-8578AD857A8B}"/>
              </a:ext>
            </a:extLst>
          </p:cNvPr>
          <p:cNvGraphicFramePr>
            <a:graphicFrameLocks noChangeAspect="1"/>
          </p:cNvGraphicFramePr>
          <p:nvPr/>
        </p:nvGraphicFramePr>
        <p:xfrm>
          <a:off x="7059578" y="2050384"/>
          <a:ext cx="262766" cy="310541"/>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7" name="Object 16">
                        <a:extLst>
                          <a:ext uri="{FF2B5EF4-FFF2-40B4-BE49-F238E27FC236}">
                            <a16:creationId xmlns:a16="http://schemas.microsoft.com/office/drawing/2014/main" id="{82144DBA-4309-449B-AC04-8578AD857A8B}"/>
                          </a:ext>
                        </a:extLst>
                      </p:cNvPr>
                      <p:cNvPicPr/>
                      <p:nvPr/>
                    </p:nvPicPr>
                    <p:blipFill>
                      <a:blip r:embed="rId6"/>
                      <a:stretch>
                        <a:fillRect/>
                      </a:stretch>
                    </p:blipFill>
                    <p:spPr>
                      <a:xfrm>
                        <a:off x="7059578" y="2050384"/>
                        <a:ext cx="262766" cy="31054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B15077A-EC1A-4481-8669-F7A828F83220}"/>
              </a:ext>
            </a:extLst>
          </p:cNvPr>
          <p:cNvGraphicFramePr>
            <a:graphicFrameLocks noChangeAspect="1"/>
          </p:cNvGraphicFramePr>
          <p:nvPr/>
        </p:nvGraphicFramePr>
        <p:xfrm>
          <a:off x="6002665" y="2088224"/>
          <a:ext cx="304800" cy="342900"/>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18" name="Object 17">
                        <a:extLst>
                          <a:ext uri="{FF2B5EF4-FFF2-40B4-BE49-F238E27FC236}">
                            <a16:creationId xmlns:a16="http://schemas.microsoft.com/office/drawing/2014/main" id="{4B15077A-EC1A-4481-8669-F7A828F83220}"/>
                          </a:ext>
                        </a:extLst>
                      </p:cNvPr>
                      <p:cNvPicPr/>
                      <p:nvPr/>
                    </p:nvPicPr>
                    <p:blipFill>
                      <a:blip r:embed="rId8"/>
                      <a:stretch>
                        <a:fillRect/>
                      </a:stretch>
                    </p:blipFill>
                    <p:spPr>
                      <a:xfrm>
                        <a:off x="6002665" y="2088224"/>
                        <a:ext cx="304800" cy="342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B7B2BB2-3D74-4938-B608-AD8FB5A154EE}"/>
              </a:ext>
            </a:extLst>
          </p:cNvPr>
          <p:cNvGraphicFramePr>
            <a:graphicFrameLocks noChangeAspect="1"/>
          </p:cNvGraphicFramePr>
          <p:nvPr/>
        </p:nvGraphicFramePr>
        <p:xfrm>
          <a:off x="6919913" y="2850513"/>
          <a:ext cx="305628" cy="323606"/>
        </p:xfrm>
        <a:graphic>
          <a:graphicData uri="http://schemas.openxmlformats.org/presentationml/2006/ole">
            <mc:AlternateContent xmlns:mc="http://schemas.openxmlformats.org/markup-compatibility/2006">
              <mc:Choice xmlns:v="urn:schemas-microsoft-com:vml" Requires="v">
                <p:oleObj name="Equation" r:id="rId9" imgW="215640" imgH="228600" progId="Equation.DSMT4">
                  <p:embed/>
                </p:oleObj>
              </mc:Choice>
              <mc:Fallback>
                <p:oleObj name="Equation" r:id="rId9" imgW="215640" imgH="228600" progId="Equation.DSMT4">
                  <p:embed/>
                  <p:pic>
                    <p:nvPicPr>
                      <p:cNvPr id="19" name="Object 18">
                        <a:extLst>
                          <a:ext uri="{FF2B5EF4-FFF2-40B4-BE49-F238E27FC236}">
                            <a16:creationId xmlns:a16="http://schemas.microsoft.com/office/drawing/2014/main" id="{5B7B2BB2-3D74-4938-B608-AD8FB5A154EE}"/>
                          </a:ext>
                        </a:extLst>
                      </p:cNvPr>
                      <p:cNvPicPr/>
                      <p:nvPr/>
                    </p:nvPicPr>
                    <p:blipFill>
                      <a:blip r:embed="rId10"/>
                      <a:stretch>
                        <a:fillRect/>
                      </a:stretch>
                    </p:blipFill>
                    <p:spPr>
                      <a:xfrm>
                        <a:off x="6919913" y="2850513"/>
                        <a:ext cx="305628" cy="323606"/>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590018D-5C73-4C6D-9797-86879B38C34A}"/>
              </a:ext>
            </a:extLst>
          </p:cNvPr>
          <p:cNvSpPr txBox="1"/>
          <p:nvPr/>
        </p:nvSpPr>
        <p:spPr>
          <a:xfrm>
            <a:off x="7399787" y="2259675"/>
            <a:ext cx="1565412" cy="923330"/>
          </a:xfrm>
          <a:prstGeom prst="rect">
            <a:avLst/>
          </a:prstGeom>
          <a:noFill/>
        </p:spPr>
        <p:txBody>
          <a:bodyPr wrap="square" rtlCol="0">
            <a:spAutoFit/>
          </a:bodyPr>
          <a:lstStyle/>
          <a:p>
            <a:pPr algn="l"/>
            <a:r>
              <a:rPr lang="en-US" sz="1800" b="1" dirty="0"/>
              <a:t>3 mutually perpendicular vectors</a:t>
            </a:r>
          </a:p>
        </p:txBody>
      </p:sp>
      <p:graphicFrame>
        <p:nvGraphicFramePr>
          <p:cNvPr id="21" name="Object 20">
            <a:extLst>
              <a:ext uri="{FF2B5EF4-FFF2-40B4-BE49-F238E27FC236}">
                <a16:creationId xmlns:a16="http://schemas.microsoft.com/office/drawing/2014/main" id="{E12F903E-7D89-4C86-B73C-FB3C4A99B257}"/>
              </a:ext>
            </a:extLst>
          </p:cNvPr>
          <p:cNvGraphicFramePr>
            <a:graphicFrameLocks noChangeAspect="1"/>
          </p:cNvGraphicFramePr>
          <p:nvPr/>
        </p:nvGraphicFramePr>
        <p:xfrm>
          <a:off x="292552" y="3815505"/>
          <a:ext cx="5472797" cy="1500265"/>
        </p:xfrm>
        <a:graphic>
          <a:graphicData uri="http://schemas.openxmlformats.org/presentationml/2006/ole">
            <mc:AlternateContent xmlns:mc="http://schemas.openxmlformats.org/markup-compatibility/2006">
              <mc:Choice xmlns:v="urn:schemas-microsoft-com:vml" Requires="v">
                <p:oleObj name="Equation" r:id="rId11" imgW="3288960" imgH="901440" progId="Equation.DSMT4">
                  <p:embed/>
                </p:oleObj>
              </mc:Choice>
              <mc:Fallback>
                <p:oleObj name="Equation" r:id="rId11" imgW="3288960" imgH="901440" progId="Equation.DSMT4">
                  <p:embed/>
                  <p:pic>
                    <p:nvPicPr>
                      <p:cNvPr id="21" name="Object 20">
                        <a:extLst>
                          <a:ext uri="{FF2B5EF4-FFF2-40B4-BE49-F238E27FC236}">
                            <a16:creationId xmlns:a16="http://schemas.microsoft.com/office/drawing/2014/main" id="{E12F903E-7D89-4C86-B73C-FB3C4A99B257}"/>
                          </a:ext>
                        </a:extLst>
                      </p:cNvPr>
                      <p:cNvPicPr/>
                      <p:nvPr/>
                    </p:nvPicPr>
                    <p:blipFill>
                      <a:blip r:embed="rId12"/>
                      <a:stretch>
                        <a:fillRect/>
                      </a:stretch>
                    </p:blipFill>
                    <p:spPr>
                      <a:xfrm>
                        <a:off x="292552" y="3815505"/>
                        <a:ext cx="5472797" cy="1500265"/>
                      </a:xfrm>
                      <a:prstGeom prst="rect">
                        <a:avLst/>
                      </a:prstGeom>
                    </p:spPr>
                  </p:pic>
                </p:oleObj>
              </mc:Fallback>
            </mc:AlternateContent>
          </a:graphicData>
        </a:graphic>
      </p:graphicFrame>
      <p:sp>
        <p:nvSpPr>
          <p:cNvPr id="15" name="Arrow: Up 14">
            <a:extLst>
              <a:ext uri="{FF2B5EF4-FFF2-40B4-BE49-F238E27FC236}">
                <a16:creationId xmlns:a16="http://schemas.microsoft.com/office/drawing/2014/main" id="{0B53830D-F07A-4EB2-9A81-DCBABE30F363}"/>
              </a:ext>
            </a:extLst>
          </p:cNvPr>
          <p:cNvSpPr/>
          <p:nvPr/>
        </p:nvSpPr>
        <p:spPr>
          <a:xfrm>
            <a:off x="6917548" y="3195322"/>
            <a:ext cx="340208" cy="424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Arrow: Up 15">
            <a:extLst>
              <a:ext uri="{FF2B5EF4-FFF2-40B4-BE49-F238E27FC236}">
                <a16:creationId xmlns:a16="http://schemas.microsoft.com/office/drawing/2014/main" id="{A462BFFF-D4E4-4B46-BBDB-6939C8E831D7}"/>
              </a:ext>
            </a:extLst>
          </p:cNvPr>
          <p:cNvSpPr/>
          <p:nvPr/>
        </p:nvSpPr>
        <p:spPr>
          <a:xfrm>
            <a:off x="6014707" y="2471055"/>
            <a:ext cx="340208" cy="424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D6252DE-4CB4-48EB-9F49-E8625649F4B7}"/>
              </a:ext>
            </a:extLst>
          </p:cNvPr>
          <p:cNvSpPr txBox="1"/>
          <p:nvPr/>
        </p:nvSpPr>
        <p:spPr>
          <a:xfrm>
            <a:off x="6648465" y="3815505"/>
            <a:ext cx="2234281" cy="646331"/>
          </a:xfrm>
          <a:prstGeom prst="rect">
            <a:avLst/>
          </a:prstGeom>
          <a:noFill/>
        </p:spPr>
        <p:txBody>
          <a:bodyPr wrap="square" rtlCol="0">
            <a:spAutoFit/>
          </a:bodyPr>
          <a:lstStyle/>
          <a:p>
            <a:pPr algn="l"/>
            <a:r>
              <a:rPr lang="en-US" sz="1800" b="1" dirty="0"/>
              <a:t>These are unit polarization vectors.</a:t>
            </a:r>
          </a:p>
        </p:txBody>
      </p:sp>
    </p:spTree>
    <p:extLst>
      <p:ext uri="{BB962C8B-B14F-4D97-AF65-F5344CB8AC3E}">
        <p14:creationId xmlns:p14="http://schemas.microsoft.com/office/powerpoint/2010/main" val="216804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66B84-0E5E-43D0-A7B1-EC03841747AB}"/>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CBFB137E-6148-462E-BBC5-3A15CA116EE3}"/>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22D2224E-5B86-4681-8B3F-621675AC0560}"/>
              </a:ext>
            </a:extLst>
          </p:cNvPr>
          <p:cNvSpPr>
            <a:spLocks noGrp="1"/>
          </p:cNvSpPr>
          <p:nvPr>
            <p:ph type="sldNum" sz="quarter" idx="12"/>
          </p:nvPr>
        </p:nvSpPr>
        <p:spPr/>
        <p:txBody>
          <a:bodyPr/>
          <a:lstStyle/>
          <a:p>
            <a:fld id="{E23FF32D-176F-4F5B-8878-5D48FB6FF26A}" type="slidenum">
              <a:rPr lang="en-US" smtClean="0"/>
              <a:t>14</a:t>
            </a:fld>
            <a:endParaRPr lang="en-US"/>
          </a:p>
        </p:txBody>
      </p:sp>
      <p:sp>
        <p:nvSpPr>
          <p:cNvPr id="5" name="TextBox 4">
            <a:extLst>
              <a:ext uri="{FF2B5EF4-FFF2-40B4-BE49-F238E27FC236}">
                <a16:creationId xmlns:a16="http://schemas.microsoft.com/office/drawing/2014/main" id="{C9E7333C-9066-41D2-8CE1-07652447AA88}"/>
              </a:ext>
            </a:extLst>
          </p:cNvPr>
          <p:cNvSpPr txBox="1"/>
          <p:nvPr/>
        </p:nvSpPr>
        <p:spPr>
          <a:xfrm>
            <a:off x="409989" y="1073427"/>
            <a:ext cx="7133811" cy="369332"/>
          </a:xfrm>
          <a:prstGeom prst="rect">
            <a:avLst/>
          </a:prstGeom>
          <a:noFill/>
        </p:spPr>
        <p:txBody>
          <a:bodyPr wrap="square" rtlCol="0">
            <a:spAutoFit/>
          </a:bodyPr>
          <a:lstStyle/>
          <a:p>
            <a:pPr algn="l"/>
            <a:r>
              <a:rPr lang="en-US" sz="1800" b="1" dirty="0"/>
              <a:t>General form of vector potential as a superposition of plane waves:</a:t>
            </a:r>
          </a:p>
        </p:txBody>
      </p:sp>
      <p:graphicFrame>
        <p:nvGraphicFramePr>
          <p:cNvPr id="6" name="Object 5">
            <a:extLst>
              <a:ext uri="{FF2B5EF4-FFF2-40B4-BE49-F238E27FC236}">
                <a16:creationId xmlns:a16="http://schemas.microsoft.com/office/drawing/2014/main" id="{783F1C90-CD34-4AD0-9C32-50C0ABCFBA09}"/>
              </a:ext>
            </a:extLst>
          </p:cNvPr>
          <p:cNvGraphicFramePr>
            <a:graphicFrameLocks noChangeAspect="1"/>
          </p:cNvGraphicFramePr>
          <p:nvPr/>
        </p:nvGraphicFramePr>
        <p:xfrm>
          <a:off x="799308" y="1419675"/>
          <a:ext cx="6195853" cy="1639311"/>
        </p:xfrm>
        <a:graphic>
          <a:graphicData uri="http://schemas.openxmlformats.org/presentationml/2006/ole">
            <mc:AlternateContent xmlns:mc="http://schemas.openxmlformats.org/markup-compatibility/2006">
              <mc:Choice xmlns:v="urn:schemas-microsoft-com:vml" Requires="v">
                <p:oleObj name="Equation" r:id="rId3" imgW="3314520" imgH="876240" progId="Equation.DSMT4">
                  <p:embed/>
                </p:oleObj>
              </mc:Choice>
              <mc:Fallback>
                <p:oleObj name="Equation" r:id="rId3" imgW="3314520" imgH="876240" progId="Equation.DSMT4">
                  <p:embed/>
                  <p:pic>
                    <p:nvPicPr>
                      <p:cNvPr id="6" name="Object 5">
                        <a:extLst>
                          <a:ext uri="{FF2B5EF4-FFF2-40B4-BE49-F238E27FC236}">
                            <a16:creationId xmlns:a16="http://schemas.microsoft.com/office/drawing/2014/main" id="{783F1C90-CD34-4AD0-9C32-50C0ABCFBA09}"/>
                          </a:ext>
                        </a:extLst>
                      </p:cNvPr>
                      <p:cNvPicPr/>
                      <p:nvPr/>
                    </p:nvPicPr>
                    <p:blipFill>
                      <a:blip r:embed="rId4"/>
                      <a:stretch>
                        <a:fillRect/>
                      </a:stretch>
                    </p:blipFill>
                    <p:spPr>
                      <a:xfrm>
                        <a:off x="799308" y="1419675"/>
                        <a:ext cx="6195853" cy="163931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1AE3A4C-1CA5-4375-A321-8418EB1D65C6}"/>
              </a:ext>
            </a:extLst>
          </p:cNvPr>
          <p:cNvGraphicFramePr>
            <a:graphicFrameLocks noChangeAspect="1"/>
          </p:cNvGraphicFramePr>
          <p:nvPr/>
        </p:nvGraphicFramePr>
        <p:xfrm>
          <a:off x="799307" y="3069949"/>
          <a:ext cx="6667500" cy="2714625"/>
        </p:xfrm>
        <a:graphic>
          <a:graphicData uri="http://schemas.openxmlformats.org/presentationml/2006/ole">
            <mc:AlternateContent xmlns:mc="http://schemas.openxmlformats.org/markup-compatibility/2006">
              <mc:Choice xmlns:v="urn:schemas-microsoft-com:vml" Requires="v">
                <p:oleObj name="Equation" r:id="rId5" imgW="4025880" imgH="1638000" progId="Equation.DSMT4">
                  <p:embed/>
                </p:oleObj>
              </mc:Choice>
              <mc:Fallback>
                <p:oleObj name="Equation" r:id="rId5" imgW="4025880" imgH="1638000" progId="Equation.DSMT4">
                  <p:embed/>
                  <p:pic>
                    <p:nvPicPr>
                      <p:cNvPr id="7" name="Object 6">
                        <a:extLst>
                          <a:ext uri="{FF2B5EF4-FFF2-40B4-BE49-F238E27FC236}">
                            <a16:creationId xmlns:a16="http://schemas.microsoft.com/office/drawing/2014/main" id="{B1AE3A4C-1CA5-4375-A321-8418EB1D65C6}"/>
                          </a:ext>
                        </a:extLst>
                      </p:cNvPr>
                      <p:cNvPicPr/>
                      <p:nvPr/>
                    </p:nvPicPr>
                    <p:blipFill>
                      <a:blip r:embed="rId6"/>
                      <a:stretch>
                        <a:fillRect/>
                      </a:stretch>
                    </p:blipFill>
                    <p:spPr>
                      <a:xfrm>
                        <a:off x="799307" y="3069949"/>
                        <a:ext cx="6667500" cy="2714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BF6A338-5B06-4688-8440-85A66692C68A}"/>
              </a:ext>
            </a:extLst>
          </p:cNvPr>
          <p:cNvGraphicFramePr>
            <a:graphicFrameLocks noChangeAspect="1"/>
          </p:cNvGraphicFramePr>
          <p:nvPr/>
        </p:nvGraphicFramePr>
        <p:xfrm>
          <a:off x="5138105" y="5171383"/>
          <a:ext cx="3025350" cy="533885"/>
        </p:xfrm>
        <a:graphic>
          <a:graphicData uri="http://schemas.openxmlformats.org/presentationml/2006/ole">
            <mc:AlternateContent xmlns:mc="http://schemas.openxmlformats.org/markup-compatibility/2006">
              <mc:Choice xmlns:v="urn:schemas-microsoft-com:vml" Requires="v">
                <p:oleObj name="Equation" r:id="rId7" imgW="2590560" imgH="457200" progId="Equation.DSMT4">
                  <p:embed/>
                </p:oleObj>
              </mc:Choice>
              <mc:Fallback>
                <p:oleObj name="Equation" r:id="rId7" imgW="2590560" imgH="457200" progId="Equation.DSMT4">
                  <p:embed/>
                  <p:pic>
                    <p:nvPicPr>
                      <p:cNvPr id="9" name="Object 8">
                        <a:extLst>
                          <a:ext uri="{FF2B5EF4-FFF2-40B4-BE49-F238E27FC236}">
                            <a16:creationId xmlns:a16="http://schemas.microsoft.com/office/drawing/2014/main" id="{DBF6A338-5B06-4688-8440-85A66692C68A}"/>
                          </a:ext>
                        </a:extLst>
                      </p:cNvPr>
                      <p:cNvPicPr/>
                      <p:nvPr/>
                    </p:nvPicPr>
                    <p:blipFill>
                      <a:blip r:embed="rId8"/>
                      <a:stretch>
                        <a:fillRect/>
                      </a:stretch>
                    </p:blipFill>
                    <p:spPr>
                      <a:xfrm>
                        <a:off x="5138105" y="5171383"/>
                        <a:ext cx="3025350" cy="533885"/>
                      </a:xfrm>
                      <a:prstGeom prst="rect">
                        <a:avLst/>
                      </a:prstGeom>
                    </p:spPr>
                  </p:pic>
                </p:oleObj>
              </mc:Fallback>
            </mc:AlternateContent>
          </a:graphicData>
        </a:graphic>
      </p:graphicFrame>
    </p:spTree>
    <p:extLst>
      <p:ext uri="{BB962C8B-B14F-4D97-AF65-F5344CB8AC3E}">
        <p14:creationId xmlns:p14="http://schemas.microsoft.com/office/powerpoint/2010/main" val="296049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F7966-A1EA-4CAE-BEA2-2D8AE4DEC99F}"/>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3C7A9F75-EC4C-45B5-8DD3-395B7396E042}"/>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3D702DD2-B5BD-451D-8A92-5C2873118EDE}"/>
              </a:ext>
            </a:extLst>
          </p:cNvPr>
          <p:cNvSpPr>
            <a:spLocks noGrp="1"/>
          </p:cNvSpPr>
          <p:nvPr>
            <p:ph type="sldNum" sz="quarter" idx="12"/>
          </p:nvPr>
        </p:nvSpPr>
        <p:spPr/>
        <p:txBody>
          <a:bodyPr/>
          <a:lstStyle/>
          <a:p>
            <a:fld id="{E23FF32D-176F-4F5B-8878-5D48FB6FF26A}" type="slidenum">
              <a:rPr lang="en-US" smtClean="0"/>
              <a:t>15</a:t>
            </a:fld>
            <a:endParaRPr lang="en-US"/>
          </a:p>
        </p:txBody>
      </p:sp>
      <p:graphicFrame>
        <p:nvGraphicFramePr>
          <p:cNvPr id="7" name="Object 6">
            <a:extLst>
              <a:ext uri="{FF2B5EF4-FFF2-40B4-BE49-F238E27FC236}">
                <a16:creationId xmlns:a16="http://schemas.microsoft.com/office/drawing/2014/main" id="{1A827EAD-DE33-4B14-80CB-DAC070DC9900}"/>
              </a:ext>
            </a:extLst>
          </p:cNvPr>
          <p:cNvGraphicFramePr>
            <a:graphicFrameLocks noChangeAspect="1"/>
          </p:cNvGraphicFramePr>
          <p:nvPr/>
        </p:nvGraphicFramePr>
        <p:xfrm>
          <a:off x="290724" y="959644"/>
          <a:ext cx="7429501" cy="3938588"/>
        </p:xfrm>
        <a:graphic>
          <a:graphicData uri="http://schemas.openxmlformats.org/presentationml/2006/ole">
            <mc:AlternateContent xmlns:mc="http://schemas.openxmlformats.org/markup-compatibility/2006">
              <mc:Choice xmlns:v="urn:schemas-microsoft-com:vml" Requires="v">
                <p:oleObj name="Equation" r:id="rId3" imgW="4165560" imgH="2209680" progId="Equation.DSMT4">
                  <p:embed/>
                </p:oleObj>
              </mc:Choice>
              <mc:Fallback>
                <p:oleObj name="Equation" r:id="rId3" imgW="4165560" imgH="2209680" progId="Equation.DSMT4">
                  <p:embed/>
                  <p:pic>
                    <p:nvPicPr>
                      <p:cNvPr id="7" name="Object 6">
                        <a:extLst>
                          <a:ext uri="{FF2B5EF4-FFF2-40B4-BE49-F238E27FC236}">
                            <a16:creationId xmlns:a16="http://schemas.microsoft.com/office/drawing/2014/main" id="{1A827EAD-DE33-4B14-80CB-DAC070DC9900}"/>
                          </a:ext>
                        </a:extLst>
                      </p:cNvPr>
                      <p:cNvPicPr/>
                      <p:nvPr/>
                    </p:nvPicPr>
                    <p:blipFill>
                      <a:blip r:embed="rId4"/>
                      <a:stretch>
                        <a:fillRect/>
                      </a:stretch>
                    </p:blipFill>
                    <p:spPr>
                      <a:xfrm>
                        <a:off x="290724" y="959644"/>
                        <a:ext cx="7429501" cy="3938588"/>
                      </a:xfrm>
                      <a:prstGeom prst="rect">
                        <a:avLst/>
                      </a:prstGeom>
                    </p:spPr>
                  </p:pic>
                </p:oleObj>
              </mc:Fallback>
            </mc:AlternateContent>
          </a:graphicData>
        </a:graphic>
      </p:graphicFrame>
    </p:spTree>
    <p:extLst>
      <p:ext uri="{BB962C8B-B14F-4D97-AF65-F5344CB8AC3E}">
        <p14:creationId xmlns:p14="http://schemas.microsoft.com/office/powerpoint/2010/main" val="151745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978A1-DFB7-4F2B-B426-67C49B1BF673}"/>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ADEECAD5-2808-4074-820A-0EA96FFA02A7}"/>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588CFF5B-C8FD-4603-A0C4-604B2E77A0EE}"/>
              </a:ext>
            </a:extLst>
          </p:cNvPr>
          <p:cNvSpPr>
            <a:spLocks noGrp="1"/>
          </p:cNvSpPr>
          <p:nvPr>
            <p:ph type="sldNum" sz="quarter" idx="12"/>
          </p:nvPr>
        </p:nvSpPr>
        <p:spPr/>
        <p:txBody>
          <a:bodyPr/>
          <a:lstStyle/>
          <a:p>
            <a:fld id="{E23FF32D-176F-4F5B-8878-5D48FB6FF26A}" type="slidenum">
              <a:rPr lang="en-US" smtClean="0"/>
              <a:t>16</a:t>
            </a:fld>
            <a:endParaRPr lang="en-US"/>
          </a:p>
        </p:txBody>
      </p:sp>
      <p:sp>
        <p:nvSpPr>
          <p:cNvPr id="6" name="TextBox 5">
            <a:extLst>
              <a:ext uri="{FF2B5EF4-FFF2-40B4-BE49-F238E27FC236}">
                <a16:creationId xmlns:a16="http://schemas.microsoft.com/office/drawing/2014/main" id="{5CBD74A0-44E3-4F0C-AD25-BC6157089A3C}"/>
              </a:ext>
            </a:extLst>
          </p:cNvPr>
          <p:cNvSpPr txBox="1"/>
          <p:nvPr/>
        </p:nvSpPr>
        <p:spPr>
          <a:xfrm>
            <a:off x="84551" y="857250"/>
            <a:ext cx="7177414" cy="369332"/>
          </a:xfrm>
          <a:prstGeom prst="rect">
            <a:avLst/>
          </a:prstGeom>
          <a:noFill/>
        </p:spPr>
        <p:txBody>
          <a:bodyPr wrap="square" rtlCol="0">
            <a:spAutoFit/>
          </a:bodyPr>
          <a:lstStyle/>
          <a:p>
            <a:pPr algn="l"/>
            <a:r>
              <a:rPr lang="en-US" sz="1800" b="1" dirty="0"/>
              <a:t>Some details, with more care to use real functions  -- </a:t>
            </a:r>
          </a:p>
        </p:txBody>
      </p:sp>
      <p:graphicFrame>
        <p:nvGraphicFramePr>
          <p:cNvPr id="7" name="Object 6">
            <a:extLst>
              <a:ext uri="{FF2B5EF4-FFF2-40B4-BE49-F238E27FC236}">
                <a16:creationId xmlns:a16="http://schemas.microsoft.com/office/drawing/2014/main" id="{5149D7E3-6542-406F-93DB-736588F62366}"/>
              </a:ext>
            </a:extLst>
          </p:cNvPr>
          <p:cNvGraphicFramePr>
            <a:graphicFrameLocks noChangeAspect="1"/>
          </p:cNvGraphicFramePr>
          <p:nvPr/>
        </p:nvGraphicFramePr>
        <p:xfrm>
          <a:off x="319415" y="1203499"/>
          <a:ext cx="7815800" cy="671734"/>
        </p:xfrm>
        <a:graphic>
          <a:graphicData uri="http://schemas.openxmlformats.org/presentationml/2006/ole">
            <mc:AlternateContent xmlns:mc="http://schemas.openxmlformats.org/markup-compatibility/2006">
              <mc:Choice xmlns:v="urn:schemas-microsoft-com:vml" Requires="v">
                <p:oleObj name="Equation" r:id="rId3" imgW="4876560" imgH="419040" progId="Equation.DSMT4">
                  <p:embed/>
                </p:oleObj>
              </mc:Choice>
              <mc:Fallback>
                <p:oleObj name="Equation" r:id="rId3" imgW="4876560" imgH="419040" progId="Equation.DSMT4">
                  <p:embed/>
                  <p:pic>
                    <p:nvPicPr>
                      <p:cNvPr id="7" name="Object 6">
                        <a:extLst>
                          <a:ext uri="{FF2B5EF4-FFF2-40B4-BE49-F238E27FC236}">
                            <a16:creationId xmlns:a16="http://schemas.microsoft.com/office/drawing/2014/main" id="{5149D7E3-6542-406F-93DB-736588F62366}"/>
                          </a:ext>
                        </a:extLst>
                      </p:cNvPr>
                      <p:cNvPicPr/>
                      <p:nvPr/>
                    </p:nvPicPr>
                    <p:blipFill>
                      <a:blip r:embed="rId4"/>
                      <a:stretch>
                        <a:fillRect/>
                      </a:stretch>
                    </p:blipFill>
                    <p:spPr>
                      <a:xfrm>
                        <a:off x="319415" y="1203499"/>
                        <a:ext cx="7815800" cy="67173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1DDE540-58A0-402C-8797-B68A05C5A150}"/>
              </a:ext>
            </a:extLst>
          </p:cNvPr>
          <p:cNvGraphicFramePr>
            <a:graphicFrameLocks noChangeAspect="1"/>
          </p:cNvGraphicFramePr>
          <p:nvPr/>
        </p:nvGraphicFramePr>
        <p:xfrm>
          <a:off x="128587" y="1871662"/>
          <a:ext cx="4625579" cy="1557338"/>
        </p:xfrm>
        <a:graphic>
          <a:graphicData uri="http://schemas.openxmlformats.org/presentationml/2006/ole">
            <mc:AlternateContent xmlns:mc="http://schemas.openxmlformats.org/markup-compatibility/2006">
              <mc:Choice xmlns:v="urn:schemas-microsoft-com:vml" Requires="v">
                <p:oleObj name="Equation" r:id="rId5" imgW="2793960" imgH="939600" progId="Equation.DSMT4">
                  <p:embed/>
                </p:oleObj>
              </mc:Choice>
              <mc:Fallback>
                <p:oleObj name="Equation" r:id="rId5" imgW="2793960" imgH="939600" progId="Equation.DSMT4">
                  <p:embed/>
                  <p:pic>
                    <p:nvPicPr>
                      <p:cNvPr id="8" name="Object 7">
                        <a:extLst>
                          <a:ext uri="{FF2B5EF4-FFF2-40B4-BE49-F238E27FC236}">
                            <a16:creationId xmlns:a16="http://schemas.microsoft.com/office/drawing/2014/main" id="{E1DDE540-58A0-402C-8797-B68A05C5A150}"/>
                          </a:ext>
                        </a:extLst>
                      </p:cNvPr>
                      <p:cNvPicPr/>
                      <p:nvPr/>
                    </p:nvPicPr>
                    <p:blipFill>
                      <a:blip r:embed="rId6"/>
                      <a:stretch>
                        <a:fillRect/>
                      </a:stretch>
                    </p:blipFill>
                    <p:spPr>
                      <a:xfrm>
                        <a:off x="128587" y="1871662"/>
                        <a:ext cx="4625579" cy="15573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41AC227-5ACF-4C11-ABC5-F985D9AA15E4}"/>
              </a:ext>
            </a:extLst>
          </p:cNvPr>
          <p:cNvGraphicFramePr>
            <a:graphicFrameLocks noChangeAspect="1"/>
          </p:cNvGraphicFramePr>
          <p:nvPr/>
        </p:nvGraphicFramePr>
        <p:xfrm>
          <a:off x="170675" y="3134917"/>
          <a:ext cx="7816453" cy="2763440"/>
        </p:xfrm>
        <a:graphic>
          <a:graphicData uri="http://schemas.openxmlformats.org/presentationml/2006/ole">
            <mc:AlternateContent xmlns:mc="http://schemas.openxmlformats.org/markup-compatibility/2006">
              <mc:Choice xmlns:v="urn:schemas-microsoft-com:vml" Requires="v">
                <p:oleObj name="Equation" r:id="rId7" imgW="4914720" imgH="1739880" progId="Equation.DSMT4">
                  <p:embed/>
                </p:oleObj>
              </mc:Choice>
              <mc:Fallback>
                <p:oleObj name="Equation" r:id="rId7" imgW="4914720" imgH="1739880" progId="Equation.DSMT4">
                  <p:embed/>
                  <p:pic>
                    <p:nvPicPr>
                      <p:cNvPr id="9" name="Object 8">
                        <a:extLst>
                          <a:ext uri="{FF2B5EF4-FFF2-40B4-BE49-F238E27FC236}">
                            <a16:creationId xmlns:a16="http://schemas.microsoft.com/office/drawing/2014/main" id="{F41AC227-5ACF-4C11-ABC5-F985D9AA15E4}"/>
                          </a:ext>
                        </a:extLst>
                      </p:cNvPr>
                      <p:cNvPicPr/>
                      <p:nvPr/>
                    </p:nvPicPr>
                    <p:blipFill>
                      <a:blip r:embed="rId8"/>
                      <a:stretch>
                        <a:fillRect/>
                      </a:stretch>
                    </p:blipFill>
                    <p:spPr>
                      <a:xfrm>
                        <a:off x="170675" y="3134917"/>
                        <a:ext cx="7816453" cy="2763440"/>
                      </a:xfrm>
                      <a:prstGeom prst="rect">
                        <a:avLst/>
                      </a:prstGeom>
                    </p:spPr>
                  </p:pic>
                </p:oleObj>
              </mc:Fallback>
            </mc:AlternateContent>
          </a:graphicData>
        </a:graphic>
      </p:graphicFrame>
    </p:spTree>
    <p:extLst>
      <p:ext uri="{BB962C8B-B14F-4D97-AF65-F5344CB8AC3E}">
        <p14:creationId xmlns:p14="http://schemas.microsoft.com/office/powerpoint/2010/main" val="356032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B7625-1BD9-4D0F-A595-28F9F97E7ACC}"/>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F506EC5E-9079-44AB-8270-37D008C655F9}"/>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9E21FFFC-A8FF-45F3-82C3-638F8A781CEE}"/>
              </a:ext>
            </a:extLst>
          </p:cNvPr>
          <p:cNvSpPr>
            <a:spLocks noGrp="1"/>
          </p:cNvSpPr>
          <p:nvPr>
            <p:ph type="sldNum" sz="quarter" idx="12"/>
          </p:nvPr>
        </p:nvSpPr>
        <p:spPr/>
        <p:txBody>
          <a:bodyPr/>
          <a:lstStyle/>
          <a:p>
            <a:fld id="{E23FF32D-176F-4F5B-8878-5D48FB6FF26A}" type="slidenum">
              <a:rPr lang="en-US" smtClean="0"/>
              <a:t>17</a:t>
            </a:fld>
            <a:endParaRPr lang="en-US"/>
          </a:p>
        </p:txBody>
      </p:sp>
      <p:sp>
        <p:nvSpPr>
          <p:cNvPr id="6" name="TextBox 5">
            <a:extLst>
              <a:ext uri="{FF2B5EF4-FFF2-40B4-BE49-F238E27FC236}">
                <a16:creationId xmlns:a16="http://schemas.microsoft.com/office/drawing/2014/main" id="{3AEFA694-A138-4BC0-8424-60779F970EF0}"/>
              </a:ext>
            </a:extLst>
          </p:cNvPr>
          <p:cNvSpPr txBox="1"/>
          <p:nvPr/>
        </p:nvSpPr>
        <p:spPr>
          <a:xfrm>
            <a:off x="310243" y="955222"/>
            <a:ext cx="8368393" cy="1200329"/>
          </a:xfrm>
          <a:prstGeom prst="rect">
            <a:avLst/>
          </a:prstGeom>
          <a:noFill/>
        </p:spPr>
        <p:txBody>
          <a:bodyPr wrap="square" rtlCol="0">
            <a:spAutoFit/>
          </a:bodyPr>
          <a:lstStyle/>
          <a:p>
            <a:pPr algn="l"/>
            <a:r>
              <a:rPr lang="en-US" sz="1800" b="1" dirty="0"/>
              <a:t>In the next slide, we will “jump” to quantizing the electromagnetic field using the analogy of the harmonic oscillator Hamiltonian.    In fact,  the analogy has nothing to do with the physics of the harmonic oscillator other than their particle symmetry as Bose particles.</a:t>
            </a:r>
          </a:p>
        </p:txBody>
      </p:sp>
      <p:pic>
        <p:nvPicPr>
          <p:cNvPr id="7" name="Picture 6">
            <a:extLst>
              <a:ext uri="{FF2B5EF4-FFF2-40B4-BE49-F238E27FC236}">
                <a16:creationId xmlns:a16="http://schemas.microsoft.com/office/drawing/2014/main" id="{00962198-86D6-4C71-A4A1-0AD92782F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170843"/>
            <a:ext cx="1943100" cy="2516315"/>
          </a:xfrm>
          <a:prstGeom prst="rect">
            <a:avLst/>
          </a:prstGeom>
        </p:spPr>
      </p:pic>
      <p:sp>
        <p:nvSpPr>
          <p:cNvPr id="8" name="TextBox 7">
            <a:extLst>
              <a:ext uri="{FF2B5EF4-FFF2-40B4-BE49-F238E27FC236}">
                <a16:creationId xmlns:a16="http://schemas.microsoft.com/office/drawing/2014/main" id="{EA70D988-FE5A-4440-8925-A0A7D0787169}"/>
              </a:ext>
            </a:extLst>
          </p:cNvPr>
          <p:cNvSpPr txBox="1"/>
          <p:nvPr/>
        </p:nvSpPr>
        <p:spPr>
          <a:xfrm>
            <a:off x="310243" y="4809586"/>
            <a:ext cx="3600450" cy="369332"/>
          </a:xfrm>
          <a:prstGeom prst="rect">
            <a:avLst/>
          </a:prstGeom>
          <a:noFill/>
        </p:spPr>
        <p:txBody>
          <a:bodyPr wrap="square" rtlCol="0">
            <a:spAutoFit/>
          </a:bodyPr>
          <a:lstStyle/>
          <a:p>
            <a:r>
              <a:rPr lang="en-US" sz="1800" dirty="0">
                <a:latin typeface="+mj-lt"/>
              </a:rPr>
              <a:t>Max Planck  1858-1947</a:t>
            </a:r>
          </a:p>
        </p:txBody>
      </p:sp>
      <p:sp>
        <p:nvSpPr>
          <p:cNvPr id="9" name="TextBox 8">
            <a:extLst>
              <a:ext uri="{FF2B5EF4-FFF2-40B4-BE49-F238E27FC236}">
                <a16:creationId xmlns:a16="http://schemas.microsoft.com/office/drawing/2014/main" id="{CAE0B1DC-ECB1-41DE-BE90-299592AFCACF}"/>
              </a:ext>
            </a:extLst>
          </p:cNvPr>
          <p:cNvSpPr txBox="1"/>
          <p:nvPr/>
        </p:nvSpPr>
        <p:spPr>
          <a:xfrm>
            <a:off x="2686050" y="2081771"/>
            <a:ext cx="6172200" cy="369332"/>
          </a:xfrm>
          <a:prstGeom prst="rect">
            <a:avLst/>
          </a:prstGeom>
          <a:noFill/>
        </p:spPr>
        <p:txBody>
          <a:bodyPr wrap="square" rtlCol="0">
            <a:spAutoFit/>
          </a:bodyPr>
          <a:lstStyle/>
          <a:p>
            <a:r>
              <a:rPr lang="en-US" sz="1800" b="1" dirty="0"/>
              <a:t>Historical importance of the formula for Blackbody radiation</a:t>
            </a:r>
          </a:p>
        </p:txBody>
      </p:sp>
      <p:sp>
        <p:nvSpPr>
          <p:cNvPr id="10" name="TextBox 9">
            <a:extLst>
              <a:ext uri="{FF2B5EF4-FFF2-40B4-BE49-F238E27FC236}">
                <a16:creationId xmlns:a16="http://schemas.microsoft.com/office/drawing/2014/main" id="{59A57C77-5326-46F6-AB81-886677B4CF37}"/>
              </a:ext>
            </a:extLst>
          </p:cNvPr>
          <p:cNvSpPr txBox="1"/>
          <p:nvPr/>
        </p:nvSpPr>
        <p:spPr>
          <a:xfrm>
            <a:off x="2936773" y="2426126"/>
            <a:ext cx="5926931" cy="2308324"/>
          </a:xfrm>
          <a:prstGeom prst="rect">
            <a:avLst/>
          </a:prstGeom>
          <a:noFill/>
        </p:spPr>
        <p:txBody>
          <a:bodyPr wrap="square" rtlCol="0">
            <a:spAutoFit/>
          </a:bodyPr>
          <a:lstStyle/>
          <a:p>
            <a:r>
              <a:rPr lang="en-US" sz="1800" b="1" dirty="0"/>
              <a:t>A blackbody means an idealized opaque (non-reflective) material which can absorb and emit electromagnetic radiation.  If the body has an equilibrium temperature T, the energy associated with the blackbody is &lt;U&gt;. Using statistical mechanics and the assumption of quantized electromagnetic radiation, Planck showed that the black body internal energy and its distribution is given by in terms of frequency </a:t>
            </a:r>
            <a:r>
              <a:rPr lang="en-US" sz="1800" b="1" i="1" dirty="0"/>
              <a:t>f</a:t>
            </a:r>
            <a:r>
              <a:rPr lang="en-US" sz="1800" b="1" dirty="0"/>
              <a:t>:</a:t>
            </a:r>
            <a:endParaRPr lang="en-US" sz="1800" b="1" dirty="0">
              <a:latin typeface="+mj-lt"/>
            </a:endParaRPr>
          </a:p>
        </p:txBody>
      </p:sp>
      <p:graphicFrame>
        <p:nvGraphicFramePr>
          <p:cNvPr id="13" name="Object 12">
            <a:extLst>
              <a:ext uri="{FF2B5EF4-FFF2-40B4-BE49-F238E27FC236}">
                <a16:creationId xmlns:a16="http://schemas.microsoft.com/office/drawing/2014/main" id="{B1871242-0B3B-45A9-9F47-DFBC7E5A4F79}"/>
              </a:ext>
            </a:extLst>
          </p:cNvPr>
          <p:cNvGraphicFramePr>
            <a:graphicFrameLocks noChangeAspect="1"/>
          </p:cNvGraphicFramePr>
          <p:nvPr>
            <p:extLst>
              <p:ext uri="{D42A27DB-BD31-4B8C-83A1-F6EECF244321}">
                <p14:modId xmlns:p14="http://schemas.microsoft.com/office/powerpoint/2010/main" val="979814671"/>
              </p:ext>
            </p:extLst>
          </p:nvPr>
        </p:nvGraphicFramePr>
        <p:xfrm>
          <a:off x="3257067" y="4764891"/>
          <a:ext cx="5236879" cy="828053"/>
        </p:xfrm>
        <a:graphic>
          <a:graphicData uri="http://schemas.openxmlformats.org/presentationml/2006/ole">
            <mc:AlternateContent xmlns:mc="http://schemas.openxmlformats.org/markup-compatibility/2006">
              <mc:Choice xmlns:v="urn:schemas-microsoft-com:vml" Requires="v">
                <p:oleObj name="Equation" r:id="rId3" imgW="2971800" imgH="469800" progId="Equation.DSMT4">
                  <p:embed/>
                </p:oleObj>
              </mc:Choice>
              <mc:Fallback>
                <p:oleObj name="Equation" r:id="rId3" imgW="2971800" imgH="469800" progId="Equation.DSMT4">
                  <p:embed/>
                  <p:pic>
                    <p:nvPicPr>
                      <p:cNvPr id="13" name="Object 12">
                        <a:extLst>
                          <a:ext uri="{FF2B5EF4-FFF2-40B4-BE49-F238E27FC236}">
                            <a16:creationId xmlns:a16="http://schemas.microsoft.com/office/drawing/2014/main" id="{B1871242-0B3B-45A9-9F47-DFBC7E5A4F79}"/>
                          </a:ext>
                        </a:extLst>
                      </p:cNvPr>
                      <p:cNvPicPr/>
                      <p:nvPr/>
                    </p:nvPicPr>
                    <p:blipFill>
                      <a:blip r:embed="rId4"/>
                      <a:stretch>
                        <a:fillRect/>
                      </a:stretch>
                    </p:blipFill>
                    <p:spPr>
                      <a:xfrm>
                        <a:off x="3257067" y="4764891"/>
                        <a:ext cx="5236879" cy="828053"/>
                      </a:xfrm>
                      <a:prstGeom prst="rect">
                        <a:avLst/>
                      </a:prstGeom>
                    </p:spPr>
                  </p:pic>
                </p:oleObj>
              </mc:Fallback>
            </mc:AlternateContent>
          </a:graphicData>
        </a:graphic>
      </p:graphicFrame>
    </p:spTree>
    <p:extLst>
      <p:ext uri="{BB962C8B-B14F-4D97-AF65-F5344CB8AC3E}">
        <p14:creationId xmlns:p14="http://schemas.microsoft.com/office/powerpoint/2010/main" val="90158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0BDBD-B864-4D75-AB67-D046857B3C3C}"/>
              </a:ext>
            </a:extLst>
          </p:cNvPr>
          <p:cNvPicPr>
            <a:picLocks noChangeAspect="1"/>
          </p:cNvPicPr>
          <p:nvPr/>
        </p:nvPicPr>
        <p:blipFill>
          <a:blip r:embed="rId2"/>
          <a:stretch>
            <a:fillRect/>
          </a:stretch>
        </p:blipFill>
        <p:spPr>
          <a:xfrm>
            <a:off x="3546904" y="845341"/>
            <a:ext cx="5605261" cy="5143500"/>
          </a:xfrm>
          <a:prstGeom prst="rect">
            <a:avLst/>
          </a:prstGeom>
        </p:spPr>
      </p:pic>
      <p:sp>
        <p:nvSpPr>
          <p:cNvPr id="2" name="Date Placeholder 1">
            <a:extLst>
              <a:ext uri="{FF2B5EF4-FFF2-40B4-BE49-F238E27FC236}">
                <a16:creationId xmlns:a16="http://schemas.microsoft.com/office/drawing/2014/main" id="{ED490E90-2FC7-43F2-A77E-95083C84D277}"/>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1C074E7C-264F-4E59-8541-26C9A36381E0}"/>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DB0C7DAA-8866-4AC2-BC0E-635AAECA2396}"/>
              </a:ext>
            </a:extLst>
          </p:cNvPr>
          <p:cNvSpPr>
            <a:spLocks noGrp="1"/>
          </p:cNvSpPr>
          <p:nvPr>
            <p:ph type="sldNum" sz="quarter" idx="12"/>
          </p:nvPr>
        </p:nvSpPr>
        <p:spPr/>
        <p:txBody>
          <a:bodyPr/>
          <a:lstStyle/>
          <a:p>
            <a:fld id="{E23FF32D-176F-4F5B-8878-5D48FB6FF26A}" type="slidenum">
              <a:rPr lang="en-US" smtClean="0"/>
              <a:t>18</a:t>
            </a:fld>
            <a:endParaRPr lang="en-US"/>
          </a:p>
        </p:txBody>
      </p:sp>
      <p:sp>
        <p:nvSpPr>
          <p:cNvPr id="6" name="TextBox 5">
            <a:extLst>
              <a:ext uri="{FF2B5EF4-FFF2-40B4-BE49-F238E27FC236}">
                <a16:creationId xmlns:a16="http://schemas.microsoft.com/office/drawing/2014/main" id="{2C282BB5-B709-4558-857C-65C08F11E7FD}"/>
              </a:ext>
            </a:extLst>
          </p:cNvPr>
          <p:cNvSpPr txBox="1"/>
          <p:nvPr/>
        </p:nvSpPr>
        <p:spPr>
          <a:xfrm>
            <a:off x="155122" y="1061357"/>
            <a:ext cx="3208564" cy="2562240"/>
          </a:xfrm>
          <a:prstGeom prst="rect">
            <a:avLst/>
          </a:prstGeom>
          <a:noFill/>
        </p:spPr>
        <p:txBody>
          <a:bodyPr wrap="square" rtlCol="0">
            <a:spAutoFit/>
          </a:bodyPr>
          <a:lstStyle/>
          <a:p>
            <a:r>
              <a:rPr lang="en-US" sz="1800" b="1" dirty="0"/>
              <a:t>Figure from:</a:t>
            </a:r>
          </a:p>
          <a:p>
            <a:r>
              <a:rPr lang="en-US" sz="1800" b="1" dirty="0"/>
              <a:t>An Introduction to Thermal Physics</a:t>
            </a:r>
            <a:r>
              <a:rPr lang="en-US" sz="1800" dirty="0"/>
              <a:t>, by Daniel V. Schroeder (Addison Wesley, 2000 and now Oxford University Press)</a:t>
            </a:r>
          </a:p>
          <a:p>
            <a:endParaRPr lang="en-US" sz="1800" b="1" dirty="0"/>
          </a:p>
          <a:p>
            <a:r>
              <a:rPr lang="en-US" sz="1800" b="1" dirty="0"/>
              <a:t>Showing frequency distribution of blackbody radiation from the big bang.</a:t>
            </a:r>
          </a:p>
        </p:txBody>
      </p:sp>
    </p:spTree>
    <p:extLst>
      <p:ext uri="{BB962C8B-B14F-4D97-AF65-F5344CB8AC3E}">
        <p14:creationId xmlns:p14="http://schemas.microsoft.com/office/powerpoint/2010/main" val="107795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2B377-AD48-413C-9951-AB2BC04CE750}"/>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FB13B717-0871-42E6-8B91-6F5DF696C96D}"/>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CBDF2C0A-B59C-4484-9FC8-A682942D95B3}"/>
              </a:ext>
            </a:extLst>
          </p:cNvPr>
          <p:cNvSpPr>
            <a:spLocks noGrp="1"/>
          </p:cNvSpPr>
          <p:nvPr>
            <p:ph type="sldNum" sz="quarter" idx="12"/>
          </p:nvPr>
        </p:nvSpPr>
        <p:spPr/>
        <p:txBody>
          <a:bodyPr/>
          <a:lstStyle/>
          <a:p>
            <a:fld id="{E23FF32D-176F-4F5B-8878-5D48FB6FF26A}" type="slidenum">
              <a:rPr lang="en-US" smtClean="0"/>
              <a:t>19</a:t>
            </a:fld>
            <a:endParaRPr lang="en-US"/>
          </a:p>
        </p:txBody>
      </p:sp>
      <p:graphicFrame>
        <p:nvGraphicFramePr>
          <p:cNvPr id="5" name="Object 4">
            <a:extLst>
              <a:ext uri="{FF2B5EF4-FFF2-40B4-BE49-F238E27FC236}">
                <a16:creationId xmlns:a16="http://schemas.microsoft.com/office/drawing/2014/main" id="{2C1E41D8-653F-4550-B2B4-B0700434B624}"/>
              </a:ext>
            </a:extLst>
          </p:cNvPr>
          <p:cNvGraphicFramePr>
            <a:graphicFrameLocks noChangeAspect="1"/>
          </p:cNvGraphicFramePr>
          <p:nvPr/>
        </p:nvGraphicFramePr>
        <p:xfrm>
          <a:off x="310020" y="959644"/>
          <a:ext cx="5594747" cy="1391841"/>
        </p:xfrm>
        <a:graphic>
          <a:graphicData uri="http://schemas.openxmlformats.org/presentationml/2006/ole">
            <mc:AlternateContent xmlns:mc="http://schemas.openxmlformats.org/markup-compatibility/2006">
              <mc:Choice xmlns:v="urn:schemas-microsoft-com:vml" Requires="v">
                <p:oleObj name="Equation" r:id="rId3" imgW="3517560" imgH="876240" progId="Equation.DSMT4">
                  <p:embed/>
                </p:oleObj>
              </mc:Choice>
              <mc:Fallback>
                <p:oleObj name="Equation" r:id="rId3" imgW="3517560" imgH="876240" progId="Equation.DSMT4">
                  <p:embed/>
                  <p:pic>
                    <p:nvPicPr>
                      <p:cNvPr id="5" name="Object 4">
                        <a:extLst>
                          <a:ext uri="{FF2B5EF4-FFF2-40B4-BE49-F238E27FC236}">
                            <a16:creationId xmlns:a16="http://schemas.microsoft.com/office/drawing/2014/main" id="{2C1E41D8-653F-4550-B2B4-B0700434B624}"/>
                          </a:ext>
                        </a:extLst>
                      </p:cNvPr>
                      <p:cNvPicPr/>
                      <p:nvPr/>
                    </p:nvPicPr>
                    <p:blipFill>
                      <a:blip r:embed="rId4"/>
                      <a:stretch>
                        <a:fillRect/>
                      </a:stretch>
                    </p:blipFill>
                    <p:spPr>
                      <a:xfrm>
                        <a:off x="310020" y="959644"/>
                        <a:ext cx="5594747" cy="139184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4EB93EC-A86E-41D2-B7E1-A4A4D63831B7}"/>
              </a:ext>
            </a:extLst>
          </p:cNvPr>
          <p:cNvSpPr txBox="1"/>
          <p:nvPr/>
        </p:nvSpPr>
        <p:spPr>
          <a:xfrm>
            <a:off x="310020" y="2598256"/>
            <a:ext cx="6147931" cy="369332"/>
          </a:xfrm>
          <a:prstGeom prst="rect">
            <a:avLst/>
          </a:prstGeom>
          <a:noFill/>
        </p:spPr>
        <p:txBody>
          <a:bodyPr wrap="square" rtlCol="0">
            <a:spAutoFit/>
          </a:bodyPr>
          <a:lstStyle/>
          <a:p>
            <a:pPr algn="l"/>
            <a:r>
              <a:rPr lang="en-US" sz="1800" b="1" dirty="0"/>
              <a:t>Big leap --</a:t>
            </a:r>
          </a:p>
        </p:txBody>
      </p:sp>
      <p:graphicFrame>
        <p:nvGraphicFramePr>
          <p:cNvPr id="7" name="Object 6">
            <a:extLst>
              <a:ext uri="{FF2B5EF4-FFF2-40B4-BE49-F238E27FC236}">
                <a16:creationId xmlns:a16="http://schemas.microsoft.com/office/drawing/2014/main" id="{73DE2C9D-6A07-477F-BF2E-CA5539EA5F8F}"/>
              </a:ext>
            </a:extLst>
          </p:cNvPr>
          <p:cNvGraphicFramePr>
            <a:graphicFrameLocks noChangeAspect="1"/>
          </p:cNvGraphicFramePr>
          <p:nvPr>
            <p:extLst>
              <p:ext uri="{D42A27DB-BD31-4B8C-83A1-F6EECF244321}">
                <p14:modId xmlns:p14="http://schemas.microsoft.com/office/powerpoint/2010/main" val="1267017870"/>
              </p:ext>
            </p:extLst>
          </p:nvPr>
        </p:nvGraphicFramePr>
        <p:xfrm>
          <a:off x="2170113" y="2503488"/>
          <a:ext cx="6076950" cy="3132137"/>
        </p:xfrm>
        <a:graphic>
          <a:graphicData uri="http://schemas.openxmlformats.org/presentationml/2006/ole">
            <mc:AlternateContent xmlns:mc="http://schemas.openxmlformats.org/markup-compatibility/2006">
              <mc:Choice xmlns:v="urn:schemas-microsoft-com:vml" Requires="v">
                <p:oleObj name="Equation" r:id="rId5" imgW="3619440" imgH="1866600" progId="Equation.DSMT4">
                  <p:embed/>
                </p:oleObj>
              </mc:Choice>
              <mc:Fallback>
                <p:oleObj name="Equation" r:id="rId5" imgW="3619440" imgH="1866600" progId="Equation.DSMT4">
                  <p:embed/>
                  <p:pic>
                    <p:nvPicPr>
                      <p:cNvPr id="7" name="Object 6">
                        <a:extLst>
                          <a:ext uri="{FF2B5EF4-FFF2-40B4-BE49-F238E27FC236}">
                            <a16:creationId xmlns:a16="http://schemas.microsoft.com/office/drawing/2014/main" id="{73DE2C9D-6A07-477F-BF2E-CA5539EA5F8F}"/>
                          </a:ext>
                        </a:extLst>
                      </p:cNvPr>
                      <p:cNvPicPr/>
                      <p:nvPr/>
                    </p:nvPicPr>
                    <p:blipFill>
                      <a:blip r:embed="rId6"/>
                      <a:stretch>
                        <a:fillRect/>
                      </a:stretch>
                    </p:blipFill>
                    <p:spPr>
                      <a:xfrm>
                        <a:off x="2170113" y="2503488"/>
                        <a:ext cx="6076950" cy="3132137"/>
                      </a:xfrm>
                      <a:prstGeom prst="rect">
                        <a:avLst/>
                      </a:prstGeom>
                    </p:spPr>
                  </p:pic>
                </p:oleObj>
              </mc:Fallback>
            </mc:AlternateContent>
          </a:graphicData>
        </a:graphic>
      </p:graphicFrame>
    </p:spTree>
    <p:extLst>
      <p:ext uri="{BB962C8B-B14F-4D97-AF65-F5344CB8AC3E}">
        <p14:creationId xmlns:p14="http://schemas.microsoft.com/office/powerpoint/2010/main" val="418106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010A33-6244-B821-232B-77BC58EA102E}"/>
              </a:ext>
            </a:extLst>
          </p:cNvPr>
          <p:cNvPicPr>
            <a:picLocks noChangeAspect="1"/>
          </p:cNvPicPr>
          <p:nvPr/>
        </p:nvPicPr>
        <p:blipFill>
          <a:blip r:embed="rId3"/>
          <a:stretch>
            <a:fillRect/>
          </a:stretch>
        </p:blipFill>
        <p:spPr>
          <a:xfrm>
            <a:off x="146561" y="136526"/>
            <a:ext cx="8850878" cy="6019016"/>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04/22/2024</a:t>
            </a:r>
            <a:endParaRPr lang="en-US" dirty="0"/>
          </a:p>
        </p:txBody>
      </p:sp>
      <p:sp>
        <p:nvSpPr>
          <p:cNvPr id="7" name="Footer Placeholder 6"/>
          <p:cNvSpPr>
            <a:spLocks noGrp="1"/>
          </p:cNvSpPr>
          <p:nvPr>
            <p:ph type="ftr" sz="quarter" idx="11"/>
          </p:nvPr>
        </p:nvSpPr>
        <p:spPr/>
        <p:txBody>
          <a:bodyPr/>
          <a:lstStyle/>
          <a:p>
            <a:r>
              <a:rPr lang="en-US"/>
              <a:t>PHY 712  Spring 2024 -- Lecture 35</a:t>
            </a:r>
            <a:endParaRPr lang="en-US" dirty="0"/>
          </a:p>
        </p:txBody>
      </p:sp>
      <p:sp>
        <p:nvSpPr>
          <p:cNvPr id="8" name="Rectangle 7"/>
          <p:cNvSpPr/>
          <p:nvPr/>
        </p:nvSpPr>
        <p:spPr>
          <a:xfrm>
            <a:off x="293122" y="4648200"/>
            <a:ext cx="8850878" cy="365125"/>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77A82-C3BE-43B8-8C05-AC3D0F8CF3D5}"/>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35909F0E-B323-4A59-B7C3-C1EE59813350}"/>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950498DD-2132-4B3E-A97F-35048B5E0E66}"/>
              </a:ext>
            </a:extLst>
          </p:cNvPr>
          <p:cNvSpPr>
            <a:spLocks noGrp="1"/>
          </p:cNvSpPr>
          <p:nvPr>
            <p:ph type="sldNum" sz="quarter" idx="12"/>
          </p:nvPr>
        </p:nvSpPr>
        <p:spPr/>
        <p:txBody>
          <a:bodyPr/>
          <a:lstStyle/>
          <a:p>
            <a:fld id="{E23FF32D-176F-4F5B-8878-5D48FB6FF26A}" type="slidenum">
              <a:rPr lang="en-US" smtClean="0"/>
              <a:t>20</a:t>
            </a:fld>
            <a:endParaRPr lang="en-US"/>
          </a:p>
        </p:txBody>
      </p:sp>
      <p:graphicFrame>
        <p:nvGraphicFramePr>
          <p:cNvPr id="5" name="Object 4">
            <a:extLst>
              <a:ext uri="{FF2B5EF4-FFF2-40B4-BE49-F238E27FC236}">
                <a16:creationId xmlns:a16="http://schemas.microsoft.com/office/drawing/2014/main" id="{D81F3F3B-1036-42A3-9BAA-7DC4E1994C59}"/>
              </a:ext>
            </a:extLst>
          </p:cNvPr>
          <p:cNvGraphicFramePr>
            <a:graphicFrameLocks noChangeAspect="1"/>
          </p:cNvGraphicFramePr>
          <p:nvPr>
            <p:extLst>
              <p:ext uri="{D42A27DB-BD31-4B8C-83A1-F6EECF244321}">
                <p14:modId xmlns:p14="http://schemas.microsoft.com/office/powerpoint/2010/main" val="1856656165"/>
              </p:ext>
            </p:extLst>
          </p:nvPr>
        </p:nvGraphicFramePr>
        <p:xfrm>
          <a:off x="619125" y="1268413"/>
          <a:ext cx="8250238" cy="3857625"/>
        </p:xfrm>
        <a:graphic>
          <a:graphicData uri="http://schemas.openxmlformats.org/presentationml/2006/ole">
            <mc:AlternateContent xmlns:mc="http://schemas.openxmlformats.org/markup-compatibility/2006">
              <mc:Choice xmlns:v="urn:schemas-microsoft-com:vml" Requires="v">
                <p:oleObj name="Equation" r:id="rId3" imgW="4914720" imgH="2298600" progId="Equation.DSMT4">
                  <p:embed/>
                </p:oleObj>
              </mc:Choice>
              <mc:Fallback>
                <p:oleObj name="Equation" r:id="rId3" imgW="4914720" imgH="2298600" progId="Equation.DSMT4">
                  <p:embed/>
                  <p:pic>
                    <p:nvPicPr>
                      <p:cNvPr id="5" name="Object 4">
                        <a:extLst>
                          <a:ext uri="{FF2B5EF4-FFF2-40B4-BE49-F238E27FC236}">
                            <a16:creationId xmlns:a16="http://schemas.microsoft.com/office/drawing/2014/main" id="{D81F3F3B-1036-42A3-9BAA-7DC4E1994C59}"/>
                          </a:ext>
                        </a:extLst>
                      </p:cNvPr>
                      <p:cNvPicPr/>
                      <p:nvPr/>
                    </p:nvPicPr>
                    <p:blipFill>
                      <a:blip r:embed="rId4"/>
                      <a:stretch>
                        <a:fillRect/>
                      </a:stretch>
                    </p:blipFill>
                    <p:spPr>
                      <a:xfrm>
                        <a:off x="619125" y="1268413"/>
                        <a:ext cx="8250238" cy="3857625"/>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597B41ED-ED29-4719-992E-D06368ADC166}"/>
              </a:ext>
            </a:extLst>
          </p:cNvPr>
          <p:cNvSpPr/>
          <p:nvPr/>
        </p:nvSpPr>
        <p:spPr>
          <a:xfrm>
            <a:off x="6115050" y="3576094"/>
            <a:ext cx="968419" cy="11085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Up 6">
            <a:extLst>
              <a:ext uri="{FF2B5EF4-FFF2-40B4-BE49-F238E27FC236}">
                <a16:creationId xmlns:a16="http://schemas.microsoft.com/office/drawing/2014/main" id="{4A2F5DE0-760F-4B2C-AFE3-90637E2B108B}"/>
              </a:ext>
            </a:extLst>
          </p:cNvPr>
          <p:cNvSpPr/>
          <p:nvPr/>
        </p:nvSpPr>
        <p:spPr>
          <a:xfrm rot="18776007">
            <a:off x="6648835" y="4454998"/>
            <a:ext cx="479121" cy="5354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26E6DA99-12EF-40CC-9EE1-18D55D9DC6FB}"/>
              </a:ext>
            </a:extLst>
          </p:cNvPr>
          <p:cNvSpPr txBox="1"/>
          <p:nvPr/>
        </p:nvSpPr>
        <p:spPr>
          <a:xfrm>
            <a:off x="6754661" y="4925078"/>
            <a:ext cx="1559490" cy="646331"/>
          </a:xfrm>
          <a:prstGeom prst="rect">
            <a:avLst/>
          </a:prstGeom>
          <a:noFill/>
        </p:spPr>
        <p:txBody>
          <a:bodyPr wrap="square" rtlCol="0">
            <a:spAutoFit/>
          </a:bodyPr>
          <a:lstStyle/>
          <a:p>
            <a:pPr algn="l"/>
            <a:r>
              <a:rPr lang="en-US" sz="1800" b="1" dirty="0"/>
              <a:t>Uncontrolled energy shift</a:t>
            </a:r>
          </a:p>
        </p:txBody>
      </p:sp>
    </p:spTree>
    <p:extLst>
      <p:ext uri="{BB962C8B-B14F-4D97-AF65-F5344CB8AC3E}">
        <p14:creationId xmlns:p14="http://schemas.microsoft.com/office/powerpoint/2010/main" val="214422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CC738-9691-44DF-9EC3-760816A41748}"/>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E23820C4-D4CC-42C5-9B6E-9FE6E37CDBC3}"/>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42BB20AA-BE25-4FE8-82E1-D86952A7D1E3}"/>
              </a:ext>
            </a:extLst>
          </p:cNvPr>
          <p:cNvSpPr>
            <a:spLocks noGrp="1"/>
          </p:cNvSpPr>
          <p:nvPr>
            <p:ph type="sldNum" sz="quarter" idx="12"/>
          </p:nvPr>
        </p:nvSpPr>
        <p:spPr/>
        <p:txBody>
          <a:bodyPr/>
          <a:lstStyle/>
          <a:p>
            <a:fld id="{E23FF32D-176F-4F5B-8878-5D48FB6FF26A}" type="slidenum">
              <a:rPr lang="en-US" smtClean="0"/>
              <a:t>21</a:t>
            </a:fld>
            <a:endParaRPr lang="en-US"/>
          </a:p>
        </p:txBody>
      </p:sp>
      <p:sp>
        <p:nvSpPr>
          <p:cNvPr id="5" name="TextBox 4">
            <a:extLst>
              <a:ext uri="{FF2B5EF4-FFF2-40B4-BE49-F238E27FC236}">
                <a16:creationId xmlns:a16="http://schemas.microsoft.com/office/drawing/2014/main" id="{71C2796F-A6BD-4108-A0E8-2C1584002FE1}"/>
              </a:ext>
            </a:extLst>
          </p:cNvPr>
          <p:cNvSpPr txBox="1"/>
          <p:nvPr/>
        </p:nvSpPr>
        <p:spPr>
          <a:xfrm>
            <a:off x="353861" y="3502690"/>
            <a:ext cx="8436279" cy="1200329"/>
          </a:xfrm>
          <a:prstGeom prst="rect">
            <a:avLst/>
          </a:prstGeom>
          <a:noFill/>
        </p:spPr>
        <p:txBody>
          <a:bodyPr wrap="square" rtlCol="0">
            <a:spAutoFit/>
          </a:bodyPr>
          <a:lstStyle/>
          <a:p>
            <a:r>
              <a:rPr lang="en-US" sz="1800" b="1" dirty="0"/>
              <a:t>Comment:    For the phonon case which served as our model, the notion of zero point motion makes physical sense.    For the electromagnetic Hamiltonian the role of the equivalent concept is not quite clear (at least to me).    We need to be careful when we see divergent energies to distinguish physical processes from mathematical issues.</a:t>
            </a:r>
          </a:p>
        </p:txBody>
      </p:sp>
      <p:graphicFrame>
        <p:nvGraphicFramePr>
          <p:cNvPr id="6" name="Object 5">
            <a:extLst>
              <a:ext uri="{FF2B5EF4-FFF2-40B4-BE49-F238E27FC236}">
                <a16:creationId xmlns:a16="http://schemas.microsoft.com/office/drawing/2014/main" id="{30CD557C-ABAA-47DF-8F22-7E94FB23CD1E}"/>
              </a:ext>
            </a:extLst>
          </p:cNvPr>
          <p:cNvGraphicFramePr>
            <a:graphicFrameLocks noChangeAspect="1"/>
          </p:cNvGraphicFramePr>
          <p:nvPr/>
        </p:nvGraphicFramePr>
        <p:xfrm>
          <a:off x="351235" y="1521619"/>
          <a:ext cx="6656784" cy="1639491"/>
        </p:xfrm>
        <a:graphic>
          <a:graphicData uri="http://schemas.openxmlformats.org/presentationml/2006/ole">
            <mc:AlternateContent xmlns:mc="http://schemas.openxmlformats.org/markup-compatibility/2006">
              <mc:Choice xmlns:v="urn:schemas-microsoft-com:vml" Requires="v">
                <p:oleObj name="Equation" r:id="rId2" imgW="4330440" imgH="1066680" progId="Equation.DSMT4">
                  <p:embed/>
                </p:oleObj>
              </mc:Choice>
              <mc:Fallback>
                <p:oleObj name="Equation" r:id="rId2" imgW="4330440" imgH="1066680" progId="Equation.DSMT4">
                  <p:embed/>
                  <p:pic>
                    <p:nvPicPr>
                      <p:cNvPr id="6" name="Object 5">
                        <a:extLst>
                          <a:ext uri="{FF2B5EF4-FFF2-40B4-BE49-F238E27FC236}">
                            <a16:creationId xmlns:a16="http://schemas.microsoft.com/office/drawing/2014/main" id="{30CD557C-ABAA-47DF-8F22-7E94FB23CD1E}"/>
                          </a:ext>
                        </a:extLst>
                      </p:cNvPr>
                      <p:cNvPicPr/>
                      <p:nvPr/>
                    </p:nvPicPr>
                    <p:blipFill>
                      <a:blip r:embed="rId3"/>
                      <a:stretch>
                        <a:fillRect/>
                      </a:stretch>
                    </p:blipFill>
                    <p:spPr>
                      <a:xfrm>
                        <a:off x="351235" y="1521619"/>
                        <a:ext cx="6656784" cy="163949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51104B6-68BD-44E7-B392-0876F42EFF1E}"/>
              </a:ext>
            </a:extLst>
          </p:cNvPr>
          <p:cNvSpPr txBox="1"/>
          <p:nvPr/>
        </p:nvSpPr>
        <p:spPr>
          <a:xfrm>
            <a:off x="353860" y="959644"/>
            <a:ext cx="8161490" cy="369332"/>
          </a:xfrm>
          <a:prstGeom prst="rect">
            <a:avLst/>
          </a:prstGeom>
          <a:noFill/>
        </p:spPr>
        <p:txBody>
          <a:bodyPr wrap="square" rtlCol="0">
            <a:spAutoFit/>
          </a:bodyPr>
          <a:lstStyle/>
          <a:p>
            <a:pPr algn="l"/>
            <a:r>
              <a:rPr lang="en-US" sz="1800" b="1" dirty="0"/>
              <a:t>Some additional comments on the “fixed”  solution --</a:t>
            </a:r>
          </a:p>
        </p:txBody>
      </p:sp>
      <p:sp>
        <p:nvSpPr>
          <p:cNvPr id="8" name="Right Brace 7">
            <a:extLst>
              <a:ext uri="{FF2B5EF4-FFF2-40B4-BE49-F238E27FC236}">
                <a16:creationId xmlns:a16="http://schemas.microsoft.com/office/drawing/2014/main" id="{F4AA3F78-02D6-432D-B1E6-716D524D5386}"/>
              </a:ext>
            </a:extLst>
          </p:cNvPr>
          <p:cNvSpPr/>
          <p:nvPr/>
        </p:nvSpPr>
        <p:spPr>
          <a:xfrm rot="5400000">
            <a:off x="6248868" y="2354333"/>
            <a:ext cx="227768" cy="882215"/>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FF0000"/>
              </a:solidFill>
            </a:endParaRPr>
          </a:p>
        </p:txBody>
      </p:sp>
      <p:sp>
        <p:nvSpPr>
          <p:cNvPr id="9" name="TextBox 8">
            <a:extLst>
              <a:ext uri="{FF2B5EF4-FFF2-40B4-BE49-F238E27FC236}">
                <a16:creationId xmlns:a16="http://schemas.microsoft.com/office/drawing/2014/main" id="{2FD10595-7C6A-4945-BE17-618498BD3375}"/>
              </a:ext>
            </a:extLst>
          </p:cNvPr>
          <p:cNvSpPr txBox="1"/>
          <p:nvPr/>
        </p:nvSpPr>
        <p:spPr>
          <a:xfrm>
            <a:off x="6115050" y="2947586"/>
            <a:ext cx="2527909" cy="369332"/>
          </a:xfrm>
          <a:prstGeom prst="rect">
            <a:avLst/>
          </a:prstGeom>
          <a:noFill/>
        </p:spPr>
        <p:txBody>
          <a:bodyPr wrap="square" rtlCol="0">
            <a:spAutoFit/>
          </a:bodyPr>
          <a:lstStyle/>
          <a:p>
            <a:pPr algn="l"/>
            <a:r>
              <a:rPr lang="en-US" sz="1800" b="1" dirty="0">
                <a:solidFill>
                  <a:srgbClr val="FF0000"/>
                </a:solidFill>
              </a:rPr>
              <a:t>Troublesome term</a:t>
            </a:r>
          </a:p>
        </p:txBody>
      </p:sp>
    </p:spTree>
    <p:extLst>
      <p:ext uri="{BB962C8B-B14F-4D97-AF65-F5344CB8AC3E}">
        <p14:creationId xmlns:p14="http://schemas.microsoft.com/office/powerpoint/2010/main" val="227276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5" name="Object 4"/>
          <p:cNvGraphicFramePr>
            <a:graphicFrameLocks noChangeAspect="1"/>
          </p:cNvGraphicFramePr>
          <p:nvPr/>
        </p:nvGraphicFramePr>
        <p:xfrm>
          <a:off x="628650" y="1607594"/>
          <a:ext cx="3861197" cy="1189434"/>
        </p:xfrm>
        <a:graphic>
          <a:graphicData uri="http://schemas.openxmlformats.org/presentationml/2006/ole">
            <mc:AlternateContent xmlns:mc="http://schemas.openxmlformats.org/markup-compatibility/2006">
              <mc:Choice xmlns:v="urn:schemas-microsoft-com:vml" Requires="v">
                <p:oleObj name="Equation" r:id="rId3" imgW="2514600" imgH="774360" progId="Equation.DSMT4">
                  <p:embed/>
                </p:oleObj>
              </mc:Choice>
              <mc:Fallback>
                <p:oleObj name="Equation" r:id="rId3" imgW="2514600" imgH="774360" progId="Equation.DSMT4">
                  <p:embed/>
                  <p:pic>
                    <p:nvPicPr>
                      <p:cNvPr id="5" name="Object 4"/>
                      <p:cNvPicPr/>
                      <p:nvPr/>
                    </p:nvPicPr>
                    <p:blipFill>
                      <a:blip r:embed="rId4"/>
                      <a:stretch>
                        <a:fillRect/>
                      </a:stretch>
                    </p:blipFill>
                    <p:spPr>
                      <a:xfrm>
                        <a:off x="628650" y="1607594"/>
                        <a:ext cx="3861197" cy="118943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AC596FF-602F-4E89-A8C3-A200B34FD2BC}"/>
              </a:ext>
            </a:extLst>
          </p:cNvPr>
          <p:cNvSpPr txBox="1"/>
          <p:nvPr/>
        </p:nvSpPr>
        <p:spPr>
          <a:xfrm>
            <a:off x="187891" y="1063930"/>
            <a:ext cx="6876789" cy="369332"/>
          </a:xfrm>
          <a:prstGeom prst="rect">
            <a:avLst/>
          </a:prstGeom>
          <a:noFill/>
        </p:spPr>
        <p:txBody>
          <a:bodyPr wrap="square" rtlCol="0">
            <a:spAutoFit/>
          </a:bodyPr>
          <a:lstStyle/>
          <a:p>
            <a:pPr algn="l"/>
            <a:r>
              <a:rPr lang="en-US" sz="1800" b="1" dirty="0"/>
              <a:t>Creation and annihilation operators:</a:t>
            </a:r>
          </a:p>
        </p:txBody>
      </p:sp>
      <p:graphicFrame>
        <p:nvGraphicFramePr>
          <p:cNvPr id="7" name="Object 6">
            <a:extLst>
              <a:ext uri="{FF2B5EF4-FFF2-40B4-BE49-F238E27FC236}">
                <a16:creationId xmlns:a16="http://schemas.microsoft.com/office/drawing/2014/main" id="{8A2CC5E6-D35E-423D-B779-A93B963BF0E2}"/>
              </a:ext>
            </a:extLst>
          </p:cNvPr>
          <p:cNvGraphicFramePr>
            <a:graphicFrameLocks noChangeAspect="1"/>
          </p:cNvGraphicFramePr>
          <p:nvPr/>
        </p:nvGraphicFramePr>
        <p:xfrm>
          <a:off x="123825" y="3296841"/>
          <a:ext cx="8059341" cy="1528763"/>
        </p:xfrm>
        <a:graphic>
          <a:graphicData uri="http://schemas.openxmlformats.org/presentationml/2006/ole">
            <mc:AlternateContent xmlns:mc="http://schemas.openxmlformats.org/markup-compatibility/2006">
              <mc:Choice xmlns:v="urn:schemas-microsoft-com:vml" Requires="v">
                <p:oleObj name="Equation" r:id="rId5" imgW="3746160" imgH="711000" progId="Equation.DSMT4">
                  <p:embed/>
                </p:oleObj>
              </mc:Choice>
              <mc:Fallback>
                <p:oleObj name="Equation" r:id="rId5" imgW="3746160" imgH="711000" progId="Equation.DSMT4">
                  <p:embed/>
                  <p:pic>
                    <p:nvPicPr>
                      <p:cNvPr id="7" name="Object 6">
                        <a:extLst>
                          <a:ext uri="{FF2B5EF4-FFF2-40B4-BE49-F238E27FC236}">
                            <a16:creationId xmlns:a16="http://schemas.microsoft.com/office/drawing/2014/main" id="{8A2CC5E6-D35E-423D-B779-A93B963BF0E2}"/>
                          </a:ext>
                        </a:extLst>
                      </p:cNvPr>
                      <p:cNvPicPr/>
                      <p:nvPr/>
                    </p:nvPicPr>
                    <p:blipFill>
                      <a:blip r:embed="rId6"/>
                      <a:stretch>
                        <a:fillRect/>
                      </a:stretch>
                    </p:blipFill>
                    <p:spPr>
                      <a:xfrm>
                        <a:off x="123825" y="3296841"/>
                        <a:ext cx="8059341" cy="152876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8E4CCE2-6222-46D0-A712-0C48EF56986F}"/>
              </a:ext>
            </a:extLst>
          </p:cNvPr>
          <p:cNvSpPr txBox="1"/>
          <p:nvPr/>
        </p:nvSpPr>
        <p:spPr>
          <a:xfrm>
            <a:off x="628650" y="5150547"/>
            <a:ext cx="7535189" cy="369332"/>
          </a:xfrm>
          <a:prstGeom prst="rect">
            <a:avLst/>
          </a:prstGeom>
          <a:noFill/>
        </p:spPr>
        <p:txBody>
          <a:bodyPr wrap="square" rtlCol="0">
            <a:spAutoFit/>
          </a:bodyPr>
          <a:lstStyle/>
          <a:p>
            <a:pPr algn="l"/>
            <a:r>
              <a:rPr lang="en-US" sz="1800" b="1" dirty="0"/>
              <a:t>Note:  We are assuming that the polarization vector is real.</a:t>
            </a:r>
          </a:p>
        </p:txBody>
      </p:sp>
    </p:spTree>
    <p:extLst>
      <p:ext uri="{BB962C8B-B14F-4D97-AF65-F5344CB8AC3E}">
        <p14:creationId xmlns:p14="http://schemas.microsoft.com/office/powerpoint/2010/main" val="125991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23D3-3E53-4DA7-AB42-C0ADE1360863}"/>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CF5B7E45-7C2A-487E-AF7F-32B5684BD250}"/>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0B7317A6-4572-43A9-8575-1C774E2AF055}"/>
              </a:ext>
            </a:extLst>
          </p:cNvPr>
          <p:cNvSpPr>
            <a:spLocks noGrp="1"/>
          </p:cNvSpPr>
          <p:nvPr>
            <p:ph type="sldNum" sz="quarter" idx="12"/>
          </p:nvPr>
        </p:nvSpPr>
        <p:spPr/>
        <p:txBody>
          <a:bodyPr/>
          <a:lstStyle/>
          <a:p>
            <a:fld id="{E23FF32D-176F-4F5B-8878-5D48FB6FF26A}" type="slidenum">
              <a:rPr lang="en-US" smtClean="0"/>
              <a:t>23</a:t>
            </a:fld>
            <a:endParaRPr lang="en-US"/>
          </a:p>
        </p:txBody>
      </p:sp>
      <p:graphicFrame>
        <p:nvGraphicFramePr>
          <p:cNvPr id="5" name="Object 4">
            <a:extLst>
              <a:ext uri="{FF2B5EF4-FFF2-40B4-BE49-F238E27FC236}">
                <a16:creationId xmlns:a16="http://schemas.microsoft.com/office/drawing/2014/main" id="{1DA3C425-DBC0-46CF-B624-886BCEB5ACA4}"/>
              </a:ext>
            </a:extLst>
          </p:cNvPr>
          <p:cNvGraphicFramePr>
            <a:graphicFrameLocks noChangeAspect="1"/>
          </p:cNvGraphicFramePr>
          <p:nvPr/>
        </p:nvGraphicFramePr>
        <p:xfrm>
          <a:off x="122943" y="1284244"/>
          <a:ext cx="8898115" cy="4340269"/>
        </p:xfrm>
        <a:graphic>
          <a:graphicData uri="http://schemas.openxmlformats.org/presentationml/2006/ole">
            <mc:AlternateContent xmlns:mc="http://schemas.openxmlformats.org/markup-compatibility/2006">
              <mc:Choice xmlns:v="urn:schemas-microsoft-com:vml" Requires="v">
                <p:oleObj name="Equation" r:id="rId3" imgW="4368600" imgH="2133360" progId="Equation.DSMT4">
                  <p:embed/>
                </p:oleObj>
              </mc:Choice>
              <mc:Fallback>
                <p:oleObj name="Equation" r:id="rId3" imgW="4368600" imgH="2133360" progId="Equation.DSMT4">
                  <p:embed/>
                  <p:pic>
                    <p:nvPicPr>
                      <p:cNvPr id="5" name="Object 4">
                        <a:extLst>
                          <a:ext uri="{FF2B5EF4-FFF2-40B4-BE49-F238E27FC236}">
                            <a16:creationId xmlns:a16="http://schemas.microsoft.com/office/drawing/2014/main" id="{1DA3C425-DBC0-46CF-B624-886BCEB5ACA4}"/>
                          </a:ext>
                        </a:extLst>
                      </p:cNvPr>
                      <p:cNvPicPr/>
                      <p:nvPr/>
                    </p:nvPicPr>
                    <p:blipFill>
                      <a:blip r:embed="rId4"/>
                      <a:stretch>
                        <a:fillRect/>
                      </a:stretch>
                    </p:blipFill>
                    <p:spPr>
                      <a:xfrm>
                        <a:off x="122943" y="1284244"/>
                        <a:ext cx="8898115" cy="4340269"/>
                      </a:xfrm>
                      <a:prstGeom prst="rect">
                        <a:avLst/>
                      </a:prstGeom>
                    </p:spPr>
                  </p:pic>
                </p:oleObj>
              </mc:Fallback>
            </mc:AlternateContent>
          </a:graphicData>
        </a:graphic>
      </p:graphicFrame>
    </p:spTree>
    <p:extLst>
      <p:ext uri="{BB962C8B-B14F-4D97-AF65-F5344CB8AC3E}">
        <p14:creationId xmlns:p14="http://schemas.microsoft.com/office/powerpoint/2010/main" val="358193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7B016-C360-405E-8A4A-84A0E34C2C23}"/>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31974323-178E-4CA3-A9A1-FB5AFC0CC9CC}"/>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ECBF93B5-7E22-45A0-BC85-99DD1315957B}"/>
              </a:ext>
            </a:extLst>
          </p:cNvPr>
          <p:cNvSpPr>
            <a:spLocks noGrp="1"/>
          </p:cNvSpPr>
          <p:nvPr>
            <p:ph type="sldNum" sz="quarter" idx="12"/>
          </p:nvPr>
        </p:nvSpPr>
        <p:spPr/>
        <p:txBody>
          <a:bodyPr/>
          <a:lstStyle/>
          <a:p>
            <a:fld id="{E23FF32D-176F-4F5B-8878-5D48FB6FF26A}" type="slidenum">
              <a:rPr lang="en-US" smtClean="0"/>
              <a:t>24</a:t>
            </a:fld>
            <a:endParaRPr lang="en-US"/>
          </a:p>
        </p:txBody>
      </p:sp>
      <p:sp>
        <p:nvSpPr>
          <p:cNvPr id="5" name="TextBox 4">
            <a:extLst>
              <a:ext uri="{FF2B5EF4-FFF2-40B4-BE49-F238E27FC236}">
                <a16:creationId xmlns:a16="http://schemas.microsoft.com/office/drawing/2014/main" id="{1B7A31CC-CE9C-4BA7-9FA4-DE1DE8FC01D5}"/>
              </a:ext>
            </a:extLst>
          </p:cNvPr>
          <p:cNvSpPr txBox="1"/>
          <p:nvPr/>
        </p:nvSpPr>
        <p:spPr>
          <a:xfrm>
            <a:off x="169102" y="2409365"/>
            <a:ext cx="7600167" cy="3393236"/>
          </a:xfrm>
          <a:prstGeom prst="rect">
            <a:avLst/>
          </a:prstGeom>
          <a:noFill/>
        </p:spPr>
        <p:txBody>
          <a:bodyPr wrap="square" rtlCol="0">
            <a:spAutoFit/>
          </a:bodyPr>
          <a:lstStyle/>
          <a:p>
            <a:pPr algn="l"/>
            <a:r>
              <a:rPr lang="en-US" sz="1800" b="1" dirty="0"/>
              <a:t>What is the expectation value of the E field for a pure eigenstate |n&gt; of the electromagnetic Hamiltonian?</a:t>
            </a:r>
          </a:p>
          <a:p>
            <a:pPr marL="685800" lvl="1" indent="-342900">
              <a:buFont typeface="+mj-lt"/>
              <a:buAutoNum type="arabicPeriod"/>
            </a:pPr>
            <a:r>
              <a:rPr lang="en-US" sz="1800" b="1" dirty="0"/>
              <a:t>A complex (non zero) number</a:t>
            </a:r>
          </a:p>
          <a:p>
            <a:pPr marL="685800" lvl="1" indent="-342900">
              <a:buFont typeface="+mj-lt"/>
              <a:buAutoNum type="arabicPeriod"/>
            </a:pPr>
            <a:r>
              <a:rPr lang="en-US" sz="1800" b="1" dirty="0"/>
              <a:t>Zero</a:t>
            </a:r>
          </a:p>
          <a:p>
            <a:pPr marL="685800" lvl="1" indent="-342900">
              <a:buFont typeface="+mj-lt"/>
              <a:buAutoNum type="arabicPeriod"/>
            </a:pPr>
            <a:r>
              <a:rPr lang="en-US" sz="1800" b="1" dirty="0"/>
              <a:t>Infinity</a:t>
            </a:r>
          </a:p>
          <a:p>
            <a:r>
              <a:rPr lang="en-US" sz="1800" b="1" dirty="0"/>
              <a:t>What is the expectation value of the B field for a pure eigenstate |n&gt; of the electromagnetic Hamiltonian?</a:t>
            </a:r>
          </a:p>
          <a:p>
            <a:pPr marL="685800" lvl="1" indent="-342900">
              <a:buFont typeface="+mj-lt"/>
              <a:buAutoNum type="arabicPeriod"/>
            </a:pPr>
            <a:r>
              <a:rPr lang="en-US" sz="1800" b="1" dirty="0"/>
              <a:t>A complex (non zero) number</a:t>
            </a:r>
          </a:p>
          <a:p>
            <a:pPr marL="685800" lvl="1" indent="-342900">
              <a:buFont typeface="+mj-lt"/>
              <a:buAutoNum type="arabicPeriod"/>
            </a:pPr>
            <a:r>
              <a:rPr lang="en-US" sz="1800" b="1" dirty="0"/>
              <a:t>Zero</a:t>
            </a:r>
          </a:p>
          <a:p>
            <a:pPr marL="685800" lvl="1" indent="-342900">
              <a:buFont typeface="+mj-lt"/>
              <a:buAutoNum type="arabicPeriod"/>
            </a:pPr>
            <a:r>
              <a:rPr lang="en-US" sz="1800" b="1" dirty="0"/>
              <a:t>Infinity</a:t>
            </a:r>
          </a:p>
          <a:p>
            <a:endParaRPr lang="en-US" sz="1800" b="1" dirty="0">
              <a:sym typeface="Wingdings" panose="05000000000000000000" pitchFamily="2" charset="2"/>
            </a:endParaRPr>
          </a:p>
          <a:p>
            <a:r>
              <a:rPr lang="en-US" sz="1800" b="1" dirty="0">
                <a:sym typeface="Wingdings" panose="05000000000000000000" pitchFamily="2" charset="2"/>
              </a:rPr>
              <a:t></a:t>
            </a:r>
            <a:r>
              <a:rPr lang="en-US" sz="1800" b="1" dirty="0"/>
              <a:t>In fact, these are non-trivial questions</a:t>
            </a:r>
          </a:p>
        </p:txBody>
      </p:sp>
      <p:graphicFrame>
        <p:nvGraphicFramePr>
          <p:cNvPr id="6" name="Object 5">
            <a:extLst>
              <a:ext uri="{FF2B5EF4-FFF2-40B4-BE49-F238E27FC236}">
                <a16:creationId xmlns:a16="http://schemas.microsoft.com/office/drawing/2014/main" id="{9C2ECE4E-A158-40F3-8263-5BFECFCA10A9}"/>
              </a:ext>
            </a:extLst>
          </p:cNvPr>
          <p:cNvGraphicFramePr>
            <a:graphicFrameLocks noChangeAspect="1"/>
          </p:cNvGraphicFramePr>
          <p:nvPr/>
        </p:nvGraphicFramePr>
        <p:xfrm>
          <a:off x="237685" y="857250"/>
          <a:ext cx="5582531" cy="1552115"/>
        </p:xfrm>
        <a:graphic>
          <a:graphicData uri="http://schemas.openxmlformats.org/presentationml/2006/ole">
            <mc:AlternateContent xmlns:mc="http://schemas.openxmlformats.org/markup-compatibility/2006">
              <mc:Choice xmlns:v="urn:schemas-microsoft-com:vml" Requires="v">
                <p:oleObj name="Equation" r:id="rId3" imgW="3466800" imgH="965160" progId="Equation.DSMT4">
                  <p:embed/>
                </p:oleObj>
              </mc:Choice>
              <mc:Fallback>
                <p:oleObj name="Equation" r:id="rId3" imgW="3466800" imgH="965160" progId="Equation.DSMT4">
                  <p:embed/>
                  <p:pic>
                    <p:nvPicPr>
                      <p:cNvPr id="6" name="Object 5">
                        <a:extLst>
                          <a:ext uri="{FF2B5EF4-FFF2-40B4-BE49-F238E27FC236}">
                            <a16:creationId xmlns:a16="http://schemas.microsoft.com/office/drawing/2014/main" id="{9C2ECE4E-A158-40F3-8263-5BFECFCA10A9}"/>
                          </a:ext>
                        </a:extLst>
                      </p:cNvPr>
                      <p:cNvPicPr/>
                      <p:nvPr/>
                    </p:nvPicPr>
                    <p:blipFill>
                      <a:blip r:embed="rId4"/>
                      <a:stretch>
                        <a:fillRect/>
                      </a:stretch>
                    </p:blipFill>
                    <p:spPr>
                      <a:xfrm>
                        <a:off x="237685" y="857250"/>
                        <a:ext cx="5582531" cy="1552115"/>
                      </a:xfrm>
                      <a:prstGeom prst="rect">
                        <a:avLst/>
                      </a:prstGeom>
                    </p:spPr>
                  </p:pic>
                </p:oleObj>
              </mc:Fallback>
            </mc:AlternateContent>
          </a:graphicData>
        </a:graphic>
      </p:graphicFrame>
    </p:spTree>
    <p:extLst>
      <p:ext uri="{BB962C8B-B14F-4D97-AF65-F5344CB8AC3E}">
        <p14:creationId xmlns:p14="http://schemas.microsoft.com/office/powerpoint/2010/main" val="525362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B4E19-D05C-4BDF-BB29-CD11EA735300}"/>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B941F0A7-B841-413F-9CDA-5FE36E384161}"/>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60CCF5D4-A3DB-4CC1-9B17-2767B85ECB59}"/>
              </a:ext>
            </a:extLst>
          </p:cNvPr>
          <p:cNvSpPr>
            <a:spLocks noGrp="1"/>
          </p:cNvSpPr>
          <p:nvPr>
            <p:ph type="sldNum" sz="quarter" idx="12"/>
          </p:nvPr>
        </p:nvSpPr>
        <p:spPr/>
        <p:txBody>
          <a:bodyPr/>
          <a:lstStyle/>
          <a:p>
            <a:fld id="{E23FF32D-176F-4F5B-8878-5D48FB6FF26A}" type="slidenum">
              <a:rPr lang="en-US" smtClean="0"/>
              <a:t>25</a:t>
            </a:fld>
            <a:endParaRPr lang="en-US"/>
          </a:p>
        </p:txBody>
      </p:sp>
      <p:sp>
        <p:nvSpPr>
          <p:cNvPr id="5" name="TextBox 4">
            <a:extLst>
              <a:ext uri="{FF2B5EF4-FFF2-40B4-BE49-F238E27FC236}">
                <a16:creationId xmlns:a16="http://schemas.microsoft.com/office/drawing/2014/main" id="{33937D1D-C5C9-4170-8BDA-00BB433DF32C}"/>
              </a:ext>
            </a:extLst>
          </p:cNvPr>
          <p:cNvSpPr txBox="1"/>
          <p:nvPr/>
        </p:nvSpPr>
        <p:spPr>
          <a:xfrm>
            <a:off x="112735" y="959644"/>
            <a:ext cx="8483252" cy="1477328"/>
          </a:xfrm>
          <a:prstGeom prst="rect">
            <a:avLst/>
          </a:prstGeom>
          <a:noFill/>
        </p:spPr>
        <p:txBody>
          <a:bodyPr wrap="square" rtlCol="0">
            <a:spAutoFit/>
          </a:bodyPr>
          <a:lstStyle/>
          <a:p>
            <a:pPr algn="l"/>
            <a:r>
              <a:rPr lang="en-US" sz="1800" b="1" dirty="0"/>
              <a:t>At this point, we might wonder how the classical and quantum pictures of the EM field can be reconciled     --    </a:t>
            </a:r>
          </a:p>
          <a:p>
            <a:pPr algn="l"/>
            <a:endParaRPr lang="en-US" sz="1800" b="1" dirty="0"/>
          </a:p>
          <a:p>
            <a:pPr algn="l"/>
            <a:r>
              <a:rPr lang="en-US" sz="1800" b="1" dirty="0"/>
              <a:t>An interesting picture comes from a particular linear combination of quantum states of a single mode (</a:t>
            </a:r>
            <a:r>
              <a:rPr lang="en-US" sz="1800" b="1" dirty="0" err="1"/>
              <a:t>k</a:t>
            </a:r>
            <a:r>
              <a:rPr lang="en-US" sz="1800" b="1" dirty="0" err="1">
                <a:latin typeface="Symbol" panose="05050102010706020507" pitchFamily="18" charset="2"/>
              </a:rPr>
              <a:t>s</a:t>
            </a:r>
            <a:r>
              <a:rPr lang="en-US" sz="1800" b="1" dirty="0"/>
              <a:t>) arising for example in a laser </a:t>
            </a:r>
          </a:p>
        </p:txBody>
      </p:sp>
    </p:spTree>
    <p:extLst>
      <p:ext uri="{BB962C8B-B14F-4D97-AF65-F5344CB8AC3E}">
        <p14:creationId xmlns:p14="http://schemas.microsoft.com/office/powerpoint/2010/main" val="126505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EBCA3-7405-4B9B-A485-AEB6CC27E6D6}"/>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F36489AA-5302-4FA9-AA64-1137236101EC}"/>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EB5E4851-6C75-4702-87FD-8D590585ADF7}"/>
              </a:ext>
            </a:extLst>
          </p:cNvPr>
          <p:cNvSpPr>
            <a:spLocks noGrp="1"/>
          </p:cNvSpPr>
          <p:nvPr>
            <p:ph type="sldNum" sz="quarter" idx="12"/>
          </p:nvPr>
        </p:nvSpPr>
        <p:spPr/>
        <p:txBody>
          <a:bodyPr/>
          <a:lstStyle/>
          <a:p>
            <a:fld id="{E23FF32D-176F-4F5B-8878-5D48FB6FF26A}" type="slidenum">
              <a:rPr lang="en-US" smtClean="0"/>
              <a:t>26</a:t>
            </a:fld>
            <a:endParaRPr lang="en-US"/>
          </a:p>
        </p:txBody>
      </p:sp>
      <p:sp>
        <p:nvSpPr>
          <p:cNvPr id="5" name="TextBox 4">
            <a:extLst>
              <a:ext uri="{FF2B5EF4-FFF2-40B4-BE49-F238E27FC236}">
                <a16:creationId xmlns:a16="http://schemas.microsoft.com/office/drawing/2014/main" id="{885358D4-6337-4ADB-9818-FA4C6D138A1C}"/>
              </a:ext>
            </a:extLst>
          </p:cNvPr>
          <p:cNvSpPr txBox="1"/>
          <p:nvPr/>
        </p:nvSpPr>
        <p:spPr>
          <a:xfrm>
            <a:off x="356992" y="1092114"/>
            <a:ext cx="7882003" cy="646331"/>
          </a:xfrm>
          <a:prstGeom prst="rect">
            <a:avLst/>
          </a:prstGeom>
          <a:noFill/>
        </p:spPr>
        <p:txBody>
          <a:bodyPr wrap="square" rtlCol="0">
            <a:spAutoFit/>
          </a:bodyPr>
          <a:lstStyle/>
          <a:p>
            <a:pPr algn="l"/>
            <a:r>
              <a:rPr lang="en-US" sz="1800" b="1" dirty="0"/>
              <a:t>How does a quantum mechanical E or B field exist?     Consider a linear combination of pure photon states --</a:t>
            </a:r>
          </a:p>
        </p:txBody>
      </p:sp>
      <p:pic>
        <p:nvPicPr>
          <p:cNvPr id="6" name="Picture 5">
            <a:extLst>
              <a:ext uri="{FF2B5EF4-FFF2-40B4-BE49-F238E27FC236}">
                <a16:creationId xmlns:a16="http://schemas.microsoft.com/office/drawing/2014/main" id="{80FE31F3-4DC9-47B3-9EED-20EBAD37F1CF}"/>
              </a:ext>
            </a:extLst>
          </p:cNvPr>
          <p:cNvPicPr>
            <a:picLocks noChangeAspect="1"/>
          </p:cNvPicPr>
          <p:nvPr/>
        </p:nvPicPr>
        <p:blipFill>
          <a:blip r:embed="rId3"/>
          <a:stretch>
            <a:fillRect/>
          </a:stretch>
        </p:blipFill>
        <p:spPr>
          <a:xfrm>
            <a:off x="859354" y="1959064"/>
            <a:ext cx="7379641" cy="3802370"/>
          </a:xfrm>
          <a:prstGeom prst="rect">
            <a:avLst/>
          </a:prstGeom>
        </p:spPr>
      </p:pic>
      <p:pic>
        <p:nvPicPr>
          <p:cNvPr id="7" name="Picture 6">
            <a:extLst>
              <a:ext uri="{FF2B5EF4-FFF2-40B4-BE49-F238E27FC236}">
                <a16:creationId xmlns:a16="http://schemas.microsoft.com/office/drawing/2014/main" id="{CB1BC38B-E626-4D39-938C-2AAA14BF334E}"/>
              </a:ext>
            </a:extLst>
          </p:cNvPr>
          <p:cNvPicPr>
            <a:picLocks noChangeAspect="1"/>
          </p:cNvPicPr>
          <p:nvPr/>
        </p:nvPicPr>
        <p:blipFill>
          <a:blip r:embed="rId4"/>
          <a:stretch>
            <a:fillRect/>
          </a:stretch>
        </p:blipFill>
        <p:spPr>
          <a:xfrm>
            <a:off x="356992" y="1694745"/>
            <a:ext cx="8151019" cy="528638"/>
          </a:xfrm>
          <a:prstGeom prst="rect">
            <a:avLst/>
          </a:prstGeom>
        </p:spPr>
      </p:pic>
    </p:spTree>
    <p:extLst>
      <p:ext uri="{BB962C8B-B14F-4D97-AF65-F5344CB8AC3E}">
        <p14:creationId xmlns:p14="http://schemas.microsoft.com/office/powerpoint/2010/main" val="86251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4DB60-E3CC-46A5-8CAE-6FDCFB6D44DE}"/>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46C4CD67-C9B8-492D-8969-8E7C31EA46B3}"/>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493B761E-D98B-4902-A4B7-B77B33C2711F}"/>
              </a:ext>
            </a:extLst>
          </p:cNvPr>
          <p:cNvSpPr>
            <a:spLocks noGrp="1"/>
          </p:cNvSpPr>
          <p:nvPr>
            <p:ph type="sldNum" sz="quarter" idx="12"/>
          </p:nvPr>
        </p:nvSpPr>
        <p:spPr/>
        <p:txBody>
          <a:bodyPr/>
          <a:lstStyle/>
          <a:p>
            <a:fld id="{E23FF32D-176F-4F5B-8878-5D48FB6FF26A}" type="slidenum">
              <a:rPr lang="en-US" smtClean="0"/>
              <a:t>27</a:t>
            </a:fld>
            <a:endParaRPr lang="en-US"/>
          </a:p>
        </p:txBody>
      </p:sp>
      <p:graphicFrame>
        <p:nvGraphicFramePr>
          <p:cNvPr id="5" name="Object 4">
            <a:extLst>
              <a:ext uri="{FF2B5EF4-FFF2-40B4-BE49-F238E27FC236}">
                <a16:creationId xmlns:a16="http://schemas.microsoft.com/office/drawing/2014/main" id="{F067FFE5-8508-4C0F-A7D5-D97238017097}"/>
              </a:ext>
            </a:extLst>
          </p:cNvPr>
          <p:cNvGraphicFramePr>
            <a:graphicFrameLocks noChangeAspect="1"/>
          </p:cNvGraphicFramePr>
          <p:nvPr>
            <p:extLst>
              <p:ext uri="{D42A27DB-BD31-4B8C-83A1-F6EECF244321}">
                <p14:modId xmlns:p14="http://schemas.microsoft.com/office/powerpoint/2010/main" val="2593087297"/>
              </p:ext>
            </p:extLst>
          </p:nvPr>
        </p:nvGraphicFramePr>
        <p:xfrm>
          <a:off x="533400" y="914400"/>
          <a:ext cx="8339058" cy="4156700"/>
        </p:xfrm>
        <a:graphic>
          <a:graphicData uri="http://schemas.openxmlformats.org/presentationml/2006/ole">
            <mc:AlternateContent xmlns:mc="http://schemas.openxmlformats.org/markup-compatibility/2006">
              <mc:Choice xmlns:v="urn:schemas-microsoft-com:vml" Requires="v">
                <p:oleObj name="Equation" r:id="rId3" imgW="4127400" imgH="2057400" progId="Equation.DSMT4">
                  <p:embed/>
                </p:oleObj>
              </mc:Choice>
              <mc:Fallback>
                <p:oleObj name="Equation" r:id="rId3" imgW="4127400" imgH="2057400" progId="Equation.DSMT4">
                  <p:embed/>
                  <p:pic>
                    <p:nvPicPr>
                      <p:cNvPr id="5" name="Object 4">
                        <a:extLst>
                          <a:ext uri="{FF2B5EF4-FFF2-40B4-BE49-F238E27FC236}">
                            <a16:creationId xmlns:a16="http://schemas.microsoft.com/office/drawing/2014/main" id="{F067FFE5-8508-4C0F-A7D5-D97238017097}"/>
                          </a:ext>
                        </a:extLst>
                      </p:cNvPr>
                      <p:cNvPicPr/>
                      <p:nvPr/>
                    </p:nvPicPr>
                    <p:blipFill>
                      <a:blip r:embed="rId4"/>
                      <a:stretch>
                        <a:fillRect/>
                      </a:stretch>
                    </p:blipFill>
                    <p:spPr>
                      <a:xfrm>
                        <a:off x="533400" y="914400"/>
                        <a:ext cx="8339058" cy="4156700"/>
                      </a:xfrm>
                      <a:prstGeom prst="rect">
                        <a:avLst/>
                      </a:prstGeom>
                    </p:spPr>
                  </p:pic>
                </p:oleObj>
              </mc:Fallback>
            </mc:AlternateContent>
          </a:graphicData>
        </a:graphic>
      </p:graphicFrame>
    </p:spTree>
    <p:extLst>
      <p:ext uri="{BB962C8B-B14F-4D97-AF65-F5344CB8AC3E}">
        <p14:creationId xmlns:p14="http://schemas.microsoft.com/office/powerpoint/2010/main" val="301906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77A82-C3BE-43B8-8C05-AC3D0F8CF3D5}"/>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35909F0E-B323-4A59-B7C3-C1EE59813350}"/>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950498DD-2132-4B3E-A97F-35048B5E0E66}"/>
              </a:ext>
            </a:extLst>
          </p:cNvPr>
          <p:cNvSpPr>
            <a:spLocks noGrp="1"/>
          </p:cNvSpPr>
          <p:nvPr>
            <p:ph type="sldNum" sz="quarter" idx="12"/>
          </p:nvPr>
        </p:nvSpPr>
        <p:spPr/>
        <p:txBody>
          <a:bodyPr/>
          <a:lstStyle/>
          <a:p>
            <a:fld id="{E23FF32D-176F-4F5B-8878-5D48FB6FF26A}" type="slidenum">
              <a:rPr lang="en-US" smtClean="0"/>
              <a:t>28</a:t>
            </a:fld>
            <a:endParaRPr lang="en-US"/>
          </a:p>
        </p:txBody>
      </p:sp>
      <p:graphicFrame>
        <p:nvGraphicFramePr>
          <p:cNvPr id="5" name="Object 4">
            <a:extLst>
              <a:ext uri="{FF2B5EF4-FFF2-40B4-BE49-F238E27FC236}">
                <a16:creationId xmlns:a16="http://schemas.microsoft.com/office/drawing/2014/main" id="{D81F3F3B-1036-42A3-9BAA-7DC4E1994C59}"/>
              </a:ext>
            </a:extLst>
          </p:cNvPr>
          <p:cNvGraphicFramePr>
            <a:graphicFrameLocks noChangeAspect="1"/>
          </p:cNvGraphicFramePr>
          <p:nvPr/>
        </p:nvGraphicFramePr>
        <p:xfrm>
          <a:off x="162138" y="1907600"/>
          <a:ext cx="8819725" cy="3042800"/>
        </p:xfrm>
        <a:graphic>
          <a:graphicData uri="http://schemas.openxmlformats.org/presentationml/2006/ole">
            <mc:AlternateContent xmlns:mc="http://schemas.openxmlformats.org/markup-compatibility/2006">
              <mc:Choice xmlns:v="urn:schemas-microsoft-com:vml" Requires="v">
                <p:oleObj name="Equation" r:id="rId3" imgW="5410080" imgH="1866600" progId="Equation.DSMT4">
                  <p:embed/>
                </p:oleObj>
              </mc:Choice>
              <mc:Fallback>
                <p:oleObj name="Equation" r:id="rId3" imgW="5410080" imgH="1866600" progId="Equation.DSMT4">
                  <p:embed/>
                  <p:pic>
                    <p:nvPicPr>
                      <p:cNvPr id="5" name="Object 4">
                        <a:extLst>
                          <a:ext uri="{FF2B5EF4-FFF2-40B4-BE49-F238E27FC236}">
                            <a16:creationId xmlns:a16="http://schemas.microsoft.com/office/drawing/2014/main" id="{D81F3F3B-1036-42A3-9BAA-7DC4E1994C59}"/>
                          </a:ext>
                        </a:extLst>
                      </p:cNvPr>
                      <p:cNvPicPr/>
                      <p:nvPr/>
                    </p:nvPicPr>
                    <p:blipFill>
                      <a:blip r:embed="rId4"/>
                      <a:stretch>
                        <a:fillRect/>
                      </a:stretch>
                    </p:blipFill>
                    <p:spPr>
                      <a:xfrm>
                        <a:off x="162138" y="1907600"/>
                        <a:ext cx="8819725" cy="30428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1A38953-110D-4D0C-9E92-1BF650A86639}"/>
              </a:ext>
            </a:extLst>
          </p:cNvPr>
          <p:cNvSpPr txBox="1"/>
          <p:nvPr/>
        </p:nvSpPr>
        <p:spPr>
          <a:xfrm>
            <a:off x="293915" y="959644"/>
            <a:ext cx="8020236" cy="369332"/>
          </a:xfrm>
          <a:prstGeom prst="rect">
            <a:avLst/>
          </a:prstGeom>
          <a:noFill/>
        </p:spPr>
        <p:txBody>
          <a:bodyPr wrap="square" rtlCol="0">
            <a:spAutoFit/>
          </a:bodyPr>
          <a:lstStyle/>
          <a:p>
            <a:pPr algn="l"/>
            <a:r>
              <a:rPr lang="en-US" sz="1800" b="1" dirty="0"/>
              <a:t>Summary of previous results for the electromagnetic Hamiltonian</a:t>
            </a:r>
          </a:p>
        </p:txBody>
      </p:sp>
    </p:spTree>
    <p:extLst>
      <p:ext uri="{BB962C8B-B14F-4D97-AF65-F5344CB8AC3E}">
        <p14:creationId xmlns:p14="http://schemas.microsoft.com/office/powerpoint/2010/main" val="270149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graphicFrame>
        <p:nvGraphicFramePr>
          <p:cNvPr id="5" name="Object 4"/>
          <p:cNvGraphicFramePr>
            <a:graphicFrameLocks noChangeAspect="1"/>
          </p:cNvGraphicFramePr>
          <p:nvPr/>
        </p:nvGraphicFramePr>
        <p:xfrm>
          <a:off x="628650" y="1607594"/>
          <a:ext cx="3861197" cy="1189434"/>
        </p:xfrm>
        <a:graphic>
          <a:graphicData uri="http://schemas.openxmlformats.org/presentationml/2006/ole">
            <mc:AlternateContent xmlns:mc="http://schemas.openxmlformats.org/markup-compatibility/2006">
              <mc:Choice xmlns:v="urn:schemas-microsoft-com:vml" Requires="v">
                <p:oleObj name="Equation" r:id="rId3" imgW="2514600" imgH="774360" progId="Equation.DSMT4">
                  <p:embed/>
                </p:oleObj>
              </mc:Choice>
              <mc:Fallback>
                <p:oleObj name="Equation" r:id="rId3" imgW="2514600" imgH="774360" progId="Equation.DSMT4">
                  <p:embed/>
                  <p:pic>
                    <p:nvPicPr>
                      <p:cNvPr id="5" name="Object 4"/>
                      <p:cNvPicPr/>
                      <p:nvPr/>
                    </p:nvPicPr>
                    <p:blipFill>
                      <a:blip r:embed="rId4"/>
                      <a:stretch>
                        <a:fillRect/>
                      </a:stretch>
                    </p:blipFill>
                    <p:spPr>
                      <a:xfrm>
                        <a:off x="628650" y="1607594"/>
                        <a:ext cx="3861197" cy="118943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AC596FF-602F-4E89-A8C3-A200B34FD2BC}"/>
              </a:ext>
            </a:extLst>
          </p:cNvPr>
          <p:cNvSpPr txBox="1"/>
          <p:nvPr/>
        </p:nvSpPr>
        <p:spPr>
          <a:xfrm>
            <a:off x="187891" y="1063930"/>
            <a:ext cx="6876789" cy="369332"/>
          </a:xfrm>
          <a:prstGeom prst="rect">
            <a:avLst/>
          </a:prstGeom>
          <a:noFill/>
        </p:spPr>
        <p:txBody>
          <a:bodyPr wrap="square" rtlCol="0">
            <a:spAutoFit/>
          </a:bodyPr>
          <a:lstStyle/>
          <a:p>
            <a:pPr algn="l"/>
            <a:r>
              <a:rPr lang="en-US" sz="1800" b="1" dirty="0"/>
              <a:t>Properties of the creation and annihilation operators:</a:t>
            </a:r>
          </a:p>
        </p:txBody>
      </p:sp>
      <p:graphicFrame>
        <p:nvGraphicFramePr>
          <p:cNvPr id="7" name="Object 6">
            <a:extLst>
              <a:ext uri="{FF2B5EF4-FFF2-40B4-BE49-F238E27FC236}">
                <a16:creationId xmlns:a16="http://schemas.microsoft.com/office/drawing/2014/main" id="{8A2CC5E6-D35E-423D-B779-A93B963BF0E2}"/>
              </a:ext>
            </a:extLst>
          </p:cNvPr>
          <p:cNvGraphicFramePr>
            <a:graphicFrameLocks noChangeAspect="1"/>
          </p:cNvGraphicFramePr>
          <p:nvPr/>
        </p:nvGraphicFramePr>
        <p:xfrm>
          <a:off x="628650" y="3296420"/>
          <a:ext cx="7048215" cy="1529105"/>
        </p:xfrm>
        <a:graphic>
          <a:graphicData uri="http://schemas.openxmlformats.org/presentationml/2006/ole">
            <mc:AlternateContent xmlns:mc="http://schemas.openxmlformats.org/markup-compatibility/2006">
              <mc:Choice xmlns:v="urn:schemas-microsoft-com:vml" Requires="v">
                <p:oleObj name="Equation" r:id="rId5" imgW="3276360" imgH="711000" progId="Equation.DSMT4">
                  <p:embed/>
                </p:oleObj>
              </mc:Choice>
              <mc:Fallback>
                <p:oleObj name="Equation" r:id="rId5" imgW="3276360" imgH="711000" progId="Equation.DSMT4">
                  <p:embed/>
                  <p:pic>
                    <p:nvPicPr>
                      <p:cNvPr id="7" name="Object 6">
                        <a:extLst>
                          <a:ext uri="{FF2B5EF4-FFF2-40B4-BE49-F238E27FC236}">
                            <a16:creationId xmlns:a16="http://schemas.microsoft.com/office/drawing/2014/main" id="{8A2CC5E6-D35E-423D-B779-A93B963BF0E2}"/>
                          </a:ext>
                        </a:extLst>
                      </p:cNvPr>
                      <p:cNvPicPr/>
                      <p:nvPr/>
                    </p:nvPicPr>
                    <p:blipFill>
                      <a:blip r:embed="rId6"/>
                      <a:stretch>
                        <a:fillRect/>
                      </a:stretch>
                    </p:blipFill>
                    <p:spPr>
                      <a:xfrm>
                        <a:off x="628650" y="3296420"/>
                        <a:ext cx="7048215" cy="152910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8E4CCE2-6222-46D0-A712-0C48EF56986F}"/>
              </a:ext>
            </a:extLst>
          </p:cNvPr>
          <p:cNvSpPr txBox="1"/>
          <p:nvPr/>
        </p:nvSpPr>
        <p:spPr>
          <a:xfrm>
            <a:off x="628650" y="5150547"/>
            <a:ext cx="7535189" cy="369332"/>
          </a:xfrm>
          <a:prstGeom prst="rect">
            <a:avLst/>
          </a:prstGeom>
          <a:noFill/>
        </p:spPr>
        <p:txBody>
          <a:bodyPr wrap="square" rtlCol="0">
            <a:spAutoFit/>
          </a:bodyPr>
          <a:lstStyle/>
          <a:p>
            <a:pPr algn="l"/>
            <a:r>
              <a:rPr lang="en-US" sz="1800" b="1" dirty="0"/>
              <a:t>Note:  We are assuming that the polarization vector is real.</a:t>
            </a:r>
          </a:p>
        </p:txBody>
      </p:sp>
    </p:spTree>
    <p:extLst>
      <p:ext uri="{BB962C8B-B14F-4D97-AF65-F5344CB8AC3E}">
        <p14:creationId xmlns:p14="http://schemas.microsoft.com/office/powerpoint/2010/main" val="70576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BDF17C-E82C-4B81-A5F8-25A9209377FF}"/>
              </a:ext>
            </a:extLst>
          </p:cNvPr>
          <p:cNvSpPr>
            <a:spLocks noGrp="1"/>
          </p:cNvSpPr>
          <p:nvPr>
            <p:ph type="dt" sz="half" idx="10"/>
          </p:nvPr>
        </p:nvSpPr>
        <p:spPr/>
        <p:txBody>
          <a:bodyPr/>
          <a:lstStyle/>
          <a:p>
            <a:r>
              <a:rPr lang="en-US"/>
              <a:t>04/22/2024</a:t>
            </a:r>
          </a:p>
        </p:txBody>
      </p:sp>
      <p:sp>
        <p:nvSpPr>
          <p:cNvPr id="5" name="Footer Placeholder 4">
            <a:extLst>
              <a:ext uri="{FF2B5EF4-FFF2-40B4-BE49-F238E27FC236}">
                <a16:creationId xmlns:a16="http://schemas.microsoft.com/office/drawing/2014/main" id="{C2D94DB1-3467-40A8-BA89-DE9108A662DF}"/>
              </a:ext>
            </a:extLst>
          </p:cNvPr>
          <p:cNvSpPr>
            <a:spLocks noGrp="1"/>
          </p:cNvSpPr>
          <p:nvPr>
            <p:ph type="ftr" sz="quarter" idx="11"/>
          </p:nvPr>
        </p:nvSpPr>
        <p:spPr/>
        <p:txBody>
          <a:bodyPr/>
          <a:lstStyle/>
          <a:p>
            <a:r>
              <a:rPr lang="en-US"/>
              <a:t>PHY 712  Spring 2024 -- Lecture 35</a:t>
            </a:r>
          </a:p>
        </p:txBody>
      </p:sp>
      <p:sp>
        <p:nvSpPr>
          <p:cNvPr id="6" name="Slide Number Placeholder 5">
            <a:extLst>
              <a:ext uri="{FF2B5EF4-FFF2-40B4-BE49-F238E27FC236}">
                <a16:creationId xmlns:a16="http://schemas.microsoft.com/office/drawing/2014/main" id="{7FB6E637-08E0-4D49-9E0B-D8B5E5D0312A}"/>
              </a:ext>
            </a:extLst>
          </p:cNvPr>
          <p:cNvSpPr>
            <a:spLocks noGrp="1"/>
          </p:cNvSpPr>
          <p:nvPr>
            <p:ph type="sldNum" sz="quarter" idx="12"/>
          </p:nvPr>
        </p:nvSpPr>
        <p:spPr/>
        <p:txBody>
          <a:bodyPr/>
          <a:lstStyle/>
          <a:p>
            <a:fld id="{E23FF32D-176F-4F5B-8878-5D48FB6FF26A}" type="slidenum">
              <a:rPr lang="en-US" smtClean="0"/>
              <a:t>3</a:t>
            </a:fld>
            <a:endParaRPr lang="en-US"/>
          </a:p>
        </p:txBody>
      </p:sp>
      <p:sp>
        <p:nvSpPr>
          <p:cNvPr id="8" name="TextBox 7">
            <a:extLst>
              <a:ext uri="{FF2B5EF4-FFF2-40B4-BE49-F238E27FC236}">
                <a16:creationId xmlns:a16="http://schemas.microsoft.com/office/drawing/2014/main" id="{BEACAB1C-FE86-41A1-866F-CAF434231243}"/>
              </a:ext>
            </a:extLst>
          </p:cNvPr>
          <p:cNvSpPr txBox="1"/>
          <p:nvPr/>
        </p:nvSpPr>
        <p:spPr>
          <a:xfrm>
            <a:off x="164970" y="635928"/>
            <a:ext cx="8979030" cy="4547399"/>
          </a:xfrm>
          <a:prstGeom prst="rect">
            <a:avLst/>
          </a:prstGeom>
          <a:noFill/>
        </p:spPr>
        <p:txBody>
          <a:bodyPr wrap="square" rtlCol="0">
            <a:spAutoFit/>
          </a:bodyPr>
          <a:lstStyle/>
          <a:p>
            <a:pPr algn="ctr"/>
            <a:endParaRPr lang="en-US" sz="750" b="1" dirty="0">
              <a:solidFill>
                <a:srgbClr val="7030A0"/>
              </a:solidFill>
            </a:endParaRPr>
          </a:p>
          <a:p>
            <a:pPr algn="ctr"/>
            <a:r>
              <a:rPr lang="en-US" sz="3200" b="1" dirty="0">
                <a:solidFill>
                  <a:srgbClr val="7030A0"/>
                </a:solidFill>
              </a:rPr>
              <a:t>Quantization of the Electromagnetic fields</a:t>
            </a:r>
          </a:p>
          <a:p>
            <a:pPr algn="ctr"/>
            <a:r>
              <a:rPr lang="en-US" sz="3200" b="1" dirty="0">
                <a:solidFill>
                  <a:srgbClr val="7030A0"/>
                </a:solidFill>
              </a:rPr>
              <a:t>Reference – PHY 742 – Chapter 17 </a:t>
            </a:r>
          </a:p>
          <a:p>
            <a:pPr algn="ctr"/>
            <a:r>
              <a:rPr lang="en-US" sz="3200" b="1" dirty="0">
                <a:solidFill>
                  <a:srgbClr val="7030A0"/>
                </a:solidFill>
              </a:rPr>
              <a:t>in Professor Carlson’s textbook</a:t>
            </a:r>
          </a:p>
          <a:p>
            <a:pPr algn="ctr"/>
            <a:endParaRPr lang="en-US" sz="2400" b="1" dirty="0">
              <a:solidFill>
                <a:srgbClr val="7030A0"/>
              </a:solidFill>
            </a:endParaRPr>
          </a:p>
          <a:p>
            <a:endParaRPr lang="en-US" sz="1800" b="1" dirty="0">
              <a:solidFill>
                <a:srgbClr val="7030A0"/>
              </a:solidFill>
            </a:endParaRPr>
          </a:p>
          <a:p>
            <a:pPr marL="342900" indent="-342900">
              <a:buFont typeface="Arial" panose="020B0604020202020204" pitchFamily="34" charset="0"/>
              <a:buChar char="•"/>
            </a:pPr>
            <a:r>
              <a:rPr lang="en-US" sz="2400" b="1" dirty="0"/>
              <a:t>Review of the quantum harmonic oscillator</a:t>
            </a:r>
          </a:p>
          <a:p>
            <a:pPr marL="342900" indent="-342900">
              <a:buFont typeface="Arial" panose="020B0604020202020204" pitchFamily="34" charset="0"/>
              <a:buChar char="•"/>
            </a:pPr>
            <a:r>
              <a:rPr lang="en-US" sz="2400" b="1" dirty="0"/>
              <a:t>Hamiltonian for electromagnetic energy and its eigenstates</a:t>
            </a:r>
          </a:p>
          <a:p>
            <a:pPr marL="342900" indent="-342900">
              <a:buFont typeface="Arial" panose="020B0604020202020204" pitchFamily="34" charset="0"/>
              <a:buChar char="•"/>
            </a:pPr>
            <a:r>
              <a:rPr lang="en-US" sz="2400" b="1" dirty="0"/>
              <a:t>Properties of the quantized electromagnetic fields</a:t>
            </a:r>
          </a:p>
          <a:p>
            <a:pPr marL="342900" indent="-342900">
              <a:buFont typeface="Arial" panose="020B0604020202020204" pitchFamily="34" charset="0"/>
              <a:buChar char="•"/>
            </a:pPr>
            <a:r>
              <a:rPr lang="en-US" sz="2400" b="1" dirty="0"/>
              <a:t>Coherent states</a:t>
            </a:r>
          </a:p>
          <a:p>
            <a:pPr algn="ctr"/>
            <a:endParaRPr lang="en-US" sz="2400" b="1" dirty="0">
              <a:solidFill>
                <a:srgbClr val="7030A0"/>
              </a:solidFill>
            </a:endParaRPr>
          </a:p>
          <a:p>
            <a:pPr algn="ctr"/>
            <a:endParaRPr lang="en-US" sz="2400" b="1" dirty="0">
              <a:solidFill>
                <a:srgbClr val="C00000"/>
              </a:solidFill>
            </a:endParaRPr>
          </a:p>
        </p:txBody>
      </p:sp>
    </p:spTree>
    <p:extLst>
      <p:ext uri="{BB962C8B-B14F-4D97-AF65-F5344CB8AC3E}">
        <p14:creationId xmlns:p14="http://schemas.microsoft.com/office/powerpoint/2010/main" val="217825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23D3-3E53-4DA7-AB42-C0ADE1360863}"/>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CF5B7E45-7C2A-487E-AF7F-32B5684BD250}"/>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0B7317A6-4572-43A9-8575-1C774E2AF055}"/>
              </a:ext>
            </a:extLst>
          </p:cNvPr>
          <p:cNvSpPr>
            <a:spLocks noGrp="1"/>
          </p:cNvSpPr>
          <p:nvPr>
            <p:ph type="sldNum" sz="quarter" idx="12"/>
          </p:nvPr>
        </p:nvSpPr>
        <p:spPr/>
        <p:txBody>
          <a:bodyPr/>
          <a:lstStyle/>
          <a:p>
            <a:fld id="{E23FF32D-176F-4F5B-8878-5D48FB6FF26A}" type="slidenum">
              <a:rPr lang="en-US" smtClean="0"/>
              <a:t>30</a:t>
            </a:fld>
            <a:endParaRPr lang="en-US"/>
          </a:p>
        </p:txBody>
      </p:sp>
      <p:graphicFrame>
        <p:nvGraphicFramePr>
          <p:cNvPr id="5" name="Object 4">
            <a:extLst>
              <a:ext uri="{FF2B5EF4-FFF2-40B4-BE49-F238E27FC236}">
                <a16:creationId xmlns:a16="http://schemas.microsoft.com/office/drawing/2014/main" id="{1DA3C425-DBC0-46CF-B624-886BCEB5ACA4}"/>
              </a:ext>
            </a:extLst>
          </p:cNvPr>
          <p:cNvGraphicFramePr>
            <a:graphicFrameLocks noChangeAspect="1"/>
          </p:cNvGraphicFramePr>
          <p:nvPr/>
        </p:nvGraphicFramePr>
        <p:xfrm>
          <a:off x="7144" y="1284685"/>
          <a:ext cx="9130904" cy="4339828"/>
        </p:xfrm>
        <a:graphic>
          <a:graphicData uri="http://schemas.openxmlformats.org/presentationml/2006/ole">
            <mc:AlternateContent xmlns:mc="http://schemas.openxmlformats.org/markup-compatibility/2006">
              <mc:Choice xmlns:v="urn:schemas-microsoft-com:vml" Requires="v">
                <p:oleObj name="Equation" r:id="rId3" imgW="4483080" imgH="2133360" progId="Equation.DSMT4">
                  <p:embed/>
                </p:oleObj>
              </mc:Choice>
              <mc:Fallback>
                <p:oleObj name="Equation" r:id="rId3" imgW="4483080" imgH="2133360" progId="Equation.DSMT4">
                  <p:embed/>
                  <p:pic>
                    <p:nvPicPr>
                      <p:cNvPr id="5" name="Object 4">
                        <a:extLst>
                          <a:ext uri="{FF2B5EF4-FFF2-40B4-BE49-F238E27FC236}">
                            <a16:creationId xmlns:a16="http://schemas.microsoft.com/office/drawing/2014/main" id="{1DA3C425-DBC0-46CF-B624-886BCEB5ACA4}"/>
                          </a:ext>
                        </a:extLst>
                      </p:cNvPr>
                      <p:cNvPicPr/>
                      <p:nvPr/>
                    </p:nvPicPr>
                    <p:blipFill>
                      <a:blip r:embed="rId4"/>
                      <a:stretch>
                        <a:fillRect/>
                      </a:stretch>
                    </p:blipFill>
                    <p:spPr>
                      <a:xfrm>
                        <a:off x="7144" y="1284685"/>
                        <a:ext cx="9130904" cy="4339828"/>
                      </a:xfrm>
                      <a:prstGeom prst="rect">
                        <a:avLst/>
                      </a:prstGeom>
                    </p:spPr>
                  </p:pic>
                </p:oleObj>
              </mc:Fallback>
            </mc:AlternateContent>
          </a:graphicData>
        </a:graphic>
      </p:graphicFrame>
    </p:spTree>
    <p:extLst>
      <p:ext uri="{BB962C8B-B14F-4D97-AF65-F5344CB8AC3E}">
        <p14:creationId xmlns:p14="http://schemas.microsoft.com/office/powerpoint/2010/main" val="988776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EA241-4598-4D25-9E31-E021DFECCEDB}"/>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4C6F48CE-FE5B-46BA-BAFA-3FE39ED2D90B}"/>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B675A536-B680-402F-96FB-79C641BB461F}"/>
              </a:ext>
            </a:extLst>
          </p:cNvPr>
          <p:cNvSpPr>
            <a:spLocks noGrp="1"/>
          </p:cNvSpPr>
          <p:nvPr>
            <p:ph type="sldNum" sz="quarter" idx="12"/>
          </p:nvPr>
        </p:nvSpPr>
        <p:spPr/>
        <p:txBody>
          <a:bodyPr/>
          <a:lstStyle/>
          <a:p>
            <a:fld id="{E23FF32D-176F-4F5B-8878-5D48FB6FF26A}" type="slidenum">
              <a:rPr lang="en-US" smtClean="0"/>
              <a:t>31</a:t>
            </a:fld>
            <a:endParaRPr lang="en-US"/>
          </a:p>
        </p:txBody>
      </p:sp>
      <p:graphicFrame>
        <p:nvGraphicFramePr>
          <p:cNvPr id="5" name="Object 4">
            <a:extLst>
              <a:ext uri="{FF2B5EF4-FFF2-40B4-BE49-F238E27FC236}">
                <a16:creationId xmlns:a16="http://schemas.microsoft.com/office/drawing/2014/main" id="{5C42EE1F-B841-4341-B9ED-7B40418B84B1}"/>
              </a:ext>
            </a:extLst>
          </p:cNvPr>
          <p:cNvGraphicFramePr>
            <a:graphicFrameLocks noChangeAspect="1"/>
          </p:cNvGraphicFramePr>
          <p:nvPr/>
        </p:nvGraphicFramePr>
        <p:xfrm>
          <a:off x="170257" y="1485647"/>
          <a:ext cx="8540711" cy="3004332"/>
        </p:xfrm>
        <a:graphic>
          <a:graphicData uri="http://schemas.openxmlformats.org/presentationml/2006/ole">
            <mc:AlternateContent xmlns:mc="http://schemas.openxmlformats.org/markup-compatibility/2006">
              <mc:Choice xmlns:v="urn:schemas-microsoft-com:vml" Requires="v">
                <p:oleObj name="Equation" r:id="rId3" imgW="6057720" imgH="2133360" progId="Equation.DSMT4">
                  <p:embed/>
                </p:oleObj>
              </mc:Choice>
              <mc:Fallback>
                <p:oleObj name="Equation" r:id="rId3" imgW="6057720" imgH="2133360" progId="Equation.DSMT4">
                  <p:embed/>
                  <p:pic>
                    <p:nvPicPr>
                      <p:cNvPr id="5" name="Object 4">
                        <a:extLst>
                          <a:ext uri="{FF2B5EF4-FFF2-40B4-BE49-F238E27FC236}">
                            <a16:creationId xmlns:a16="http://schemas.microsoft.com/office/drawing/2014/main" id="{5C42EE1F-B841-4341-B9ED-7B40418B84B1}"/>
                          </a:ext>
                        </a:extLst>
                      </p:cNvPr>
                      <p:cNvPicPr/>
                      <p:nvPr/>
                    </p:nvPicPr>
                    <p:blipFill>
                      <a:blip r:embed="rId4"/>
                      <a:stretch>
                        <a:fillRect/>
                      </a:stretch>
                    </p:blipFill>
                    <p:spPr>
                      <a:xfrm>
                        <a:off x="170257" y="1485647"/>
                        <a:ext cx="8540711" cy="3004332"/>
                      </a:xfrm>
                      <a:prstGeom prst="rect">
                        <a:avLst/>
                      </a:prstGeom>
                    </p:spPr>
                  </p:pic>
                </p:oleObj>
              </mc:Fallback>
            </mc:AlternateContent>
          </a:graphicData>
        </a:graphic>
      </p:graphicFrame>
    </p:spTree>
    <p:extLst>
      <p:ext uri="{BB962C8B-B14F-4D97-AF65-F5344CB8AC3E}">
        <p14:creationId xmlns:p14="http://schemas.microsoft.com/office/powerpoint/2010/main" val="1680109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EB7A6-48C5-41A1-88A7-256086058AEF}"/>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FBB86701-58F2-467B-B3AF-CF9E8173432A}"/>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EAF41CDB-564E-4BEF-940D-9A7D64C61CCC}"/>
              </a:ext>
            </a:extLst>
          </p:cNvPr>
          <p:cNvSpPr>
            <a:spLocks noGrp="1"/>
          </p:cNvSpPr>
          <p:nvPr>
            <p:ph type="sldNum" sz="quarter" idx="12"/>
          </p:nvPr>
        </p:nvSpPr>
        <p:spPr/>
        <p:txBody>
          <a:bodyPr/>
          <a:lstStyle/>
          <a:p>
            <a:fld id="{E23FF32D-176F-4F5B-8878-5D48FB6FF26A}" type="slidenum">
              <a:rPr lang="en-US" smtClean="0"/>
              <a:t>32</a:t>
            </a:fld>
            <a:endParaRPr lang="en-US"/>
          </a:p>
        </p:txBody>
      </p:sp>
      <p:sp>
        <p:nvSpPr>
          <p:cNvPr id="5" name="TextBox 4">
            <a:extLst>
              <a:ext uri="{FF2B5EF4-FFF2-40B4-BE49-F238E27FC236}">
                <a16:creationId xmlns:a16="http://schemas.microsoft.com/office/drawing/2014/main" id="{9155AF27-28D8-4239-9C72-E905C69A1A2B}"/>
              </a:ext>
            </a:extLst>
          </p:cNvPr>
          <p:cNvSpPr txBox="1"/>
          <p:nvPr/>
        </p:nvSpPr>
        <p:spPr>
          <a:xfrm>
            <a:off x="400050" y="1126672"/>
            <a:ext cx="8286750" cy="1477328"/>
          </a:xfrm>
          <a:prstGeom prst="rect">
            <a:avLst/>
          </a:prstGeom>
          <a:noFill/>
        </p:spPr>
        <p:txBody>
          <a:bodyPr wrap="square" rtlCol="0">
            <a:spAutoFit/>
          </a:bodyPr>
          <a:lstStyle/>
          <a:p>
            <a:pPr algn="l"/>
            <a:r>
              <a:rPr lang="en-US" sz="1800" b="1" dirty="0"/>
              <a:t>In order to compare the classical treatment to the quantum approach we need to calculate expectation values of the observables.    In addition to mean value of an observable, its statistical properties are also of interest, particularly the variance and the standard deviation (its square root)  which is defined in terms of the average of the squared value of the observable and the average value itself:</a:t>
            </a:r>
          </a:p>
        </p:txBody>
      </p:sp>
      <p:graphicFrame>
        <p:nvGraphicFramePr>
          <p:cNvPr id="6" name="Object 5">
            <a:extLst>
              <a:ext uri="{FF2B5EF4-FFF2-40B4-BE49-F238E27FC236}">
                <a16:creationId xmlns:a16="http://schemas.microsoft.com/office/drawing/2014/main" id="{3E4A2FCA-D93C-49CD-B63E-575009688D83}"/>
              </a:ext>
            </a:extLst>
          </p:cNvPr>
          <p:cNvGraphicFramePr>
            <a:graphicFrameLocks noChangeAspect="1"/>
          </p:cNvGraphicFramePr>
          <p:nvPr/>
        </p:nvGraphicFramePr>
        <p:xfrm>
          <a:off x="659607" y="2581276"/>
          <a:ext cx="5388769" cy="735806"/>
        </p:xfrm>
        <a:graphic>
          <a:graphicData uri="http://schemas.openxmlformats.org/presentationml/2006/ole">
            <mc:AlternateContent xmlns:mc="http://schemas.openxmlformats.org/markup-compatibility/2006">
              <mc:Choice xmlns:v="urn:schemas-microsoft-com:vml" Requires="v">
                <p:oleObj name="Equation" r:id="rId2" imgW="2603160" imgH="355320" progId="Equation.DSMT4">
                  <p:embed/>
                </p:oleObj>
              </mc:Choice>
              <mc:Fallback>
                <p:oleObj name="Equation" r:id="rId2" imgW="2603160" imgH="355320" progId="Equation.DSMT4">
                  <p:embed/>
                  <p:pic>
                    <p:nvPicPr>
                      <p:cNvPr id="6" name="Object 5">
                        <a:extLst>
                          <a:ext uri="{FF2B5EF4-FFF2-40B4-BE49-F238E27FC236}">
                            <a16:creationId xmlns:a16="http://schemas.microsoft.com/office/drawing/2014/main" id="{3E4A2FCA-D93C-49CD-B63E-575009688D83}"/>
                          </a:ext>
                        </a:extLst>
                      </p:cNvPr>
                      <p:cNvPicPr/>
                      <p:nvPr/>
                    </p:nvPicPr>
                    <p:blipFill>
                      <a:blip r:embed="rId3"/>
                      <a:stretch>
                        <a:fillRect/>
                      </a:stretch>
                    </p:blipFill>
                    <p:spPr>
                      <a:xfrm>
                        <a:off x="659607" y="2581276"/>
                        <a:ext cx="5388769" cy="73580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20795D1-A1D1-4D5F-8C76-5A8B1E296127}"/>
              </a:ext>
            </a:extLst>
          </p:cNvPr>
          <p:cNvSpPr txBox="1"/>
          <p:nvPr/>
        </p:nvSpPr>
        <p:spPr>
          <a:xfrm>
            <a:off x="628650" y="3706586"/>
            <a:ext cx="8058150" cy="923330"/>
          </a:xfrm>
          <a:prstGeom prst="rect">
            <a:avLst/>
          </a:prstGeom>
          <a:noFill/>
        </p:spPr>
        <p:txBody>
          <a:bodyPr wrap="square" rtlCol="0">
            <a:spAutoFit/>
          </a:bodyPr>
          <a:lstStyle/>
          <a:p>
            <a:pPr algn="l"/>
            <a:r>
              <a:rPr lang="en-US" sz="1800" b="1" dirty="0"/>
              <a:t>The next few slides review the relationship of this variance to observables in quantum mechanics which have non trivial commutation relationships and thus have built in variance values.</a:t>
            </a:r>
          </a:p>
        </p:txBody>
      </p:sp>
    </p:spTree>
    <p:extLst>
      <p:ext uri="{BB962C8B-B14F-4D97-AF65-F5344CB8AC3E}">
        <p14:creationId xmlns:p14="http://schemas.microsoft.com/office/powerpoint/2010/main" val="2630736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a:p>
        </p:txBody>
      </p:sp>
      <p:sp>
        <p:nvSpPr>
          <p:cNvPr id="5" name="TextBox 4"/>
          <p:cNvSpPr txBox="1"/>
          <p:nvPr/>
        </p:nvSpPr>
        <p:spPr>
          <a:xfrm>
            <a:off x="1371600" y="1028701"/>
            <a:ext cx="5943600" cy="369332"/>
          </a:xfrm>
          <a:prstGeom prst="rect">
            <a:avLst/>
          </a:prstGeom>
          <a:noFill/>
        </p:spPr>
        <p:txBody>
          <a:bodyPr wrap="square" rtlCol="0">
            <a:spAutoFit/>
          </a:bodyPr>
          <a:lstStyle/>
          <a:p>
            <a:r>
              <a:rPr lang="en-US" sz="1800" b="1" dirty="0"/>
              <a:t>Digression -- Commutator formalism in quantum mechanics</a:t>
            </a:r>
          </a:p>
        </p:txBody>
      </p:sp>
      <p:graphicFrame>
        <p:nvGraphicFramePr>
          <p:cNvPr id="6" name="Object 5"/>
          <p:cNvGraphicFramePr>
            <a:graphicFrameLocks noChangeAspect="1"/>
          </p:cNvGraphicFramePr>
          <p:nvPr/>
        </p:nvGraphicFramePr>
        <p:xfrm>
          <a:off x="1371601" y="1771651"/>
          <a:ext cx="6116953" cy="1006078"/>
        </p:xfrm>
        <a:graphic>
          <a:graphicData uri="http://schemas.openxmlformats.org/presentationml/2006/ole">
            <mc:AlternateContent xmlns:mc="http://schemas.openxmlformats.org/markup-compatibility/2006">
              <mc:Choice xmlns:v="urn:schemas-microsoft-com:vml" Requires="v">
                <p:oleObj name="Equation" r:id="rId3" imgW="5790960" imgH="952200" progId="Equation.DSMT4">
                  <p:embed/>
                </p:oleObj>
              </mc:Choice>
              <mc:Fallback>
                <p:oleObj name="Equation" r:id="rId3" imgW="5790960" imgH="952200" progId="Equation.DSMT4">
                  <p:embed/>
                  <p:pic>
                    <p:nvPicPr>
                      <p:cNvPr id="6" name="Object 5"/>
                      <p:cNvPicPr/>
                      <p:nvPr/>
                    </p:nvPicPr>
                    <p:blipFill>
                      <a:blip r:embed="rId4"/>
                      <a:stretch>
                        <a:fillRect/>
                      </a:stretch>
                    </p:blipFill>
                    <p:spPr>
                      <a:xfrm>
                        <a:off x="1371601" y="1771651"/>
                        <a:ext cx="6116953" cy="1006078"/>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514475" y="3059362"/>
          <a:ext cx="5205304" cy="2026988"/>
        </p:xfrm>
        <a:graphic>
          <a:graphicData uri="http://schemas.openxmlformats.org/presentationml/2006/ole">
            <mc:AlternateContent xmlns:mc="http://schemas.openxmlformats.org/markup-compatibility/2006">
              <mc:Choice xmlns:v="urn:schemas-microsoft-com:vml" Requires="v">
                <p:oleObj name="Equation" r:id="rId5" imgW="4076640" imgH="1587240" progId="Equation.DSMT4">
                  <p:embed/>
                </p:oleObj>
              </mc:Choice>
              <mc:Fallback>
                <p:oleObj name="Equation" r:id="rId5" imgW="4076640" imgH="1587240" progId="Equation.DSMT4">
                  <p:embed/>
                  <p:pic>
                    <p:nvPicPr>
                      <p:cNvPr id="7" name="Object 6"/>
                      <p:cNvPicPr/>
                      <p:nvPr/>
                    </p:nvPicPr>
                    <p:blipFill>
                      <a:blip r:embed="rId6"/>
                      <a:stretch>
                        <a:fillRect/>
                      </a:stretch>
                    </p:blipFill>
                    <p:spPr>
                      <a:xfrm>
                        <a:off x="1514475" y="3059362"/>
                        <a:ext cx="5205304" cy="2026988"/>
                      </a:xfrm>
                      <a:prstGeom prst="rect">
                        <a:avLst/>
                      </a:prstGeom>
                    </p:spPr>
                  </p:pic>
                </p:oleObj>
              </mc:Fallback>
            </mc:AlternateContent>
          </a:graphicData>
        </a:graphic>
      </p:graphicFrame>
    </p:spTree>
    <p:extLst>
      <p:ext uri="{BB962C8B-B14F-4D97-AF65-F5344CB8AC3E}">
        <p14:creationId xmlns:p14="http://schemas.microsoft.com/office/powerpoint/2010/main" val="2340280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graphicFrame>
        <p:nvGraphicFramePr>
          <p:cNvPr id="5" name="Object 4"/>
          <p:cNvGraphicFramePr>
            <a:graphicFrameLocks noChangeAspect="1"/>
          </p:cNvGraphicFramePr>
          <p:nvPr/>
        </p:nvGraphicFramePr>
        <p:xfrm>
          <a:off x="1371600" y="1224685"/>
          <a:ext cx="4052888" cy="1831181"/>
        </p:xfrm>
        <a:graphic>
          <a:graphicData uri="http://schemas.openxmlformats.org/presentationml/2006/ole">
            <mc:AlternateContent xmlns:mc="http://schemas.openxmlformats.org/markup-compatibility/2006">
              <mc:Choice xmlns:v="urn:schemas-microsoft-com:vml" Requires="v">
                <p:oleObj name="Equation" r:id="rId3" imgW="3174840" imgH="1434960" progId="Equation.DSMT4">
                  <p:embed/>
                </p:oleObj>
              </mc:Choice>
              <mc:Fallback>
                <p:oleObj name="Equation" r:id="rId3" imgW="3174840" imgH="1434960" progId="Equation.DSMT4">
                  <p:embed/>
                  <p:pic>
                    <p:nvPicPr>
                      <p:cNvPr id="5" name="Object 4"/>
                      <p:cNvPicPr/>
                      <p:nvPr/>
                    </p:nvPicPr>
                    <p:blipFill>
                      <a:blip r:embed="rId4"/>
                      <a:stretch>
                        <a:fillRect/>
                      </a:stretch>
                    </p:blipFill>
                    <p:spPr>
                      <a:xfrm>
                        <a:off x="1371600" y="1224685"/>
                        <a:ext cx="4052888" cy="1831181"/>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1371600" y="3143250"/>
          <a:ext cx="2895600" cy="2286000"/>
        </p:xfrm>
        <a:graphic>
          <a:graphicData uri="http://schemas.openxmlformats.org/presentationml/2006/ole">
            <mc:AlternateContent xmlns:mc="http://schemas.openxmlformats.org/markup-compatibility/2006">
              <mc:Choice xmlns:v="urn:schemas-microsoft-com:vml" Requires="v">
                <p:oleObj name="Equation" r:id="rId5" imgW="3136680" imgH="2476440" progId="Equation.DSMT4">
                  <p:embed/>
                </p:oleObj>
              </mc:Choice>
              <mc:Fallback>
                <p:oleObj name="Equation" r:id="rId5" imgW="3136680" imgH="2476440" progId="Equation.DSMT4">
                  <p:embed/>
                  <p:pic>
                    <p:nvPicPr>
                      <p:cNvPr id="6" name="Object 5"/>
                      <p:cNvPicPr/>
                      <p:nvPr/>
                    </p:nvPicPr>
                    <p:blipFill>
                      <a:blip r:embed="rId6"/>
                      <a:stretch>
                        <a:fillRect/>
                      </a:stretch>
                    </p:blipFill>
                    <p:spPr>
                      <a:xfrm>
                        <a:off x="1371600" y="3143250"/>
                        <a:ext cx="2895600" cy="22860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572000" y="3425789"/>
          <a:ext cx="2983832" cy="1828800"/>
        </p:xfrm>
        <a:graphic>
          <a:graphicData uri="http://schemas.openxmlformats.org/presentationml/2006/ole">
            <mc:AlternateContent xmlns:mc="http://schemas.openxmlformats.org/markup-compatibility/2006">
              <mc:Choice xmlns:v="urn:schemas-microsoft-com:vml" Requires="v">
                <p:oleObj name="Equation" r:id="rId7" imgW="2755800" imgH="1688760" progId="Equation.DSMT4">
                  <p:embed/>
                </p:oleObj>
              </mc:Choice>
              <mc:Fallback>
                <p:oleObj name="Equation" r:id="rId7" imgW="2755800" imgH="1688760" progId="Equation.DSMT4">
                  <p:embed/>
                  <p:pic>
                    <p:nvPicPr>
                      <p:cNvPr id="7" name="Object 6"/>
                      <p:cNvPicPr/>
                      <p:nvPr/>
                    </p:nvPicPr>
                    <p:blipFill>
                      <a:blip r:embed="rId8"/>
                      <a:stretch>
                        <a:fillRect/>
                      </a:stretch>
                    </p:blipFill>
                    <p:spPr>
                      <a:xfrm>
                        <a:off x="4572000" y="3425789"/>
                        <a:ext cx="2983832" cy="1828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703B64E-F6C9-4B6D-8952-BFCFDED786E0}"/>
              </a:ext>
            </a:extLst>
          </p:cNvPr>
          <p:cNvSpPr txBox="1"/>
          <p:nvPr/>
        </p:nvSpPr>
        <p:spPr>
          <a:xfrm>
            <a:off x="183995" y="959644"/>
            <a:ext cx="5227134" cy="369332"/>
          </a:xfrm>
          <a:prstGeom prst="rect">
            <a:avLst/>
          </a:prstGeom>
          <a:noFill/>
        </p:spPr>
        <p:txBody>
          <a:bodyPr wrap="square" rtlCol="0">
            <a:spAutoFit/>
          </a:bodyPr>
          <a:lstStyle/>
          <a:p>
            <a:pPr algn="l"/>
            <a:r>
              <a:rPr lang="en-US" sz="1800" b="1" dirty="0"/>
              <a:t>Proof  --</a:t>
            </a:r>
          </a:p>
        </p:txBody>
      </p:sp>
    </p:spTree>
    <p:extLst>
      <p:ext uri="{BB962C8B-B14F-4D97-AF65-F5344CB8AC3E}">
        <p14:creationId xmlns:p14="http://schemas.microsoft.com/office/powerpoint/2010/main" val="2573244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graphicFrame>
        <p:nvGraphicFramePr>
          <p:cNvPr id="5" name="Object 4"/>
          <p:cNvGraphicFramePr>
            <a:graphicFrameLocks noChangeAspect="1"/>
          </p:cNvGraphicFramePr>
          <p:nvPr/>
        </p:nvGraphicFramePr>
        <p:xfrm>
          <a:off x="1314451" y="1314451"/>
          <a:ext cx="6599635" cy="3781426"/>
        </p:xfrm>
        <a:graphic>
          <a:graphicData uri="http://schemas.openxmlformats.org/presentationml/2006/ole">
            <mc:AlternateContent xmlns:mc="http://schemas.openxmlformats.org/markup-compatibility/2006">
              <mc:Choice xmlns:v="urn:schemas-microsoft-com:vml" Requires="v">
                <p:oleObj name="Equation" r:id="rId3" imgW="6095880" imgH="3492360" progId="Equation.DSMT4">
                  <p:embed/>
                </p:oleObj>
              </mc:Choice>
              <mc:Fallback>
                <p:oleObj name="Equation" r:id="rId3" imgW="6095880" imgH="3492360" progId="Equation.DSMT4">
                  <p:embed/>
                  <p:pic>
                    <p:nvPicPr>
                      <p:cNvPr id="5" name="Object 4"/>
                      <p:cNvPicPr/>
                      <p:nvPr/>
                    </p:nvPicPr>
                    <p:blipFill>
                      <a:blip r:embed="rId4"/>
                      <a:stretch>
                        <a:fillRect/>
                      </a:stretch>
                    </p:blipFill>
                    <p:spPr>
                      <a:xfrm>
                        <a:off x="1314451" y="1314451"/>
                        <a:ext cx="6599635" cy="3781426"/>
                      </a:xfrm>
                      <a:prstGeom prst="rect">
                        <a:avLst/>
                      </a:prstGeom>
                    </p:spPr>
                  </p:pic>
                </p:oleObj>
              </mc:Fallback>
            </mc:AlternateContent>
          </a:graphicData>
        </a:graphic>
      </p:graphicFrame>
      <p:sp>
        <p:nvSpPr>
          <p:cNvPr id="6" name="Curved Right Arrow 5"/>
          <p:cNvSpPr/>
          <p:nvPr/>
        </p:nvSpPr>
        <p:spPr>
          <a:xfrm>
            <a:off x="2400300" y="3543300"/>
            <a:ext cx="800100" cy="1485900"/>
          </a:xfrm>
          <a:prstGeom prst="curvedRightArrow">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Curved Right Arrow 6"/>
          <p:cNvSpPr/>
          <p:nvPr/>
        </p:nvSpPr>
        <p:spPr>
          <a:xfrm rot="3012029" flipH="1">
            <a:off x="4185642" y="4286250"/>
            <a:ext cx="857250" cy="1154906"/>
          </a:xfrm>
          <a:prstGeom prst="curvedRightArrow">
            <a:avLst/>
          </a:prstGeom>
          <a:solidFill>
            <a:srgbClr val="00B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2792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graphicFrame>
        <p:nvGraphicFramePr>
          <p:cNvPr id="5" name="Object 4"/>
          <p:cNvGraphicFramePr>
            <a:graphicFrameLocks noChangeAspect="1"/>
          </p:cNvGraphicFramePr>
          <p:nvPr/>
        </p:nvGraphicFramePr>
        <p:xfrm>
          <a:off x="306427" y="959644"/>
          <a:ext cx="6971110" cy="1278731"/>
        </p:xfrm>
        <a:graphic>
          <a:graphicData uri="http://schemas.openxmlformats.org/presentationml/2006/ole">
            <mc:AlternateContent xmlns:mc="http://schemas.openxmlformats.org/markup-compatibility/2006">
              <mc:Choice xmlns:v="urn:schemas-microsoft-com:vml" Requires="v">
                <p:oleObj name="Equation" r:id="rId3" imgW="6438600" imgH="1180800" progId="Equation.DSMT4">
                  <p:embed/>
                </p:oleObj>
              </mc:Choice>
              <mc:Fallback>
                <p:oleObj name="Equation" r:id="rId3" imgW="6438600" imgH="1180800" progId="Equation.DSMT4">
                  <p:embed/>
                  <p:pic>
                    <p:nvPicPr>
                      <p:cNvPr id="5" name="Object 4"/>
                      <p:cNvPicPr/>
                      <p:nvPr/>
                    </p:nvPicPr>
                    <p:blipFill>
                      <a:blip r:embed="rId4"/>
                      <a:stretch>
                        <a:fillRect/>
                      </a:stretch>
                    </p:blipFill>
                    <p:spPr>
                      <a:xfrm>
                        <a:off x="306427" y="959644"/>
                        <a:ext cx="6971110" cy="1278731"/>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77748" y="2357089"/>
          <a:ext cx="4814888" cy="1747838"/>
        </p:xfrm>
        <a:graphic>
          <a:graphicData uri="http://schemas.openxmlformats.org/presentationml/2006/ole">
            <mc:AlternateContent xmlns:mc="http://schemas.openxmlformats.org/markup-compatibility/2006">
              <mc:Choice xmlns:v="urn:schemas-microsoft-com:vml" Requires="v">
                <p:oleObj name="Equation" r:id="rId5" imgW="4165560" imgH="1511280" progId="Equation.DSMT4">
                  <p:embed/>
                </p:oleObj>
              </mc:Choice>
              <mc:Fallback>
                <p:oleObj name="Equation" r:id="rId5" imgW="4165560" imgH="1511280" progId="Equation.DSMT4">
                  <p:embed/>
                  <p:pic>
                    <p:nvPicPr>
                      <p:cNvPr id="6" name="Object 5"/>
                      <p:cNvPicPr/>
                      <p:nvPr/>
                    </p:nvPicPr>
                    <p:blipFill>
                      <a:blip r:embed="rId6"/>
                      <a:stretch>
                        <a:fillRect/>
                      </a:stretch>
                    </p:blipFill>
                    <p:spPr>
                      <a:xfrm>
                        <a:off x="377748" y="2357089"/>
                        <a:ext cx="4814888" cy="17478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7C82970-31DC-4395-930B-97289A164C25}"/>
              </a:ext>
            </a:extLst>
          </p:cNvPr>
          <p:cNvGraphicFramePr>
            <a:graphicFrameLocks noChangeAspect="1"/>
          </p:cNvGraphicFramePr>
          <p:nvPr/>
        </p:nvGraphicFramePr>
        <p:xfrm>
          <a:off x="414062" y="4104927"/>
          <a:ext cx="4742259" cy="1606153"/>
        </p:xfrm>
        <a:graphic>
          <a:graphicData uri="http://schemas.openxmlformats.org/presentationml/2006/ole">
            <mc:AlternateContent xmlns:mc="http://schemas.openxmlformats.org/markup-compatibility/2006">
              <mc:Choice xmlns:v="urn:schemas-microsoft-com:vml" Requires="v">
                <p:oleObj name="Equation" r:id="rId7" imgW="4457520" imgH="1511280" progId="Equation.DSMT4">
                  <p:embed/>
                </p:oleObj>
              </mc:Choice>
              <mc:Fallback>
                <p:oleObj name="Equation" r:id="rId7" imgW="4457520" imgH="1511280" progId="Equation.DSMT4">
                  <p:embed/>
                  <p:pic>
                    <p:nvPicPr>
                      <p:cNvPr id="7" name="Object 6">
                        <a:extLst>
                          <a:ext uri="{FF2B5EF4-FFF2-40B4-BE49-F238E27FC236}">
                            <a16:creationId xmlns:a16="http://schemas.microsoft.com/office/drawing/2014/main" id="{A7C82970-31DC-4395-930B-97289A164C25}"/>
                          </a:ext>
                        </a:extLst>
                      </p:cNvPr>
                      <p:cNvPicPr/>
                      <p:nvPr/>
                    </p:nvPicPr>
                    <p:blipFill>
                      <a:blip r:embed="rId8"/>
                      <a:stretch>
                        <a:fillRect/>
                      </a:stretch>
                    </p:blipFill>
                    <p:spPr>
                      <a:xfrm>
                        <a:off x="414062" y="4104927"/>
                        <a:ext cx="4742259" cy="1606153"/>
                      </a:xfrm>
                      <a:prstGeom prst="rect">
                        <a:avLst/>
                      </a:prstGeom>
                    </p:spPr>
                  </p:pic>
                </p:oleObj>
              </mc:Fallback>
            </mc:AlternateContent>
          </a:graphicData>
        </a:graphic>
      </p:graphicFrame>
    </p:spTree>
    <p:extLst>
      <p:ext uri="{BB962C8B-B14F-4D97-AF65-F5344CB8AC3E}">
        <p14:creationId xmlns:p14="http://schemas.microsoft.com/office/powerpoint/2010/main" val="970743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sp>
        <p:nvSpPr>
          <p:cNvPr id="6" name="TextBox 5">
            <a:extLst>
              <a:ext uri="{FF2B5EF4-FFF2-40B4-BE49-F238E27FC236}">
                <a16:creationId xmlns:a16="http://schemas.microsoft.com/office/drawing/2014/main" id="{00B3AB7B-C327-4F8D-9803-5D843695F38F}"/>
              </a:ext>
            </a:extLst>
          </p:cNvPr>
          <p:cNvSpPr txBox="1"/>
          <p:nvPr/>
        </p:nvSpPr>
        <p:spPr>
          <a:xfrm>
            <a:off x="76200" y="258472"/>
            <a:ext cx="7117266" cy="369332"/>
          </a:xfrm>
          <a:prstGeom prst="rect">
            <a:avLst/>
          </a:prstGeom>
          <a:noFill/>
        </p:spPr>
        <p:txBody>
          <a:bodyPr wrap="square" rtlCol="0">
            <a:spAutoFit/>
          </a:bodyPr>
          <a:lstStyle/>
          <a:p>
            <a:pPr algn="l"/>
            <a:r>
              <a:rPr lang="en-US" sz="1800" b="1" dirty="0"/>
              <a:t>What does this have to do with quantum EM fields?</a:t>
            </a:r>
          </a:p>
        </p:txBody>
      </p:sp>
      <p:graphicFrame>
        <p:nvGraphicFramePr>
          <p:cNvPr id="7" name="Object 6">
            <a:extLst>
              <a:ext uri="{FF2B5EF4-FFF2-40B4-BE49-F238E27FC236}">
                <a16:creationId xmlns:a16="http://schemas.microsoft.com/office/drawing/2014/main" id="{ACDB6641-B97B-4BBC-A286-11B2FD17A1E0}"/>
              </a:ext>
            </a:extLst>
          </p:cNvPr>
          <p:cNvGraphicFramePr>
            <a:graphicFrameLocks noChangeAspect="1"/>
          </p:cNvGraphicFramePr>
          <p:nvPr>
            <p:extLst>
              <p:ext uri="{D42A27DB-BD31-4B8C-83A1-F6EECF244321}">
                <p14:modId xmlns:p14="http://schemas.microsoft.com/office/powerpoint/2010/main" val="256982530"/>
              </p:ext>
            </p:extLst>
          </p:nvPr>
        </p:nvGraphicFramePr>
        <p:xfrm>
          <a:off x="221010" y="736226"/>
          <a:ext cx="7329168" cy="1246319"/>
        </p:xfrm>
        <a:graphic>
          <a:graphicData uri="http://schemas.openxmlformats.org/presentationml/2006/ole">
            <mc:AlternateContent xmlns:mc="http://schemas.openxmlformats.org/markup-compatibility/2006">
              <mc:Choice xmlns:v="urn:schemas-microsoft-com:vml" Requires="v">
                <p:oleObj name="Equation" r:id="rId3" imgW="4025880" imgH="685800" progId="Equation.DSMT4">
                  <p:embed/>
                </p:oleObj>
              </mc:Choice>
              <mc:Fallback>
                <p:oleObj name="Equation" r:id="rId3" imgW="4025880" imgH="685800" progId="Equation.DSMT4">
                  <p:embed/>
                  <p:pic>
                    <p:nvPicPr>
                      <p:cNvPr id="7" name="Object 6">
                        <a:extLst>
                          <a:ext uri="{FF2B5EF4-FFF2-40B4-BE49-F238E27FC236}">
                            <a16:creationId xmlns:a16="http://schemas.microsoft.com/office/drawing/2014/main" id="{ACDB6641-B97B-4BBC-A286-11B2FD17A1E0}"/>
                          </a:ext>
                        </a:extLst>
                      </p:cNvPr>
                      <p:cNvPicPr/>
                      <p:nvPr/>
                    </p:nvPicPr>
                    <p:blipFill>
                      <a:blip r:embed="rId4"/>
                      <a:stretch>
                        <a:fillRect/>
                      </a:stretch>
                    </p:blipFill>
                    <p:spPr>
                      <a:xfrm>
                        <a:off x="221010" y="736226"/>
                        <a:ext cx="7329168" cy="1246319"/>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8180F88F-1910-40E8-BE8B-36C23F111D59}"/>
              </a:ext>
            </a:extLst>
          </p:cNvPr>
          <p:cNvPicPr>
            <a:picLocks noChangeAspect="1"/>
          </p:cNvPicPr>
          <p:nvPr/>
        </p:nvPicPr>
        <p:blipFill>
          <a:blip r:embed="rId5"/>
          <a:stretch>
            <a:fillRect/>
          </a:stretch>
        </p:blipFill>
        <p:spPr>
          <a:xfrm>
            <a:off x="76200" y="1907551"/>
            <a:ext cx="8543925" cy="1521619"/>
          </a:xfrm>
          <a:prstGeom prst="rect">
            <a:avLst/>
          </a:prstGeom>
        </p:spPr>
      </p:pic>
      <p:pic>
        <p:nvPicPr>
          <p:cNvPr id="9" name="Picture 8">
            <a:extLst>
              <a:ext uri="{FF2B5EF4-FFF2-40B4-BE49-F238E27FC236}">
                <a16:creationId xmlns:a16="http://schemas.microsoft.com/office/drawing/2014/main" id="{5F4E866F-DB75-4931-BE4A-205853E154A8}"/>
              </a:ext>
            </a:extLst>
          </p:cNvPr>
          <p:cNvPicPr>
            <a:picLocks noChangeAspect="1"/>
          </p:cNvPicPr>
          <p:nvPr/>
        </p:nvPicPr>
        <p:blipFill>
          <a:blip r:embed="rId6"/>
          <a:stretch>
            <a:fillRect/>
          </a:stretch>
        </p:blipFill>
        <p:spPr>
          <a:xfrm>
            <a:off x="126206" y="3406860"/>
            <a:ext cx="8493919" cy="1485900"/>
          </a:xfrm>
          <a:prstGeom prst="rect">
            <a:avLst/>
          </a:prstGeom>
        </p:spPr>
      </p:pic>
      <p:sp>
        <p:nvSpPr>
          <p:cNvPr id="10" name="Arrow: Up 9">
            <a:extLst>
              <a:ext uri="{FF2B5EF4-FFF2-40B4-BE49-F238E27FC236}">
                <a16:creationId xmlns:a16="http://schemas.microsoft.com/office/drawing/2014/main" id="{50183457-CAA2-4E2B-810C-5674ABC72D54}"/>
              </a:ext>
            </a:extLst>
          </p:cNvPr>
          <p:cNvSpPr/>
          <p:nvPr/>
        </p:nvSpPr>
        <p:spPr>
          <a:xfrm rot="16353956">
            <a:off x="5933680" y="2726991"/>
            <a:ext cx="366596" cy="384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F2E62284-4DD1-4C21-A4E4-4ECF1EFC2AB6}"/>
              </a:ext>
            </a:extLst>
          </p:cNvPr>
          <p:cNvSpPr txBox="1"/>
          <p:nvPr/>
        </p:nvSpPr>
        <p:spPr>
          <a:xfrm>
            <a:off x="6315179" y="2696076"/>
            <a:ext cx="978520" cy="369332"/>
          </a:xfrm>
          <a:prstGeom prst="rect">
            <a:avLst/>
          </a:prstGeom>
          <a:noFill/>
        </p:spPr>
        <p:txBody>
          <a:bodyPr wrap="square" rtlCol="0">
            <a:spAutoFit/>
          </a:bodyPr>
          <a:lstStyle/>
          <a:p>
            <a:pPr algn="l"/>
            <a:r>
              <a:rPr lang="en-US" sz="1800" b="1" dirty="0"/>
              <a:t>infinite</a:t>
            </a:r>
          </a:p>
        </p:txBody>
      </p:sp>
      <p:sp>
        <p:nvSpPr>
          <p:cNvPr id="12" name="Arrow: Up 11">
            <a:extLst>
              <a:ext uri="{FF2B5EF4-FFF2-40B4-BE49-F238E27FC236}">
                <a16:creationId xmlns:a16="http://schemas.microsoft.com/office/drawing/2014/main" id="{8F205328-9A0E-44CD-976C-BC66D6FA07B9}"/>
              </a:ext>
            </a:extLst>
          </p:cNvPr>
          <p:cNvSpPr/>
          <p:nvPr/>
        </p:nvSpPr>
        <p:spPr>
          <a:xfrm rot="16353956">
            <a:off x="7183500" y="4408382"/>
            <a:ext cx="366596" cy="384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06937472-575C-4AD1-8F23-7A45F0BD9071}"/>
              </a:ext>
            </a:extLst>
          </p:cNvPr>
          <p:cNvSpPr txBox="1"/>
          <p:nvPr/>
        </p:nvSpPr>
        <p:spPr>
          <a:xfrm>
            <a:off x="7536830" y="4590320"/>
            <a:ext cx="978520" cy="369332"/>
          </a:xfrm>
          <a:prstGeom prst="rect">
            <a:avLst/>
          </a:prstGeom>
          <a:noFill/>
        </p:spPr>
        <p:txBody>
          <a:bodyPr wrap="square" rtlCol="0">
            <a:spAutoFit/>
          </a:bodyPr>
          <a:lstStyle/>
          <a:p>
            <a:pPr algn="l"/>
            <a:r>
              <a:rPr lang="en-US" sz="1800" b="1" dirty="0"/>
              <a:t>infinite</a:t>
            </a:r>
          </a:p>
        </p:txBody>
      </p:sp>
      <p:graphicFrame>
        <p:nvGraphicFramePr>
          <p:cNvPr id="5" name="Object 4">
            <a:extLst>
              <a:ext uri="{FF2B5EF4-FFF2-40B4-BE49-F238E27FC236}">
                <a16:creationId xmlns:a16="http://schemas.microsoft.com/office/drawing/2014/main" id="{6C8D0E91-3BCF-AB1C-6E5B-CD626F0C0041}"/>
              </a:ext>
            </a:extLst>
          </p:cNvPr>
          <p:cNvGraphicFramePr>
            <a:graphicFrameLocks noChangeAspect="1"/>
          </p:cNvGraphicFramePr>
          <p:nvPr>
            <p:extLst>
              <p:ext uri="{D42A27DB-BD31-4B8C-83A1-F6EECF244321}">
                <p14:modId xmlns:p14="http://schemas.microsoft.com/office/powerpoint/2010/main" val="3591846698"/>
              </p:ext>
            </p:extLst>
          </p:nvPr>
        </p:nvGraphicFramePr>
        <p:xfrm>
          <a:off x="309288" y="5052627"/>
          <a:ext cx="6651089" cy="1341396"/>
        </p:xfrm>
        <a:graphic>
          <a:graphicData uri="http://schemas.openxmlformats.org/presentationml/2006/ole">
            <mc:AlternateContent xmlns:mc="http://schemas.openxmlformats.org/markup-compatibility/2006">
              <mc:Choice xmlns:v="urn:schemas-microsoft-com:vml" Requires="v">
                <p:oleObj name="Equation" r:id="rId7" imgW="3022560" imgH="609480" progId="Equation.DSMT4">
                  <p:embed/>
                </p:oleObj>
              </mc:Choice>
              <mc:Fallback>
                <p:oleObj name="Equation" r:id="rId7" imgW="3022560" imgH="609480" progId="Equation.DSMT4">
                  <p:embed/>
                  <p:pic>
                    <p:nvPicPr>
                      <p:cNvPr id="0" name=""/>
                      <p:cNvPicPr/>
                      <p:nvPr/>
                    </p:nvPicPr>
                    <p:blipFill>
                      <a:blip r:embed="rId8"/>
                      <a:stretch>
                        <a:fillRect/>
                      </a:stretch>
                    </p:blipFill>
                    <p:spPr>
                      <a:xfrm>
                        <a:off x="309288" y="5052627"/>
                        <a:ext cx="6651089" cy="1341396"/>
                      </a:xfrm>
                      <a:prstGeom prst="rect">
                        <a:avLst/>
                      </a:prstGeom>
                    </p:spPr>
                  </p:pic>
                </p:oleObj>
              </mc:Fallback>
            </mc:AlternateContent>
          </a:graphicData>
        </a:graphic>
      </p:graphicFrame>
    </p:spTree>
    <p:extLst>
      <p:ext uri="{BB962C8B-B14F-4D97-AF65-F5344CB8AC3E}">
        <p14:creationId xmlns:p14="http://schemas.microsoft.com/office/powerpoint/2010/main" val="3501635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CF5EA-4CB5-4BAF-9E80-E4428B36E405}"/>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4967F7B5-3381-4753-8609-71B92F05AE70}"/>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C221CF5B-169A-46AC-AC61-796E54BD7567}"/>
              </a:ext>
            </a:extLst>
          </p:cNvPr>
          <p:cNvSpPr>
            <a:spLocks noGrp="1"/>
          </p:cNvSpPr>
          <p:nvPr>
            <p:ph type="sldNum" sz="quarter" idx="12"/>
          </p:nvPr>
        </p:nvSpPr>
        <p:spPr/>
        <p:txBody>
          <a:bodyPr/>
          <a:lstStyle/>
          <a:p>
            <a:fld id="{E23FF32D-176F-4F5B-8878-5D48FB6FF26A}" type="slidenum">
              <a:rPr lang="en-US" smtClean="0"/>
              <a:t>38</a:t>
            </a:fld>
            <a:endParaRPr lang="en-US"/>
          </a:p>
        </p:txBody>
      </p:sp>
      <p:sp>
        <p:nvSpPr>
          <p:cNvPr id="5" name="TextBox 4">
            <a:extLst>
              <a:ext uri="{FF2B5EF4-FFF2-40B4-BE49-F238E27FC236}">
                <a16:creationId xmlns:a16="http://schemas.microsoft.com/office/drawing/2014/main" id="{61AB58C5-7CF2-4F46-A333-C27ED6E07234}"/>
              </a:ext>
            </a:extLst>
          </p:cNvPr>
          <p:cNvSpPr txBox="1"/>
          <p:nvPr/>
        </p:nvSpPr>
        <p:spPr>
          <a:xfrm>
            <a:off x="409807" y="1024518"/>
            <a:ext cx="7903427" cy="1200329"/>
          </a:xfrm>
          <a:prstGeom prst="rect">
            <a:avLst/>
          </a:prstGeom>
          <a:noFill/>
        </p:spPr>
        <p:txBody>
          <a:bodyPr wrap="square" rtlCol="0">
            <a:spAutoFit/>
          </a:bodyPr>
          <a:lstStyle/>
          <a:p>
            <a:pPr algn="l"/>
            <a:r>
              <a:rPr lang="en-US" sz="1800" b="1" dirty="0"/>
              <a:t>It is also possible to show that components of the E and B field have nontrivial commutation relations, indicating that in general it is not possible to simultaneously determine E and B at the same point in space to arbitrary accuracy.</a:t>
            </a:r>
          </a:p>
        </p:txBody>
      </p:sp>
      <p:sp>
        <p:nvSpPr>
          <p:cNvPr id="6" name="TextBox 5">
            <a:extLst>
              <a:ext uri="{FF2B5EF4-FFF2-40B4-BE49-F238E27FC236}">
                <a16:creationId xmlns:a16="http://schemas.microsoft.com/office/drawing/2014/main" id="{B30653C3-130D-4A84-8DEB-187C67D6CC55}"/>
              </a:ext>
            </a:extLst>
          </p:cNvPr>
          <p:cNvSpPr txBox="1"/>
          <p:nvPr/>
        </p:nvSpPr>
        <p:spPr>
          <a:xfrm>
            <a:off x="434897" y="2295758"/>
            <a:ext cx="7886700" cy="1200329"/>
          </a:xfrm>
          <a:prstGeom prst="rect">
            <a:avLst/>
          </a:prstGeom>
          <a:noFill/>
        </p:spPr>
        <p:txBody>
          <a:bodyPr wrap="square" rtlCol="0">
            <a:spAutoFit/>
          </a:bodyPr>
          <a:lstStyle/>
          <a:p>
            <a:pPr algn="l"/>
            <a:r>
              <a:rPr lang="en-US" sz="1800" b="1" dirty="0"/>
              <a:t>Effects of the phase of each mode.   </a:t>
            </a:r>
          </a:p>
          <a:p>
            <a:pPr lvl="1"/>
            <a:r>
              <a:rPr lang="en-US" sz="1800" b="1" dirty="0"/>
              <a:t>In deriving these equations, we neglected the phase of each mode. A more careful treatment of photon number and phase show that these also have nontrivial commutation relations.</a:t>
            </a:r>
          </a:p>
        </p:txBody>
      </p:sp>
      <p:sp>
        <p:nvSpPr>
          <p:cNvPr id="7" name="TextBox 6">
            <a:extLst>
              <a:ext uri="{FF2B5EF4-FFF2-40B4-BE49-F238E27FC236}">
                <a16:creationId xmlns:a16="http://schemas.microsoft.com/office/drawing/2014/main" id="{B9DA34FA-63C6-4C52-8AD1-A1581E145741}"/>
              </a:ext>
            </a:extLst>
          </p:cNvPr>
          <p:cNvSpPr txBox="1"/>
          <p:nvPr/>
        </p:nvSpPr>
        <p:spPr>
          <a:xfrm>
            <a:off x="434898" y="3951713"/>
            <a:ext cx="8080453" cy="1200329"/>
          </a:xfrm>
          <a:prstGeom prst="rect">
            <a:avLst/>
          </a:prstGeom>
          <a:noFill/>
        </p:spPr>
        <p:txBody>
          <a:bodyPr wrap="square" rtlCol="0">
            <a:spAutoFit/>
          </a:bodyPr>
          <a:lstStyle/>
          <a:p>
            <a:pPr algn="l"/>
            <a:r>
              <a:rPr lang="en-US" sz="1800" b="1" dirty="0"/>
              <a:t>How is this quantum treatment of the electromagnetic fields consistent with the classical picture?</a:t>
            </a:r>
          </a:p>
          <a:p>
            <a:pPr marL="685800" lvl="1" indent="-342900">
              <a:buAutoNum type="arabicPeriod"/>
            </a:pPr>
            <a:r>
              <a:rPr lang="en-US" sz="1800" b="1" dirty="0"/>
              <a:t>There is no need for consistency.?</a:t>
            </a:r>
          </a:p>
          <a:p>
            <a:pPr marL="685800" lvl="1" indent="-342900">
              <a:buAutoNum type="arabicPeriod"/>
            </a:pPr>
            <a:r>
              <a:rPr lang="en-US" sz="1800" b="1" dirty="0"/>
              <a:t>There should be consistency in certain ranges of the parameters.?</a:t>
            </a:r>
          </a:p>
        </p:txBody>
      </p:sp>
    </p:spTree>
    <p:extLst>
      <p:ext uri="{BB962C8B-B14F-4D97-AF65-F5344CB8AC3E}">
        <p14:creationId xmlns:p14="http://schemas.microsoft.com/office/powerpoint/2010/main" val="3132640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4DB60-E3CC-46A5-8CAE-6FDCFB6D44DE}"/>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46C4CD67-C9B8-492D-8969-8E7C31EA46B3}"/>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493B761E-D98B-4902-A4B7-B77B33C2711F}"/>
              </a:ext>
            </a:extLst>
          </p:cNvPr>
          <p:cNvSpPr>
            <a:spLocks noGrp="1"/>
          </p:cNvSpPr>
          <p:nvPr>
            <p:ph type="sldNum" sz="quarter" idx="12"/>
          </p:nvPr>
        </p:nvSpPr>
        <p:spPr/>
        <p:txBody>
          <a:bodyPr/>
          <a:lstStyle/>
          <a:p>
            <a:fld id="{E23FF32D-176F-4F5B-8878-5D48FB6FF26A}" type="slidenum">
              <a:rPr lang="en-US" smtClean="0"/>
              <a:t>39</a:t>
            </a:fld>
            <a:endParaRPr lang="en-US"/>
          </a:p>
        </p:txBody>
      </p:sp>
      <p:graphicFrame>
        <p:nvGraphicFramePr>
          <p:cNvPr id="5" name="Object 4">
            <a:extLst>
              <a:ext uri="{FF2B5EF4-FFF2-40B4-BE49-F238E27FC236}">
                <a16:creationId xmlns:a16="http://schemas.microsoft.com/office/drawing/2014/main" id="{F067FFE5-8508-4C0F-A7D5-D97238017097}"/>
              </a:ext>
            </a:extLst>
          </p:cNvPr>
          <p:cNvGraphicFramePr>
            <a:graphicFrameLocks noChangeAspect="1"/>
          </p:cNvGraphicFramePr>
          <p:nvPr/>
        </p:nvGraphicFramePr>
        <p:xfrm>
          <a:off x="115491" y="844153"/>
          <a:ext cx="8585597" cy="807245"/>
        </p:xfrm>
        <a:graphic>
          <a:graphicData uri="http://schemas.openxmlformats.org/presentationml/2006/ole">
            <mc:AlternateContent xmlns:mc="http://schemas.openxmlformats.org/markup-compatibility/2006">
              <mc:Choice xmlns:v="urn:schemas-microsoft-com:vml" Requires="v">
                <p:oleObj name="Equation" r:id="rId3" imgW="5130720" imgH="482400" progId="Equation.DSMT4">
                  <p:embed/>
                </p:oleObj>
              </mc:Choice>
              <mc:Fallback>
                <p:oleObj name="Equation" r:id="rId3" imgW="5130720" imgH="482400" progId="Equation.DSMT4">
                  <p:embed/>
                  <p:pic>
                    <p:nvPicPr>
                      <p:cNvPr id="5" name="Object 4">
                        <a:extLst>
                          <a:ext uri="{FF2B5EF4-FFF2-40B4-BE49-F238E27FC236}">
                            <a16:creationId xmlns:a16="http://schemas.microsoft.com/office/drawing/2014/main" id="{F067FFE5-8508-4C0F-A7D5-D97238017097}"/>
                          </a:ext>
                        </a:extLst>
                      </p:cNvPr>
                      <p:cNvPicPr/>
                      <p:nvPr/>
                    </p:nvPicPr>
                    <p:blipFill>
                      <a:blip r:embed="rId4"/>
                      <a:stretch>
                        <a:fillRect/>
                      </a:stretch>
                    </p:blipFill>
                    <p:spPr>
                      <a:xfrm>
                        <a:off x="115491" y="844153"/>
                        <a:ext cx="8585597" cy="80724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19DEEC1-BFCE-4BBD-8030-746836879387}"/>
              </a:ext>
            </a:extLst>
          </p:cNvPr>
          <p:cNvGraphicFramePr>
            <a:graphicFrameLocks noChangeAspect="1"/>
          </p:cNvGraphicFramePr>
          <p:nvPr/>
        </p:nvGraphicFramePr>
        <p:xfrm>
          <a:off x="271521" y="1818084"/>
          <a:ext cx="8111729" cy="1610916"/>
        </p:xfrm>
        <a:graphic>
          <a:graphicData uri="http://schemas.openxmlformats.org/presentationml/2006/ole">
            <mc:AlternateContent xmlns:mc="http://schemas.openxmlformats.org/markup-compatibility/2006">
              <mc:Choice xmlns:v="urn:schemas-microsoft-com:vml" Requires="v">
                <p:oleObj name="Equation" r:id="rId5" imgW="4851360" imgH="965160" progId="Equation.DSMT4">
                  <p:embed/>
                </p:oleObj>
              </mc:Choice>
              <mc:Fallback>
                <p:oleObj name="Equation" r:id="rId5" imgW="4851360" imgH="965160" progId="Equation.DSMT4">
                  <p:embed/>
                  <p:pic>
                    <p:nvPicPr>
                      <p:cNvPr id="6" name="Object 5">
                        <a:extLst>
                          <a:ext uri="{FF2B5EF4-FFF2-40B4-BE49-F238E27FC236}">
                            <a16:creationId xmlns:a16="http://schemas.microsoft.com/office/drawing/2014/main" id="{D19DEEC1-BFCE-4BBD-8030-746836879387}"/>
                          </a:ext>
                        </a:extLst>
                      </p:cNvPr>
                      <p:cNvPicPr/>
                      <p:nvPr/>
                    </p:nvPicPr>
                    <p:blipFill>
                      <a:blip r:embed="rId6"/>
                      <a:stretch>
                        <a:fillRect/>
                      </a:stretch>
                    </p:blipFill>
                    <p:spPr>
                      <a:xfrm>
                        <a:off x="271521" y="1818084"/>
                        <a:ext cx="8111729" cy="161091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2680120-9E88-4D81-9008-89C1BB798583}"/>
              </a:ext>
            </a:extLst>
          </p:cNvPr>
          <p:cNvGraphicFramePr>
            <a:graphicFrameLocks noChangeAspect="1"/>
          </p:cNvGraphicFramePr>
          <p:nvPr/>
        </p:nvGraphicFramePr>
        <p:xfrm>
          <a:off x="158004" y="3568316"/>
          <a:ext cx="8865220" cy="1647874"/>
        </p:xfrm>
        <a:graphic>
          <a:graphicData uri="http://schemas.openxmlformats.org/presentationml/2006/ole">
            <mc:AlternateContent xmlns:mc="http://schemas.openxmlformats.org/markup-compatibility/2006">
              <mc:Choice xmlns:v="urn:schemas-microsoft-com:vml" Requires="v">
                <p:oleObj name="Equation" r:id="rId7" imgW="6489360" imgH="1206360" progId="Equation.DSMT4">
                  <p:embed/>
                </p:oleObj>
              </mc:Choice>
              <mc:Fallback>
                <p:oleObj name="Equation" r:id="rId7" imgW="6489360" imgH="1206360" progId="Equation.DSMT4">
                  <p:embed/>
                  <p:pic>
                    <p:nvPicPr>
                      <p:cNvPr id="7" name="Object 6">
                        <a:extLst>
                          <a:ext uri="{FF2B5EF4-FFF2-40B4-BE49-F238E27FC236}">
                            <a16:creationId xmlns:a16="http://schemas.microsoft.com/office/drawing/2014/main" id="{D2680120-9E88-4D81-9008-89C1BB798583}"/>
                          </a:ext>
                        </a:extLst>
                      </p:cNvPr>
                      <p:cNvPicPr/>
                      <p:nvPr/>
                    </p:nvPicPr>
                    <p:blipFill>
                      <a:blip r:embed="rId8"/>
                      <a:stretch>
                        <a:fillRect/>
                      </a:stretch>
                    </p:blipFill>
                    <p:spPr>
                      <a:xfrm>
                        <a:off x="158004" y="3568316"/>
                        <a:ext cx="8865220" cy="164787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F66FE46-5C90-4EF0-9360-DD5FA3FDA878}"/>
              </a:ext>
            </a:extLst>
          </p:cNvPr>
          <p:cNvGraphicFramePr>
            <a:graphicFrameLocks noChangeAspect="1"/>
          </p:cNvGraphicFramePr>
          <p:nvPr/>
        </p:nvGraphicFramePr>
        <p:xfrm>
          <a:off x="5254986" y="4125516"/>
          <a:ext cx="3608785" cy="914400"/>
        </p:xfrm>
        <a:graphic>
          <a:graphicData uri="http://schemas.openxmlformats.org/presentationml/2006/ole">
            <mc:AlternateContent xmlns:mc="http://schemas.openxmlformats.org/markup-compatibility/2006">
              <mc:Choice xmlns:v="urn:schemas-microsoft-com:vml" Requires="v">
                <p:oleObj name="Equation" r:id="rId9" imgW="952200" imgH="241200" progId="Equation.DSMT4">
                  <p:embed/>
                </p:oleObj>
              </mc:Choice>
              <mc:Fallback>
                <p:oleObj name="Equation" r:id="rId9" imgW="952200" imgH="241200" progId="Equation.DSMT4">
                  <p:embed/>
                  <p:pic>
                    <p:nvPicPr>
                      <p:cNvPr id="8" name="Object 7">
                        <a:extLst>
                          <a:ext uri="{FF2B5EF4-FFF2-40B4-BE49-F238E27FC236}">
                            <a16:creationId xmlns:a16="http://schemas.microsoft.com/office/drawing/2014/main" id="{5F66FE46-5C90-4EF0-9360-DD5FA3FDA878}"/>
                          </a:ext>
                        </a:extLst>
                      </p:cNvPr>
                      <p:cNvPicPr/>
                      <p:nvPr/>
                    </p:nvPicPr>
                    <p:blipFill>
                      <a:blip r:embed="rId10"/>
                      <a:stretch>
                        <a:fillRect/>
                      </a:stretch>
                    </p:blipFill>
                    <p:spPr>
                      <a:xfrm>
                        <a:off x="5254986" y="4125516"/>
                        <a:ext cx="3608785" cy="914400"/>
                      </a:xfrm>
                      <a:prstGeom prst="rect">
                        <a:avLst/>
                      </a:prstGeom>
                    </p:spPr>
                  </p:pic>
                </p:oleObj>
              </mc:Fallback>
            </mc:AlternateContent>
          </a:graphicData>
        </a:graphic>
      </p:graphicFrame>
    </p:spTree>
    <p:extLst>
      <p:ext uri="{BB962C8B-B14F-4D97-AF65-F5344CB8AC3E}">
        <p14:creationId xmlns:p14="http://schemas.microsoft.com/office/powerpoint/2010/main" val="170304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77171106"/>
              </p:ext>
            </p:extLst>
          </p:nvPr>
        </p:nvGraphicFramePr>
        <p:xfrm>
          <a:off x="739973" y="1095219"/>
          <a:ext cx="4577953" cy="853679"/>
        </p:xfrm>
        <a:graphic>
          <a:graphicData uri="http://schemas.openxmlformats.org/presentationml/2006/ole">
            <mc:AlternateContent xmlns:mc="http://schemas.openxmlformats.org/markup-compatibility/2006">
              <mc:Choice xmlns:v="urn:schemas-microsoft-com:vml" Requires="v">
                <p:oleObj name="Equation" r:id="rId3" imgW="3746160" imgH="698400" progId="Equation.DSMT4">
                  <p:embed/>
                </p:oleObj>
              </mc:Choice>
              <mc:Fallback>
                <p:oleObj name="Equation" r:id="rId3" imgW="3746160" imgH="698400" progId="Equation.DSMT4">
                  <p:embed/>
                  <p:pic>
                    <p:nvPicPr>
                      <p:cNvPr id="6" name="Object 5"/>
                      <p:cNvPicPr/>
                      <p:nvPr/>
                    </p:nvPicPr>
                    <p:blipFill>
                      <a:blip r:embed="rId4"/>
                      <a:stretch>
                        <a:fillRect/>
                      </a:stretch>
                    </p:blipFill>
                    <p:spPr>
                      <a:xfrm>
                        <a:off x="739973" y="1095219"/>
                        <a:ext cx="4577953" cy="853679"/>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1634172" y="1975726"/>
            <a:ext cx="3343275" cy="857250"/>
          </a:xfrm>
          <a:prstGeom prst="rect">
            <a:avLst/>
          </a:prstGeom>
        </p:spPr>
      </p:pic>
      <p:sp>
        <p:nvSpPr>
          <p:cNvPr id="8" name="TextBox 7"/>
          <p:cNvSpPr txBox="1"/>
          <p:nvPr/>
        </p:nvSpPr>
        <p:spPr>
          <a:xfrm>
            <a:off x="739973" y="1891170"/>
            <a:ext cx="1428750" cy="369332"/>
          </a:xfrm>
          <a:prstGeom prst="rect">
            <a:avLst/>
          </a:prstGeom>
          <a:noFill/>
        </p:spPr>
        <p:txBody>
          <a:bodyPr wrap="square" rtlCol="0">
            <a:spAutoFit/>
          </a:bodyPr>
          <a:lstStyle/>
          <a:p>
            <a:r>
              <a:rPr lang="en-US" sz="1800" dirty="0">
                <a:latin typeface="+mj-lt"/>
              </a:rPr>
              <a:t>Define:</a:t>
            </a:r>
          </a:p>
        </p:txBody>
      </p:sp>
      <p:pic>
        <p:nvPicPr>
          <p:cNvPr id="9" name="Picture 8"/>
          <p:cNvPicPr>
            <a:picLocks noChangeAspect="1"/>
          </p:cNvPicPr>
          <p:nvPr/>
        </p:nvPicPr>
        <p:blipFill>
          <a:blip r:embed="rId6"/>
          <a:stretch>
            <a:fillRect/>
          </a:stretch>
        </p:blipFill>
        <p:spPr>
          <a:xfrm>
            <a:off x="1624693" y="2747168"/>
            <a:ext cx="3471863" cy="864394"/>
          </a:xfrm>
          <a:prstGeom prst="rect">
            <a:avLst/>
          </a:prstGeom>
        </p:spPr>
      </p:pic>
      <p:pic>
        <p:nvPicPr>
          <p:cNvPr id="11" name="Picture 10"/>
          <p:cNvPicPr>
            <a:picLocks noChangeAspect="1"/>
          </p:cNvPicPr>
          <p:nvPr/>
        </p:nvPicPr>
        <p:blipFill>
          <a:blip r:embed="rId7"/>
          <a:stretch>
            <a:fillRect/>
          </a:stretch>
        </p:blipFill>
        <p:spPr>
          <a:xfrm>
            <a:off x="5943600" y="2081212"/>
            <a:ext cx="1143000" cy="585788"/>
          </a:xfrm>
          <a:prstGeom prst="rect">
            <a:avLst/>
          </a:prstGeom>
        </p:spPr>
      </p:pic>
      <p:sp>
        <p:nvSpPr>
          <p:cNvPr id="12" name="TextBox 11"/>
          <p:cNvSpPr txBox="1"/>
          <p:nvPr/>
        </p:nvSpPr>
        <p:spPr>
          <a:xfrm>
            <a:off x="5874249" y="1939060"/>
            <a:ext cx="1657350" cy="369332"/>
          </a:xfrm>
          <a:prstGeom prst="rect">
            <a:avLst/>
          </a:prstGeom>
          <a:noFill/>
        </p:spPr>
        <p:txBody>
          <a:bodyPr wrap="square" rtlCol="0">
            <a:spAutoFit/>
          </a:bodyPr>
          <a:lstStyle/>
          <a:p>
            <a:r>
              <a:rPr lang="en-US" sz="1800" dirty="0">
                <a:latin typeface="+mj-lt"/>
              </a:rPr>
              <a:t>Note that:</a:t>
            </a:r>
          </a:p>
        </p:txBody>
      </p:sp>
      <p:sp>
        <p:nvSpPr>
          <p:cNvPr id="10" name="TextBox 9">
            <a:extLst>
              <a:ext uri="{FF2B5EF4-FFF2-40B4-BE49-F238E27FC236}">
                <a16:creationId xmlns:a16="http://schemas.microsoft.com/office/drawing/2014/main" id="{758193E3-1F28-5255-58C3-E87D97BE460C}"/>
              </a:ext>
            </a:extLst>
          </p:cNvPr>
          <p:cNvSpPr txBox="1"/>
          <p:nvPr/>
        </p:nvSpPr>
        <p:spPr>
          <a:xfrm>
            <a:off x="296141" y="65962"/>
            <a:ext cx="7620000" cy="1200329"/>
          </a:xfrm>
          <a:prstGeom prst="rect">
            <a:avLst/>
          </a:prstGeom>
          <a:noFill/>
        </p:spPr>
        <p:txBody>
          <a:bodyPr wrap="square" rtlCol="0">
            <a:spAutoFit/>
          </a:bodyPr>
          <a:lstStyle/>
          <a:p>
            <a:pPr algn="l"/>
            <a:r>
              <a:rPr lang="en-US" sz="2400" b="1" dirty="0"/>
              <a:t>Review of one-dimensional quantum harmonic oscillator  in terms of momentum </a:t>
            </a:r>
            <a:r>
              <a:rPr lang="en-US" sz="2400" b="1" i="1" dirty="0"/>
              <a:t>P</a:t>
            </a:r>
            <a:r>
              <a:rPr lang="en-US" sz="2400" b="1" dirty="0"/>
              <a:t> and displacement </a:t>
            </a:r>
            <a:r>
              <a:rPr lang="en-US" sz="2400" b="1" i="1" dirty="0"/>
              <a:t>X</a:t>
            </a:r>
            <a:r>
              <a:rPr lang="en-US" sz="2400" b="1" dirty="0"/>
              <a:t> with spring constant </a:t>
            </a:r>
            <a:r>
              <a:rPr lang="en-US" sz="2400" b="1" i="1" dirty="0"/>
              <a:t>m</a:t>
            </a:r>
            <a:r>
              <a:rPr lang="en-US" sz="2400" b="1" i="1" dirty="0">
                <a:latin typeface="Symbol" panose="05050102010706020507" pitchFamily="18" charset="2"/>
              </a:rPr>
              <a:t>w</a:t>
            </a:r>
            <a:r>
              <a:rPr lang="en-US" sz="2400" b="1" baseline="30000" dirty="0"/>
              <a:t>2</a:t>
            </a:r>
            <a:endParaRPr lang="en-US" sz="2400" b="1" dirty="0"/>
          </a:p>
        </p:txBody>
      </p:sp>
      <p:graphicFrame>
        <p:nvGraphicFramePr>
          <p:cNvPr id="14" name="Object 13">
            <a:extLst>
              <a:ext uri="{FF2B5EF4-FFF2-40B4-BE49-F238E27FC236}">
                <a16:creationId xmlns:a16="http://schemas.microsoft.com/office/drawing/2014/main" id="{F5049863-E117-D3C7-EB35-FE0C38F27706}"/>
              </a:ext>
            </a:extLst>
          </p:cNvPr>
          <p:cNvGraphicFramePr>
            <a:graphicFrameLocks noChangeAspect="1"/>
          </p:cNvGraphicFramePr>
          <p:nvPr>
            <p:extLst>
              <p:ext uri="{D42A27DB-BD31-4B8C-83A1-F6EECF244321}">
                <p14:modId xmlns:p14="http://schemas.microsoft.com/office/powerpoint/2010/main" val="2397161733"/>
              </p:ext>
            </p:extLst>
          </p:nvPr>
        </p:nvGraphicFramePr>
        <p:xfrm>
          <a:off x="482600" y="3641725"/>
          <a:ext cx="5003800" cy="2684463"/>
        </p:xfrm>
        <a:graphic>
          <a:graphicData uri="http://schemas.openxmlformats.org/presentationml/2006/ole">
            <mc:AlternateContent xmlns:mc="http://schemas.openxmlformats.org/markup-compatibility/2006">
              <mc:Choice xmlns:v="urn:schemas-microsoft-com:vml" Requires="v">
                <p:oleObj name="Equation" r:id="rId8" imgW="4000320" imgH="2145960" progId="Equation.DSMT4">
                  <p:embed/>
                </p:oleObj>
              </mc:Choice>
              <mc:Fallback>
                <p:oleObj name="Equation" r:id="rId8" imgW="4000320" imgH="2145960" progId="Equation.DSMT4">
                  <p:embed/>
                  <p:pic>
                    <p:nvPicPr>
                      <p:cNvPr id="5" name="Object 4"/>
                      <p:cNvPicPr/>
                      <p:nvPr/>
                    </p:nvPicPr>
                    <p:blipFill>
                      <a:blip r:embed="rId9"/>
                      <a:stretch>
                        <a:fillRect/>
                      </a:stretch>
                    </p:blipFill>
                    <p:spPr>
                      <a:xfrm>
                        <a:off x="482600" y="3641725"/>
                        <a:ext cx="5003800" cy="2684463"/>
                      </a:xfrm>
                      <a:prstGeom prst="rect">
                        <a:avLst/>
                      </a:prstGeom>
                    </p:spPr>
                  </p:pic>
                </p:oleObj>
              </mc:Fallback>
            </mc:AlternateContent>
          </a:graphicData>
        </a:graphic>
      </p:graphicFrame>
    </p:spTree>
    <p:extLst>
      <p:ext uri="{BB962C8B-B14F-4D97-AF65-F5344CB8AC3E}">
        <p14:creationId xmlns:p14="http://schemas.microsoft.com/office/powerpoint/2010/main" val="2830164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88A2B-4372-4E21-A7F1-E3CEB9EC64FE}"/>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CD1CB504-D385-436D-8D34-3FFDF4AF3538}"/>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5DD313FB-2F37-4787-AEAD-C227C48DE260}"/>
              </a:ext>
            </a:extLst>
          </p:cNvPr>
          <p:cNvSpPr>
            <a:spLocks noGrp="1"/>
          </p:cNvSpPr>
          <p:nvPr>
            <p:ph type="sldNum" sz="quarter" idx="12"/>
          </p:nvPr>
        </p:nvSpPr>
        <p:spPr/>
        <p:txBody>
          <a:bodyPr/>
          <a:lstStyle/>
          <a:p>
            <a:fld id="{E23FF32D-176F-4F5B-8878-5D48FB6FF26A}" type="slidenum">
              <a:rPr lang="en-US" smtClean="0"/>
              <a:t>40</a:t>
            </a:fld>
            <a:endParaRPr lang="en-US"/>
          </a:p>
        </p:txBody>
      </p:sp>
      <p:sp>
        <p:nvSpPr>
          <p:cNvPr id="5" name="TextBox 4">
            <a:extLst>
              <a:ext uri="{FF2B5EF4-FFF2-40B4-BE49-F238E27FC236}">
                <a16:creationId xmlns:a16="http://schemas.microsoft.com/office/drawing/2014/main" id="{E53285AD-8211-4E00-A640-537C7DC62013}"/>
              </a:ext>
            </a:extLst>
          </p:cNvPr>
          <p:cNvSpPr txBox="1"/>
          <p:nvPr/>
        </p:nvSpPr>
        <p:spPr>
          <a:xfrm>
            <a:off x="309447" y="1032882"/>
            <a:ext cx="5285678" cy="369332"/>
          </a:xfrm>
          <a:prstGeom prst="rect">
            <a:avLst/>
          </a:prstGeom>
          <a:noFill/>
        </p:spPr>
        <p:txBody>
          <a:bodyPr wrap="square" rtlCol="0">
            <a:spAutoFit/>
          </a:bodyPr>
          <a:lstStyle/>
          <a:p>
            <a:pPr algn="l"/>
            <a:r>
              <a:rPr lang="en-US" sz="1800" b="1" dirty="0"/>
              <a:t>Single mode coherent state continued</a:t>
            </a:r>
          </a:p>
        </p:txBody>
      </p:sp>
      <p:graphicFrame>
        <p:nvGraphicFramePr>
          <p:cNvPr id="6" name="Object 5">
            <a:extLst>
              <a:ext uri="{FF2B5EF4-FFF2-40B4-BE49-F238E27FC236}">
                <a16:creationId xmlns:a16="http://schemas.microsoft.com/office/drawing/2014/main" id="{34F2B859-EAFE-446D-A614-4333E2678B56}"/>
              </a:ext>
            </a:extLst>
          </p:cNvPr>
          <p:cNvGraphicFramePr>
            <a:graphicFrameLocks noChangeAspect="1"/>
          </p:cNvGraphicFramePr>
          <p:nvPr/>
        </p:nvGraphicFramePr>
        <p:xfrm>
          <a:off x="715509" y="1626394"/>
          <a:ext cx="6619207" cy="2491666"/>
        </p:xfrm>
        <a:graphic>
          <a:graphicData uri="http://schemas.openxmlformats.org/presentationml/2006/ole">
            <mc:AlternateContent xmlns:mc="http://schemas.openxmlformats.org/markup-compatibility/2006">
              <mc:Choice xmlns:v="urn:schemas-microsoft-com:vml" Requires="v">
                <p:oleObj name="Equation" r:id="rId3" imgW="3504960" imgH="1320480" progId="Equation.DSMT4">
                  <p:embed/>
                </p:oleObj>
              </mc:Choice>
              <mc:Fallback>
                <p:oleObj name="Equation" r:id="rId3" imgW="3504960" imgH="1320480" progId="Equation.DSMT4">
                  <p:embed/>
                  <p:pic>
                    <p:nvPicPr>
                      <p:cNvPr id="6" name="Object 5">
                        <a:extLst>
                          <a:ext uri="{FF2B5EF4-FFF2-40B4-BE49-F238E27FC236}">
                            <a16:creationId xmlns:a16="http://schemas.microsoft.com/office/drawing/2014/main" id="{34F2B859-EAFE-446D-A614-4333E2678B56}"/>
                          </a:ext>
                        </a:extLst>
                      </p:cNvPr>
                      <p:cNvPicPr/>
                      <p:nvPr/>
                    </p:nvPicPr>
                    <p:blipFill>
                      <a:blip r:embed="rId4"/>
                      <a:stretch>
                        <a:fillRect/>
                      </a:stretch>
                    </p:blipFill>
                    <p:spPr>
                      <a:xfrm>
                        <a:off x="715509" y="1626394"/>
                        <a:ext cx="6619207" cy="249166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4FE4D40-BCF3-439C-AB9E-A366AF932347}"/>
              </a:ext>
            </a:extLst>
          </p:cNvPr>
          <p:cNvSpPr txBox="1"/>
          <p:nvPr/>
        </p:nvSpPr>
        <p:spPr>
          <a:xfrm>
            <a:off x="451624" y="4570606"/>
            <a:ext cx="7736159" cy="646331"/>
          </a:xfrm>
          <a:prstGeom prst="rect">
            <a:avLst/>
          </a:prstGeom>
          <a:noFill/>
        </p:spPr>
        <p:txBody>
          <a:bodyPr wrap="square" rtlCol="0">
            <a:spAutoFit/>
          </a:bodyPr>
          <a:lstStyle/>
          <a:p>
            <a:r>
              <a:rPr lang="en-US" sz="1800" b="1" dirty="0"/>
              <a:t>This means that variance of the E field for the coherent state is independent of the amplitude </a:t>
            </a:r>
            <a:r>
              <a:rPr lang="en-US" sz="1800" b="1" i="1" dirty="0"/>
              <a:t>E</a:t>
            </a:r>
            <a:r>
              <a:rPr lang="en-US" sz="1800" b="1" i="1" baseline="-25000" dirty="0"/>
              <a:t>0</a:t>
            </a:r>
            <a:r>
              <a:rPr lang="en-US" sz="1800" b="1" dirty="0"/>
              <a:t>.    Therefore, for large </a:t>
            </a:r>
            <a:r>
              <a:rPr lang="en-US" sz="1800" b="1" i="1" dirty="0"/>
              <a:t>E</a:t>
            </a:r>
            <a:r>
              <a:rPr lang="en-US" sz="1800" b="1" i="1" baseline="-25000" dirty="0"/>
              <a:t>0</a:t>
            </a:r>
            <a:r>
              <a:rPr lang="en-US" sz="1800" b="1" baseline="-25000" dirty="0"/>
              <a:t> </a:t>
            </a:r>
            <a:r>
              <a:rPr lang="en-US" sz="1800" b="1" dirty="0"/>
              <a:t>the variance is small in comparison.</a:t>
            </a:r>
          </a:p>
        </p:txBody>
      </p:sp>
    </p:spTree>
    <p:extLst>
      <p:ext uri="{BB962C8B-B14F-4D97-AF65-F5344CB8AC3E}">
        <p14:creationId xmlns:p14="http://schemas.microsoft.com/office/powerpoint/2010/main" val="1667051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47F53-D029-4F59-8A78-71878F163ADF}"/>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D7D42417-0DED-4CF0-A9EE-435D11081CC6}"/>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AB8A56E3-4DC1-4933-9760-388C21404CD5}"/>
              </a:ext>
            </a:extLst>
          </p:cNvPr>
          <p:cNvSpPr>
            <a:spLocks noGrp="1"/>
          </p:cNvSpPr>
          <p:nvPr>
            <p:ph type="sldNum" sz="quarter" idx="12"/>
          </p:nvPr>
        </p:nvSpPr>
        <p:spPr/>
        <p:txBody>
          <a:bodyPr/>
          <a:lstStyle/>
          <a:p>
            <a:fld id="{E23FF32D-176F-4F5B-8878-5D48FB6FF26A}" type="slidenum">
              <a:rPr lang="en-US" smtClean="0"/>
              <a:t>41</a:t>
            </a:fld>
            <a:endParaRPr lang="en-US"/>
          </a:p>
        </p:txBody>
      </p:sp>
      <p:pic>
        <p:nvPicPr>
          <p:cNvPr id="5" name="Picture 4">
            <a:extLst>
              <a:ext uri="{FF2B5EF4-FFF2-40B4-BE49-F238E27FC236}">
                <a16:creationId xmlns:a16="http://schemas.microsoft.com/office/drawing/2014/main" id="{B7EAB05C-65F5-4D08-856A-A21042E2F7B5}"/>
              </a:ext>
            </a:extLst>
          </p:cNvPr>
          <p:cNvPicPr>
            <a:picLocks noChangeAspect="1"/>
          </p:cNvPicPr>
          <p:nvPr/>
        </p:nvPicPr>
        <p:blipFill>
          <a:blip r:embed="rId2"/>
          <a:stretch>
            <a:fillRect/>
          </a:stretch>
        </p:blipFill>
        <p:spPr>
          <a:xfrm>
            <a:off x="2816884" y="857250"/>
            <a:ext cx="5484506" cy="5143500"/>
          </a:xfrm>
          <a:prstGeom prst="rect">
            <a:avLst/>
          </a:prstGeom>
        </p:spPr>
      </p:pic>
      <p:sp>
        <p:nvSpPr>
          <p:cNvPr id="6" name="TextBox 5">
            <a:extLst>
              <a:ext uri="{FF2B5EF4-FFF2-40B4-BE49-F238E27FC236}">
                <a16:creationId xmlns:a16="http://schemas.microsoft.com/office/drawing/2014/main" id="{B51A2D7A-0C58-4B75-88CA-138767E44E75}"/>
              </a:ext>
            </a:extLst>
          </p:cNvPr>
          <p:cNvSpPr txBox="1"/>
          <p:nvPr/>
        </p:nvSpPr>
        <p:spPr>
          <a:xfrm>
            <a:off x="115247" y="1033895"/>
            <a:ext cx="3086100" cy="2031325"/>
          </a:xfrm>
          <a:prstGeom prst="rect">
            <a:avLst/>
          </a:prstGeom>
          <a:noFill/>
        </p:spPr>
        <p:txBody>
          <a:bodyPr wrap="square" rtlCol="0">
            <a:spAutoFit/>
          </a:bodyPr>
          <a:lstStyle/>
          <a:p>
            <a:pPr algn="l"/>
            <a:r>
              <a:rPr lang="en-US" sz="1800" b="1" dirty="0"/>
              <a:t>Visualization of coherent state electric fields for various amplitudes</a:t>
            </a:r>
          </a:p>
          <a:p>
            <a:pPr algn="l"/>
            <a:endParaRPr lang="en-US" sz="1800" b="1" dirty="0"/>
          </a:p>
          <a:p>
            <a:pPr algn="l"/>
            <a:endParaRPr lang="en-US" sz="1800" b="1" dirty="0"/>
          </a:p>
          <a:p>
            <a:pPr algn="l"/>
            <a:r>
              <a:rPr lang="en-US" sz="1800" b="1" dirty="0"/>
              <a:t>Source:   Rodney Loudon, “The Quantum Theory of Light”</a:t>
            </a:r>
          </a:p>
        </p:txBody>
      </p:sp>
    </p:spTree>
    <p:extLst>
      <p:ext uri="{BB962C8B-B14F-4D97-AF65-F5344CB8AC3E}">
        <p14:creationId xmlns:p14="http://schemas.microsoft.com/office/powerpoint/2010/main" val="2593126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F2008-4B83-498E-8AC8-0C531FB74F83}"/>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FE9FF699-37DE-4DBF-AD27-5BC5E9296D57}"/>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D72CA458-2F7A-4818-8244-7D31319A9014}"/>
              </a:ext>
            </a:extLst>
          </p:cNvPr>
          <p:cNvSpPr>
            <a:spLocks noGrp="1"/>
          </p:cNvSpPr>
          <p:nvPr>
            <p:ph type="sldNum" sz="quarter" idx="12"/>
          </p:nvPr>
        </p:nvSpPr>
        <p:spPr/>
        <p:txBody>
          <a:bodyPr/>
          <a:lstStyle/>
          <a:p>
            <a:fld id="{E23FF32D-176F-4F5B-8878-5D48FB6FF26A}" type="slidenum">
              <a:rPr lang="en-US" smtClean="0"/>
              <a:t>42</a:t>
            </a:fld>
            <a:endParaRPr lang="en-US"/>
          </a:p>
        </p:txBody>
      </p:sp>
      <p:sp>
        <p:nvSpPr>
          <p:cNvPr id="5" name="TextBox 4">
            <a:extLst>
              <a:ext uri="{FF2B5EF4-FFF2-40B4-BE49-F238E27FC236}">
                <a16:creationId xmlns:a16="http://schemas.microsoft.com/office/drawing/2014/main" id="{4FEC197C-751C-4661-A919-018620EB5460}"/>
              </a:ext>
            </a:extLst>
          </p:cNvPr>
          <p:cNvSpPr txBox="1"/>
          <p:nvPr/>
        </p:nvSpPr>
        <p:spPr>
          <a:xfrm>
            <a:off x="309447" y="1032882"/>
            <a:ext cx="5285678" cy="369332"/>
          </a:xfrm>
          <a:prstGeom prst="rect">
            <a:avLst/>
          </a:prstGeom>
          <a:noFill/>
        </p:spPr>
        <p:txBody>
          <a:bodyPr wrap="square" rtlCol="0">
            <a:spAutoFit/>
          </a:bodyPr>
          <a:lstStyle/>
          <a:p>
            <a:pPr algn="l"/>
            <a:r>
              <a:rPr lang="en-US" sz="1800" b="1" dirty="0"/>
              <a:t>Single mode coherent state continued</a:t>
            </a:r>
          </a:p>
        </p:txBody>
      </p:sp>
      <p:graphicFrame>
        <p:nvGraphicFramePr>
          <p:cNvPr id="6" name="Object 5">
            <a:extLst>
              <a:ext uri="{FF2B5EF4-FFF2-40B4-BE49-F238E27FC236}">
                <a16:creationId xmlns:a16="http://schemas.microsoft.com/office/drawing/2014/main" id="{D9841C10-9444-4A1C-AB44-13C0C08C4CEF}"/>
              </a:ext>
            </a:extLst>
          </p:cNvPr>
          <p:cNvGraphicFramePr>
            <a:graphicFrameLocks noChangeAspect="1"/>
          </p:cNvGraphicFramePr>
          <p:nvPr/>
        </p:nvGraphicFramePr>
        <p:xfrm>
          <a:off x="423630" y="1572758"/>
          <a:ext cx="7925991" cy="3223022"/>
        </p:xfrm>
        <a:graphic>
          <a:graphicData uri="http://schemas.openxmlformats.org/presentationml/2006/ole">
            <mc:AlternateContent xmlns:mc="http://schemas.openxmlformats.org/markup-compatibility/2006">
              <mc:Choice xmlns:v="urn:schemas-microsoft-com:vml" Requires="v">
                <p:oleObj name="Equation" r:id="rId3" imgW="4622760" imgH="1879560" progId="Equation.DSMT4">
                  <p:embed/>
                </p:oleObj>
              </mc:Choice>
              <mc:Fallback>
                <p:oleObj name="Equation" r:id="rId3" imgW="4622760" imgH="1879560" progId="Equation.DSMT4">
                  <p:embed/>
                  <p:pic>
                    <p:nvPicPr>
                      <p:cNvPr id="6" name="Object 5">
                        <a:extLst>
                          <a:ext uri="{FF2B5EF4-FFF2-40B4-BE49-F238E27FC236}">
                            <a16:creationId xmlns:a16="http://schemas.microsoft.com/office/drawing/2014/main" id="{D9841C10-9444-4A1C-AB44-13C0C08C4CEF}"/>
                          </a:ext>
                        </a:extLst>
                      </p:cNvPr>
                      <p:cNvPicPr/>
                      <p:nvPr/>
                    </p:nvPicPr>
                    <p:blipFill>
                      <a:blip r:embed="rId4"/>
                      <a:stretch>
                        <a:fillRect/>
                      </a:stretch>
                    </p:blipFill>
                    <p:spPr>
                      <a:xfrm>
                        <a:off x="423630" y="1572758"/>
                        <a:ext cx="7925991" cy="3223022"/>
                      </a:xfrm>
                      <a:prstGeom prst="rect">
                        <a:avLst/>
                      </a:prstGeom>
                    </p:spPr>
                  </p:pic>
                </p:oleObj>
              </mc:Fallback>
            </mc:AlternateContent>
          </a:graphicData>
        </a:graphic>
      </p:graphicFrame>
    </p:spTree>
    <p:extLst>
      <p:ext uri="{BB962C8B-B14F-4D97-AF65-F5344CB8AC3E}">
        <p14:creationId xmlns:p14="http://schemas.microsoft.com/office/powerpoint/2010/main" val="2361758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8AFD1-8204-4A57-AA34-96B58705B45C}"/>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C4603383-AEFC-4FDD-B524-4B7B772E3F11}"/>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C063F05B-1518-49A6-807B-251CF855235A}"/>
              </a:ext>
            </a:extLst>
          </p:cNvPr>
          <p:cNvSpPr>
            <a:spLocks noGrp="1"/>
          </p:cNvSpPr>
          <p:nvPr>
            <p:ph type="sldNum" sz="quarter" idx="12"/>
          </p:nvPr>
        </p:nvSpPr>
        <p:spPr/>
        <p:txBody>
          <a:bodyPr/>
          <a:lstStyle/>
          <a:p>
            <a:fld id="{E23FF32D-176F-4F5B-8878-5D48FB6FF26A}" type="slidenum">
              <a:rPr lang="en-US" smtClean="0"/>
              <a:t>43</a:t>
            </a:fld>
            <a:endParaRPr lang="en-US"/>
          </a:p>
        </p:txBody>
      </p:sp>
      <p:graphicFrame>
        <p:nvGraphicFramePr>
          <p:cNvPr id="5" name="Object 4">
            <a:extLst>
              <a:ext uri="{FF2B5EF4-FFF2-40B4-BE49-F238E27FC236}">
                <a16:creationId xmlns:a16="http://schemas.microsoft.com/office/drawing/2014/main" id="{0FAD76C8-ABB9-4B94-9602-68215D2825DA}"/>
              </a:ext>
            </a:extLst>
          </p:cNvPr>
          <p:cNvGraphicFramePr>
            <a:graphicFrameLocks noChangeAspect="1"/>
          </p:cNvGraphicFramePr>
          <p:nvPr/>
        </p:nvGraphicFramePr>
        <p:xfrm>
          <a:off x="628650" y="1497776"/>
          <a:ext cx="6821091" cy="2464595"/>
        </p:xfrm>
        <a:graphic>
          <a:graphicData uri="http://schemas.openxmlformats.org/presentationml/2006/ole">
            <mc:AlternateContent xmlns:mc="http://schemas.openxmlformats.org/markup-compatibility/2006">
              <mc:Choice xmlns:v="urn:schemas-microsoft-com:vml" Requires="v">
                <p:oleObj name="Equation" r:id="rId3" imgW="4076640" imgH="1473120" progId="Equation.DSMT4">
                  <p:embed/>
                </p:oleObj>
              </mc:Choice>
              <mc:Fallback>
                <p:oleObj name="Equation" r:id="rId3" imgW="4076640" imgH="1473120" progId="Equation.DSMT4">
                  <p:embed/>
                  <p:pic>
                    <p:nvPicPr>
                      <p:cNvPr id="5" name="Object 4">
                        <a:extLst>
                          <a:ext uri="{FF2B5EF4-FFF2-40B4-BE49-F238E27FC236}">
                            <a16:creationId xmlns:a16="http://schemas.microsoft.com/office/drawing/2014/main" id="{0FAD76C8-ABB9-4B94-9602-68215D2825DA}"/>
                          </a:ext>
                        </a:extLst>
                      </p:cNvPr>
                      <p:cNvPicPr/>
                      <p:nvPr/>
                    </p:nvPicPr>
                    <p:blipFill>
                      <a:blip r:embed="rId4"/>
                      <a:stretch>
                        <a:fillRect/>
                      </a:stretch>
                    </p:blipFill>
                    <p:spPr>
                      <a:xfrm>
                        <a:off x="628650" y="1497776"/>
                        <a:ext cx="6821091" cy="246459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647B7D4-48E2-4A73-A966-E1A467510FFA}"/>
              </a:ext>
            </a:extLst>
          </p:cNvPr>
          <p:cNvSpPr txBox="1"/>
          <p:nvPr/>
        </p:nvSpPr>
        <p:spPr>
          <a:xfrm>
            <a:off x="125452" y="959644"/>
            <a:ext cx="7945244" cy="369332"/>
          </a:xfrm>
          <a:prstGeom prst="rect">
            <a:avLst/>
          </a:prstGeom>
          <a:noFill/>
        </p:spPr>
        <p:txBody>
          <a:bodyPr wrap="square" rtlCol="0">
            <a:spAutoFit/>
          </a:bodyPr>
          <a:lstStyle/>
          <a:p>
            <a:pPr algn="l"/>
            <a:r>
              <a:rPr lang="en-US" sz="1800" b="1" dirty="0"/>
              <a:t>Interpretation of a single mode coherent state</a:t>
            </a:r>
          </a:p>
        </p:txBody>
      </p:sp>
    </p:spTree>
    <p:extLst>
      <p:ext uri="{BB962C8B-B14F-4D97-AF65-F5344CB8AC3E}">
        <p14:creationId xmlns:p14="http://schemas.microsoft.com/office/powerpoint/2010/main" val="2226068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F47D5-218F-4BC1-AE8A-4C48DD73E939}"/>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C81921CD-34CD-4A38-8E81-2D8A9FC3D634}"/>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385498BC-8719-4656-8B4C-34D373B3684A}"/>
              </a:ext>
            </a:extLst>
          </p:cNvPr>
          <p:cNvSpPr>
            <a:spLocks noGrp="1"/>
          </p:cNvSpPr>
          <p:nvPr>
            <p:ph type="sldNum" sz="quarter" idx="12"/>
          </p:nvPr>
        </p:nvSpPr>
        <p:spPr/>
        <p:txBody>
          <a:bodyPr/>
          <a:lstStyle/>
          <a:p>
            <a:fld id="{E23FF32D-176F-4F5B-8878-5D48FB6FF26A}" type="slidenum">
              <a:rPr lang="en-US" smtClean="0"/>
              <a:t>44</a:t>
            </a:fld>
            <a:endParaRPr lang="en-US"/>
          </a:p>
        </p:txBody>
      </p:sp>
      <p:pic>
        <p:nvPicPr>
          <p:cNvPr id="5" name="Picture 4">
            <a:extLst>
              <a:ext uri="{FF2B5EF4-FFF2-40B4-BE49-F238E27FC236}">
                <a16:creationId xmlns:a16="http://schemas.microsoft.com/office/drawing/2014/main" id="{E132C35D-925E-48B7-A185-7B7D20FFC2D7}"/>
              </a:ext>
            </a:extLst>
          </p:cNvPr>
          <p:cNvPicPr>
            <a:picLocks noChangeAspect="1"/>
          </p:cNvPicPr>
          <p:nvPr/>
        </p:nvPicPr>
        <p:blipFill>
          <a:blip r:embed="rId3"/>
          <a:stretch>
            <a:fillRect/>
          </a:stretch>
        </p:blipFill>
        <p:spPr>
          <a:xfrm>
            <a:off x="1508289" y="1051294"/>
            <a:ext cx="5978361" cy="4573219"/>
          </a:xfrm>
          <a:prstGeom prst="rect">
            <a:avLst/>
          </a:prstGeom>
        </p:spPr>
      </p:pic>
      <p:sp>
        <p:nvSpPr>
          <p:cNvPr id="6" name="TextBox 5">
            <a:extLst>
              <a:ext uri="{FF2B5EF4-FFF2-40B4-BE49-F238E27FC236}">
                <a16:creationId xmlns:a16="http://schemas.microsoft.com/office/drawing/2014/main" id="{11720C3E-55B0-411C-9A04-77A7BC9F58D7}"/>
              </a:ext>
            </a:extLst>
          </p:cNvPr>
          <p:cNvSpPr txBox="1"/>
          <p:nvPr/>
        </p:nvSpPr>
        <p:spPr>
          <a:xfrm>
            <a:off x="294113" y="1049609"/>
            <a:ext cx="8229600" cy="369332"/>
          </a:xfrm>
          <a:prstGeom prst="rect">
            <a:avLst/>
          </a:prstGeom>
          <a:noFill/>
        </p:spPr>
        <p:txBody>
          <a:bodyPr wrap="square" rtlCol="0">
            <a:spAutoFit/>
          </a:bodyPr>
          <a:lstStyle/>
          <a:p>
            <a:r>
              <a:rPr lang="en-US" sz="1800" b="1" dirty="0"/>
              <a:t>More reading --                                                                                                           page 231 </a:t>
            </a:r>
          </a:p>
        </p:txBody>
      </p:sp>
    </p:spTree>
    <p:extLst>
      <p:ext uri="{BB962C8B-B14F-4D97-AF65-F5344CB8AC3E}">
        <p14:creationId xmlns:p14="http://schemas.microsoft.com/office/powerpoint/2010/main" val="55409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04/22/2024</a:t>
            </a:r>
          </a:p>
        </p:txBody>
      </p:sp>
      <p:sp>
        <p:nvSpPr>
          <p:cNvPr id="3" name="Footer Placeholder 2"/>
          <p:cNvSpPr>
            <a:spLocks noGrp="1"/>
          </p:cNvSpPr>
          <p:nvPr>
            <p:ph type="ftr" sz="quarter" idx="11"/>
          </p:nvPr>
        </p:nvSpPr>
        <p:spPr/>
        <p:txBody>
          <a:bodyPr/>
          <a:lstStyle/>
          <a:p>
            <a:r>
              <a:rPr lang="en-US"/>
              <a:t>PHY 712  Spring 2024 -- Lecture 35</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85595508"/>
              </p:ext>
            </p:extLst>
          </p:nvPr>
        </p:nvGraphicFramePr>
        <p:xfrm>
          <a:off x="107950" y="1257300"/>
          <a:ext cx="8929688" cy="2749550"/>
        </p:xfrm>
        <a:graphic>
          <a:graphicData uri="http://schemas.openxmlformats.org/presentationml/2006/ole">
            <mc:AlternateContent xmlns:mc="http://schemas.openxmlformats.org/markup-compatibility/2006">
              <mc:Choice xmlns:v="urn:schemas-microsoft-com:vml" Requires="v">
                <p:oleObj name="Equation" r:id="rId3" imgW="5816520" imgH="1790640" progId="Equation.DSMT4">
                  <p:embed/>
                </p:oleObj>
              </mc:Choice>
              <mc:Fallback>
                <p:oleObj name="Equation" r:id="rId3" imgW="5816520" imgH="1790640" progId="Equation.DSMT4">
                  <p:embed/>
                  <p:pic>
                    <p:nvPicPr>
                      <p:cNvPr id="5" name="Object 4"/>
                      <p:cNvPicPr/>
                      <p:nvPr/>
                    </p:nvPicPr>
                    <p:blipFill>
                      <a:blip r:embed="rId4"/>
                      <a:stretch>
                        <a:fillRect/>
                      </a:stretch>
                    </p:blipFill>
                    <p:spPr>
                      <a:xfrm>
                        <a:off x="107950" y="1257300"/>
                        <a:ext cx="8929688" cy="2749550"/>
                      </a:xfrm>
                      <a:prstGeom prst="rect">
                        <a:avLst/>
                      </a:prstGeom>
                    </p:spPr>
                  </p:pic>
                </p:oleObj>
              </mc:Fallback>
            </mc:AlternateContent>
          </a:graphicData>
        </a:graphic>
      </p:graphicFrame>
    </p:spTree>
    <p:extLst>
      <p:ext uri="{BB962C8B-B14F-4D97-AF65-F5344CB8AC3E}">
        <p14:creationId xmlns:p14="http://schemas.microsoft.com/office/powerpoint/2010/main" val="97818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474E0-026E-403E-84A1-E2F2C1C94ECD}"/>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60BFF37C-6340-4547-BF40-2513AD8FDA87}"/>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4AC4C770-444C-4826-9F50-A17BC07D0B71}"/>
              </a:ext>
            </a:extLst>
          </p:cNvPr>
          <p:cNvSpPr>
            <a:spLocks noGrp="1"/>
          </p:cNvSpPr>
          <p:nvPr>
            <p:ph type="sldNum" sz="quarter" idx="12"/>
          </p:nvPr>
        </p:nvSpPr>
        <p:spPr/>
        <p:txBody>
          <a:bodyPr/>
          <a:lstStyle/>
          <a:p>
            <a:fld id="{E23FF32D-176F-4F5B-8878-5D48FB6FF26A}" type="slidenum">
              <a:rPr lang="en-US" smtClean="0"/>
              <a:t>6</a:t>
            </a:fld>
            <a:endParaRPr lang="en-US"/>
          </a:p>
        </p:txBody>
      </p:sp>
      <p:sp>
        <p:nvSpPr>
          <p:cNvPr id="5" name="TextBox 4">
            <a:extLst>
              <a:ext uri="{FF2B5EF4-FFF2-40B4-BE49-F238E27FC236}">
                <a16:creationId xmlns:a16="http://schemas.microsoft.com/office/drawing/2014/main" id="{AE43474F-046C-4EEA-9265-F455BAF47217}"/>
              </a:ext>
            </a:extLst>
          </p:cNvPr>
          <p:cNvSpPr txBox="1"/>
          <p:nvPr/>
        </p:nvSpPr>
        <p:spPr>
          <a:xfrm>
            <a:off x="293915" y="857250"/>
            <a:ext cx="8131628" cy="4362733"/>
          </a:xfrm>
          <a:prstGeom prst="rect">
            <a:avLst/>
          </a:prstGeom>
          <a:noFill/>
        </p:spPr>
        <p:txBody>
          <a:bodyPr wrap="square" rtlCol="0">
            <a:spAutoFit/>
          </a:bodyPr>
          <a:lstStyle/>
          <a:p>
            <a:pPr algn="l"/>
            <a:r>
              <a:rPr lang="en-US" sz="1800" b="1" dirty="0"/>
              <a:t>Contributing to the discussion –</a:t>
            </a:r>
          </a:p>
          <a:p>
            <a:pPr lvl="1"/>
            <a:r>
              <a:rPr lang="en-US" sz="1800" b="1" dirty="0"/>
              <a:t>The creation and annihilation operators within the harmonic oscillator formalism seem to have been introduced by mathematical logic and found to have very interesting properties.    In fact, as shown in Chapter 5, starting from the creation and annihilation operators, one can deduce the Harmonic Oscillator spectrum.    These operators do not by themselves represent physical quantities and therefore do not “have” to be Hermitian.   The matrix form of X and P in the basis of |n&gt; is just one of many ways to represent these operators.</a:t>
            </a:r>
          </a:p>
          <a:p>
            <a:pPr lvl="1"/>
            <a:endParaRPr lang="en-US" sz="1800" b="1" dirty="0"/>
          </a:p>
          <a:p>
            <a:r>
              <a:rPr lang="en-US" sz="1800" b="1" dirty="0"/>
              <a:t>Further comments --    </a:t>
            </a:r>
          </a:p>
          <a:p>
            <a:pPr lvl="1"/>
            <a:r>
              <a:rPr lang="en-US" sz="1800" b="1" dirty="0"/>
              <a:t>The harmonic oscillator states clearly have an associated quantum number </a:t>
            </a:r>
            <a:r>
              <a:rPr lang="en-US" sz="1800" b="1" i="1" dirty="0"/>
              <a:t>n.  </a:t>
            </a:r>
            <a:r>
              <a:rPr lang="en-US" sz="1800" b="1" dirty="0"/>
              <a:t>It is convenient to call </a:t>
            </a:r>
            <a:r>
              <a:rPr lang="en-US" sz="1800" b="1" i="1" dirty="0"/>
              <a:t>n</a:t>
            </a:r>
            <a:r>
              <a:rPr lang="en-US" sz="1800" b="1" dirty="0"/>
              <a:t> a “phonon number” for the moment.    We will generalize this notion in the context of electromagnetic fields.</a:t>
            </a:r>
            <a:endParaRPr lang="en-US" sz="1800" b="1" i="1" dirty="0"/>
          </a:p>
          <a:p>
            <a:br>
              <a:rPr lang="en-US" sz="1350" dirty="0"/>
            </a:br>
            <a:endParaRPr lang="en-US" sz="1350" dirty="0"/>
          </a:p>
          <a:p>
            <a:endParaRPr lang="en-US" sz="1800" b="1" dirty="0"/>
          </a:p>
        </p:txBody>
      </p:sp>
    </p:spTree>
    <p:extLst>
      <p:ext uri="{BB962C8B-B14F-4D97-AF65-F5344CB8AC3E}">
        <p14:creationId xmlns:p14="http://schemas.microsoft.com/office/powerpoint/2010/main" val="353378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3629C-F321-4059-8EA3-A525998321BA}"/>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F51BAAE3-61D4-4731-A019-696CD6E823F9}"/>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1821E4CC-E919-4535-B9DC-9B15AE6C6943}"/>
              </a:ext>
            </a:extLst>
          </p:cNvPr>
          <p:cNvSpPr>
            <a:spLocks noGrp="1"/>
          </p:cNvSpPr>
          <p:nvPr>
            <p:ph type="sldNum" sz="quarter" idx="12"/>
          </p:nvPr>
        </p:nvSpPr>
        <p:spPr/>
        <p:txBody>
          <a:bodyPr/>
          <a:lstStyle/>
          <a:p>
            <a:fld id="{E23FF32D-176F-4F5B-8878-5D48FB6FF26A}" type="slidenum">
              <a:rPr lang="en-US" smtClean="0"/>
              <a:t>7</a:t>
            </a:fld>
            <a:endParaRPr lang="en-US"/>
          </a:p>
        </p:txBody>
      </p:sp>
      <p:sp>
        <p:nvSpPr>
          <p:cNvPr id="5" name="TextBox 4">
            <a:extLst>
              <a:ext uri="{FF2B5EF4-FFF2-40B4-BE49-F238E27FC236}">
                <a16:creationId xmlns:a16="http://schemas.microsoft.com/office/drawing/2014/main" id="{A0B8A436-A40C-4D4B-A1AA-A9ED6B7EB557}"/>
              </a:ext>
            </a:extLst>
          </p:cNvPr>
          <p:cNvSpPr txBox="1"/>
          <p:nvPr/>
        </p:nvSpPr>
        <p:spPr>
          <a:xfrm>
            <a:off x="439807" y="998883"/>
            <a:ext cx="7946335" cy="646331"/>
          </a:xfrm>
          <a:prstGeom prst="rect">
            <a:avLst/>
          </a:prstGeom>
          <a:noFill/>
        </p:spPr>
        <p:txBody>
          <a:bodyPr wrap="square" rtlCol="0">
            <a:spAutoFit/>
          </a:bodyPr>
          <a:lstStyle/>
          <a:p>
            <a:pPr algn="l"/>
            <a:r>
              <a:rPr lang="en-US" sz="1800" b="1" dirty="0"/>
              <a:t>How does this beautiful formalism lead to the notion of creation and annihilation operators?</a:t>
            </a:r>
          </a:p>
        </p:txBody>
      </p:sp>
      <p:graphicFrame>
        <p:nvGraphicFramePr>
          <p:cNvPr id="6" name="Object 5">
            <a:extLst>
              <a:ext uri="{FF2B5EF4-FFF2-40B4-BE49-F238E27FC236}">
                <a16:creationId xmlns:a16="http://schemas.microsoft.com/office/drawing/2014/main" id="{B0F860CF-2E7B-432E-A34E-FA758A411C7E}"/>
              </a:ext>
            </a:extLst>
          </p:cNvPr>
          <p:cNvGraphicFramePr>
            <a:graphicFrameLocks noChangeAspect="1"/>
          </p:cNvGraphicFramePr>
          <p:nvPr/>
        </p:nvGraphicFramePr>
        <p:xfrm>
          <a:off x="221457" y="1915820"/>
          <a:ext cx="8922544" cy="2558653"/>
        </p:xfrm>
        <a:graphic>
          <a:graphicData uri="http://schemas.openxmlformats.org/presentationml/2006/ole">
            <mc:AlternateContent xmlns:mc="http://schemas.openxmlformats.org/markup-compatibility/2006">
              <mc:Choice xmlns:v="urn:schemas-microsoft-com:vml" Requires="v">
                <p:oleObj name="Equation" r:id="rId3" imgW="5181480" imgH="1485720" progId="Equation.DSMT4">
                  <p:embed/>
                </p:oleObj>
              </mc:Choice>
              <mc:Fallback>
                <p:oleObj name="Equation" r:id="rId3" imgW="5181480" imgH="1485720" progId="Equation.DSMT4">
                  <p:embed/>
                  <p:pic>
                    <p:nvPicPr>
                      <p:cNvPr id="6" name="Object 5">
                        <a:extLst>
                          <a:ext uri="{FF2B5EF4-FFF2-40B4-BE49-F238E27FC236}">
                            <a16:creationId xmlns:a16="http://schemas.microsoft.com/office/drawing/2014/main" id="{B0F860CF-2E7B-432E-A34E-FA758A411C7E}"/>
                          </a:ext>
                        </a:extLst>
                      </p:cNvPr>
                      <p:cNvPicPr/>
                      <p:nvPr/>
                    </p:nvPicPr>
                    <p:blipFill>
                      <a:blip r:embed="rId4"/>
                      <a:stretch>
                        <a:fillRect/>
                      </a:stretch>
                    </p:blipFill>
                    <p:spPr>
                      <a:xfrm>
                        <a:off x="221457" y="1915820"/>
                        <a:ext cx="8922544" cy="2558653"/>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EABD15E-EF53-465B-8A39-B69A9B6304EA}"/>
              </a:ext>
            </a:extLst>
          </p:cNvPr>
          <p:cNvSpPr txBox="1"/>
          <p:nvPr/>
        </p:nvSpPr>
        <p:spPr>
          <a:xfrm>
            <a:off x="4880113" y="3773764"/>
            <a:ext cx="4159526" cy="646331"/>
          </a:xfrm>
          <a:prstGeom prst="rect">
            <a:avLst/>
          </a:prstGeom>
          <a:noFill/>
        </p:spPr>
        <p:txBody>
          <a:bodyPr wrap="square" rtlCol="0">
            <a:spAutoFit/>
          </a:bodyPr>
          <a:lstStyle/>
          <a:p>
            <a:pPr algn="l"/>
            <a:r>
              <a:rPr lang="en-US" sz="1800" b="1" dirty="0">
                <a:sym typeface="Wingdings" panose="05000000000000000000" pitchFamily="2" charset="2"/>
              </a:rPr>
              <a:t></a:t>
            </a:r>
            <a:r>
              <a:rPr lang="en-US" sz="1800" b="1" dirty="0"/>
              <a:t>We can “create” any phonon state from the ground state with this operator.</a:t>
            </a:r>
          </a:p>
        </p:txBody>
      </p:sp>
    </p:spTree>
    <p:extLst>
      <p:ext uri="{BB962C8B-B14F-4D97-AF65-F5344CB8AC3E}">
        <p14:creationId xmlns:p14="http://schemas.microsoft.com/office/powerpoint/2010/main" val="193702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73682-A406-4026-B8A9-1087FA367A30}"/>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1EDA0BA1-6B1C-4557-A3B6-5B5BCD242B73}"/>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49704091-71F4-4CE6-9F06-0BAC2126F4C3}"/>
              </a:ext>
            </a:extLst>
          </p:cNvPr>
          <p:cNvSpPr>
            <a:spLocks noGrp="1"/>
          </p:cNvSpPr>
          <p:nvPr>
            <p:ph type="sldNum" sz="quarter" idx="12"/>
          </p:nvPr>
        </p:nvSpPr>
        <p:spPr/>
        <p:txBody>
          <a:bodyPr/>
          <a:lstStyle/>
          <a:p>
            <a:fld id="{E23FF32D-176F-4F5B-8878-5D48FB6FF26A}" type="slidenum">
              <a:rPr lang="en-US" smtClean="0"/>
              <a:t>8</a:t>
            </a:fld>
            <a:endParaRPr lang="en-US"/>
          </a:p>
        </p:txBody>
      </p:sp>
      <p:sp>
        <p:nvSpPr>
          <p:cNvPr id="5" name="TextBox 4">
            <a:extLst>
              <a:ext uri="{FF2B5EF4-FFF2-40B4-BE49-F238E27FC236}">
                <a16:creationId xmlns:a16="http://schemas.microsoft.com/office/drawing/2014/main" id="{CA7FC7D3-81A1-4511-B8E3-03AAA3FA7E52}"/>
              </a:ext>
            </a:extLst>
          </p:cNvPr>
          <p:cNvSpPr txBox="1"/>
          <p:nvPr/>
        </p:nvSpPr>
        <p:spPr>
          <a:xfrm>
            <a:off x="424898" y="1036155"/>
            <a:ext cx="7961244" cy="369332"/>
          </a:xfrm>
          <a:prstGeom prst="rect">
            <a:avLst/>
          </a:prstGeom>
          <a:noFill/>
        </p:spPr>
        <p:txBody>
          <a:bodyPr wrap="square" rtlCol="0">
            <a:spAutoFit/>
          </a:bodyPr>
          <a:lstStyle/>
          <a:p>
            <a:pPr algn="l"/>
            <a:r>
              <a:rPr lang="en-US" sz="1800" b="1" dirty="0"/>
              <a:t>Extension of these ideas to multiple independent harmonic oscillator modes </a:t>
            </a:r>
          </a:p>
        </p:txBody>
      </p:sp>
      <p:graphicFrame>
        <p:nvGraphicFramePr>
          <p:cNvPr id="6" name="Object 5">
            <a:extLst>
              <a:ext uri="{FF2B5EF4-FFF2-40B4-BE49-F238E27FC236}">
                <a16:creationId xmlns:a16="http://schemas.microsoft.com/office/drawing/2014/main" id="{21CA27C9-D7F3-4B4A-BD65-46F1E6D17A71}"/>
              </a:ext>
            </a:extLst>
          </p:cNvPr>
          <p:cNvGraphicFramePr>
            <a:graphicFrameLocks noChangeAspect="1"/>
          </p:cNvGraphicFramePr>
          <p:nvPr/>
        </p:nvGraphicFramePr>
        <p:xfrm>
          <a:off x="488881" y="1436071"/>
          <a:ext cx="8467367" cy="2264828"/>
        </p:xfrm>
        <a:graphic>
          <a:graphicData uri="http://schemas.openxmlformats.org/presentationml/2006/ole">
            <mc:AlternateContent xmlns:mc="http://schemas.openxmlformats.org/markup-compatibility/2006">
              <mc:Choice xmlns:v="urn:schemas-microsoft-com:vml" Requires="v">
                <p:oleObj name="Equation" r:id="rId3" imgW="4178160" imgH="1117440" progId="Equation.DSMT4">
                  <p:embed/>
                </p:oleObj>
              </mc:Choice>
              <mc:Fallback>
                <p:oleObj name="Equation" r:id="rId3" imgW="4178160" imgH="1117440" progId="Equation.DSMT4">
                  <p:embed/>
                  <p:pic>
                    <p:nvPicPr>
                      <p:cNvPr id="6" name="Object 5">
                        <a:extLst>
                          <a:ext uri="{FF2B5EF4-FFF2-40B4-BE49-F238E27FC236}">
                            <a16:creationId xmlns:a16="http://schemas.microsoft.com/office/drawing/2014/main" id="{21CA27C9-D7F3-4B4A-BD65-46F1E6D17A71}"/>
                          </a:ext>
                        </a:extLst>
                      </p:cNvPr>
                      <p:cNvPicPr/>
                      <p:nvPr/>
                    </p:nvPicPr>
                    <p:blipFill>
                      <a:blip r:embed="rId4"/>
                      <a:stretch>
                        <a:fillRect/>
                      </a:stretch>
                    </p:blipFill>
                    <p:spPr>
                      <a:xfrm>
                        <a:off x="488881" y="1436071"/>
                        <a:ext cx="8467367" cy="226482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4616F32-4C45-47F1-B84C-580D58CE9431}"/>
              </a:ext>
            </a:extLst>
          </p:cNvPr>
          <p:cNvGraphicFramePr>
            <a:graphicFrameLocks noChangeAspect="1"/>
          </p:cNvGraphicFramePr>
          <p:nvPr/>
        </p:nvGraphicFramePr>
        <p:xfrm>
          <a:off x="424897" y="3700899"/>
          <a:ext cx="7651709" cy="1216042"/>
        </p:xfrm>
        <a:graphic>
          <a:graphicData uri="http://schemas.openxmlformats.org/presentationml/2006/ole">
            <mc:AlternateContent xmlns:mc="http://schemas.openxmlformats.org/markup-compatibility/2006">
              <mc:Choice xmlns:v="urn:schemas-microsoft-com:vml" Requires="v">
                <p:oleObj name="Equation" r:id="rId5" imgW="5194080" imgH="825480" progId="Equation.DSMT4">
                  <p:embed/>
                </p:oleObj>
              </mc:Choice>
              <mc:Fallback>
                <p:oleObj name="Equation" r:id="rId5" imgW="5194080" imgH="825480" progId="Equation.DSMT4">
                  <p:embed/>
                  <p:pic>
                    <p:nvPicPr>
                      <p:cNvPr id="7" name="Object 6">
                        <a:extLst>
                          <a:ext uri="{FF2B5EF4-FFF2-40B4-BE49-F238E27FC236}">
                            <a16:creationId xmlns:a16="http://schemas.microsoft.com/office/drawing/2014/main" id="{44616F32-4C45-47F1-B84C-580D58CE9431}"/>
                          </a:ext>
                        </a:extLst>
                      </p:cNvPr>
                      <p:cNvPicPr/>
                      <p:nvPr/>
                    </p:nvPicPr>
                    <p:blipFill>
                      <a:blip r:embed="rId6"/>
                      <a:stretch>
                        <a:fillRect/>
                      </a:stretch>
                    </p:blipFill>
                    <p:spPr>
                      <a:xfrm>
                        <a:off x="424897" y="3700899"/>
                        <a:ext cx="7651709" cy="121604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F48698F-236D-4595-AE21-BD0631B2F672}"/>
              </a:ext>
            </a:extLst>
          </p:cNvPr>
          <p:cNvSpPr txBox="1"/>
          <p:nvPr/>
        </p:nvSpPr>
        <p:spPr>
          <a:xfrm>
            <a:off x="426292" y="5001265"/>
            <a:ext cx="8717708" cy="646331"/>
          </a:xfrm>
          <a:prstGeom prst="rect">
            <a:avLst/>
          </a:prstGeom>
          <a:noFill/>
        </p:spPr>
        <p:txBody>
          <a:bodyPr wrap="square" rtlCol="0">
            <a:spAutoFit/>
          </a:bodyPr>
          <a:lstStyle/>
          <a:p>
            <a:pPr algn="l"/>
            <a:r>
              <a:rPr lang="en-US" sz="1800" b="1" dirty="0"/>
              <a:t>Later, we will see how this formalism has the capability of keeping track of symmetry/</a:t>
            </a:r>
            <a:r>
              <a:rPr lang="en-US" sz="1800" b="1" dirty="0" err="1"/>
              <a:t>antisymmetry</a:t>
            </a:r>
            <a:r>
              <a:rPr lang="en-US" sz="1800" b="1" dirty="0"/>
              <a:t> properties of multi particle systems.</a:t>
            </a:r>
          </a:p>
        </p:txBody>
      </p:sp>
      <p:sp>
        <p:nvSpPr>
          <p:cNvPr id="9" name="TextBox 8">
            <a:extLst>
              <a:ext uri="{FF2B5EF4-FFF2-40B4-BE49-F238E27FC236}">
                <a16:creationId xmlns:a16="http://schemas.microsoft.com/office/drawing/2014/main" id="{6E36E15F-0A02-43B7-95EA-1EA7D9AC3D5D}"/>
              </a:ext>
            </a:extLst>
          </p:cNvPr>
          <p:cNvSpPr txBox="1"/>
          <p:nvPr/>
        </p:nvSpPr>
        <p:spPr>
          <a:xfrm>
            <a:off x="3786809" y="1436071"/>
            <a:ext cx="5233422" cy="646331"/>
          </a:xfrm>
          <a:prstGeom prst="rect">
            <a:avLst/>
          </a:prstGeom>
          <a:noFill/>
        </p:spPr>
        <p:txBody>
          <a:bodyPr wrap="square" rtlCol="0">
            <a:spAutoFit/>
          </a:bodyPr>
          <a:lstStyle/>
          <a:p>
            <a:pPr algn="l"/>
            <a:r>
              <a:rPr lang="en-US" sz="1800" b="1" dirty="0"/>
              <a:t>Here </a:t>
            </a:r>
            <a:r>
              <a:rPr lang="en-US" sz="1800" b="1" i="1" dirty="0"/>
              <a:t>1,2,..i,j…</a:t>
            </a:r>
            <a:r>
              <a:rPr lang="en-US" sz="1800" b="1" dirty="0"/>
              <a:t> denotes an arbitrary index referencing distinct modes.</a:t>
            </a:r>
          </a:p>
        </p:txBody>
      </p:sp>
    </p:spTree>
    <p:extLst>
      <p:ext uri="{BB962C8B-B14F-4D97-AF65-F5344CB8AC3E}">
        <p14:creationId xmlns:p14="http://schemas.microsoft.com/office/powerpoint/2010/main" val="61477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158BD-943F-401C-9BDB-7E565BB1CF48}"/>
              </a:ext>
            </a:extLst>
          </p:cNvPr>
          <p:cNvSpPr>
            <a:spLocks noGrp="1"/>
          </p:cNvSpPr>
          <p:nvPr>
            <p:ph type="dt" sz="half" idx="10"/>
          </p:nvPr>
        </p:nvSpPr>
        <p:spPr/>
        <p:txBody>
          <a:bodyPr/>
          <a:lstStyle/>
          <a:p>
            <a:r>
              <a:rPr lang="en-US"/>
              <a:t>04/22/2024</a:t>
            </a:r>
          </a:p>
        </p:txBody>
      </p:sp>
      <p:sp>
        <p:nvSpPr>
          <p:cNvPr id="3" name="Footer Placeholder 2">
            <a:extLst>
              <a:ext uri="{FF2B5EF4-FFF2-40B4-BE49-F238E27FC236}">
                <a16:creationId xmlns:a16="http://schemas.microsoft.com/office/drawing/2014/main" id="{6E0CE867-92A1-419B-BB22-1E5F11958479}"/>
              </a:ext>
            </a:extLst>
          </p:cNvPr>
          <p:cNvSpPr>
            <a:spLocks noGrp="1"/>
          </p:cNvSpPr>
          <p:nvPr>
            <p:ph type="ftr" sz="quarter" idx="11"/>
          </p:nvPr>
        </p:nvSpPr>
        <p:spPr/>
        <p:txBody>
          <a:bodyPr/>
          <a:lstStyle/>
          <a:p>
            <a:r>
              <a:rPr lang="en-US"/>
              <a:t>PHY 712  Spring 2024 -- Lecture 35</a:t>
            </a:r>
          </a:p>
        </p:txBody>
      </p:sp>
      <p:sp>
        <p:nvSpPr>
          <p:cNvPr id="4" name="Slide Number Placeholder 3">
            <a:extLst>
              <a:ext uri="{FF2B5EF4-FFF2-40B4-BE49-F238E27FC236}">
                <a16:creationId xmlns:a16="http://schemas.microsoft.com/office/drawing/2014/main" id="{4810ED6E-7CD4-41D5-B691-FF12398A591E}"/>
              </a:ext>
            </a:extLst>
          </p:cNvPr>
          <p:cNvSpPr>
            <a:spLocks noGrp="1"/>
          </p:cNvSpPr>
          <p:nvPr>
            <p:ph type="sldNum" sz="quarter" idx="12"/>
          </p:nvPr>
        </p:nvSpPr>
        <p:spPr/>
        <p:txBody>
          <a:bodyPr/>
          <a:lstStyle/>
          <a:p>
            <a:fld id="{E23FF32D-176F-4F5B-8878-5D48FB6FF26A}" type="slidenum">
              <a:rPr lang="en-US" smtClean="0"/>
              <a:t>9</a:t>
            </a:fld>
            <a:endParaRPr lang="en-US"/>
          </a:p>
        </p:txBody>
      </p:sp>
      <p:sp>
        <p:nvSpPr>
          <p:cNvPr id="5" name="Rectangle 4">
            <a:extLst>
              <a:ext uri="{FF2B5EF4-FFF2-40B4-BE49-F238E27FC236}">
                <a16:creationId xmlns:a16="http://schemas.microsoft.com/office/drawing/2014/main" id="{FB98434E-92D6-43D4-81F9-D37558D8D24C}"/>
              </a:ext>
            </a:extLst>
          </p:cNvPr>
          <p:cNvSpPr/>
          <p:nvPr/>
        </p:nvSpPr>
        <p:spPr>
          <a:xfrm>
            <a:off x="1791529" y="1004610"/>
            <a:ext cx="5231192" cy="692498"/>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50" b="1" cap="none"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Maxwell’s equations</a:t>
            </a:r>
            <a:endParaRPr lang="en-US" sz="4050" b="1" cap="none"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Object 5">
            <a:extLst>
              <a:ext uri="{FF2B5EF4-FFF2-40B4-BE49-F238E27FC236}">
                <a16:creationId xmlns:a16="http://schemas.microsoft.com/office/drawing/2014/main" id="{AFE309C3-AAEE-4F4C-975C-494CB663C281}"/>
              </a:ext>
            </a:extLst>
          </p:cNvPr>
          <p:cNvGraphicFramePr>
            <a:graphicFrameLocks noChangeAspect="1"/>
          </p:cNvGraphicFramePr>
          <p:nvPr>
            <p:extLst>
              <p:ext uri="{D42A27DB-BD31-4B8C-83A1-F6EECF244321}">
                <p14:modId xmlns:p14="http://schemas.microsoft.com/office/powerpoint/2010/main" val="2366980838"/>
              </p:ext>
            </p:extLst>
          </p:nvPr>
        </p:nvGraphicFramePr>
        <p:xfrm>
          <a:off x="1538288" y="1728788"/>
          <a:ext cx="6022975" cy="3967162"/>
        </p:xfrm>
        <a:graphic>
          <a:graphicData uri="http://schemas.openxmlformats.org/presentationml/2006/ole">
            <mc:AlternateContent xmlns:mc="http://schemas.openxmlformats.org/markup-compatibility/2006">
              <mc:Choice xmlns:v="urn:schemas-microsoft-com:vml" Requires="v">
                <p:oleObj name="Equation" r:id="rId3" imgW="2971800" imgH="1955520" progId="Equation.DSMT4">
                  <p:embed/>
                </p:oleObj>
              </mc:Choice>
              <mc:Fallback>
                <p:oleObj name="Equation" r:id="rId3" imgW="2971800" imgH="1955520" progId="Equation.DSMT4">
                  <p:embed/>
                  <p:pic>
                    <p:nvPicPr>
                      <p:cNvPr id="6" name="Object 5">
                        <a:extLst>
                          <a:ext uri="{FF2B5EF4-FFF2-40B4-BE49-F238E27FC236}">
                            <a16:creationId xmlns:a16="http://schemas.microsoft.com/office/drawing/2014/main" id="{AFE309C3-AAEE-4F4C-975C-494CB663C281}"/>
                          </a:ext>
                        </a:extLst>
                      </p:cNvPr>
                      <p:cNvPicPr>
                        <a:picLocks noChangeAspect="1" noChangeArrowheads="1"/>
                      </p:cNvPicPr>
                      <p:nvPr/>
                    </p:nvPicPr>
                    <p:blipFill>
                      <a:blip r:embed="rId4"/>
                      <a:srcRect/>
                      <a:stretch>
                        <a:fillRect/>
                      </a:stretch>
                    </p:blipFill>
                    <p:spPr bwMode="auto">
                      <a:xfrm>
                        <a:off x="1538288" y="1728788"/>
                        <a:ext cx="6022975"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8265BBDD-E1A1-0D2E-8412-A93276BEE659}"/>
              </a:ext>
            </a:extLst>
          </p:cNvPr>
          <p:cNvSpPr txBox="1"/>
          <p:nvPr/>
        </p:nvSpPr>
        <p:spPr>
          <a:xfrm>
            <a:off x="5791200" y="5670224"/>
            <a:ext cx="2895600" cy="461665"/>
          </a:xfrm>
          <a:prstGeom prst="rect">
            <a:avLst/>
          </a:prstGeom>
          <a:noFill/>
        </p:spPr>
        <p:txBody>
          <a:bodyPr wrap="square" rtlCol="0">
            <a:spAutoFit/>
          </a:bodyPr>
          <a:lstStyle/>
          <a:p>
            <a:pPr algn="l"/>
            <a:r>
              <a:rPr lang="en-US" sz="2400" b="1" dirty="0"/>
              <a:t>Back to SI units</a:t>
            </a:r>
          </a:p>
        </p:txBody>
      </p:sp>
      <p:sp>
        <p:nvSpPr>
          <p:cNvPr id="8" name="TextBox 7">
            <a:extLst>
              <a:ext uri="{FF2B5EF4-FFF2-40B4-BE49-F238E27FC236}">
                <a16:creationId xmlns:a16="http://schemas.microsoft.com/office/drawing/2014/main" id="{AA6CCE5D-FDA6-9EF1-8FC0-27F5354BFCEB}"/>
              </a:ext>
            </a:extLst>
          </p:cNvPr>
          <p:cNvSpPr txBox="1"/>
          <p:nvPr/>
        </p:nvSpPr>
        <p:spPr>
          <a:xfrm>
            <a:off x="990600" y="304800"/>
            <a:ext cx="7315200" cy="461665"/>
          </a:xfrm>
          <a:prstGeom prst="rect">
            <a:avLst/>
          </a:prstGeom>
          <a:noFill/>
        </p:spPr>
        <p:txBody>
          <a:bodyPr wrap="square" rtlCol="0">
            <a:spAutoFit/>
          </a:bodyPr>
          <a:lstStyle/>
          <a:p>
            <a:pPr algn="l"/>
            <a:r>
              <a:rPr lang="en-US" sz="2400" b="1" dirty="0"/>
              <a:t>Favorite equations from classical electrodynamics</a:t>
            </a:r>
          </a:p>
        </p:txBody>
      </p:sp>
    </p:spTree>
    <p:extLst>
      <p:ext uri="{BB962C8B-B14F-4D97-AF65-F5344CB8AC3E}">
        <p14:creationId xmlns:p14="http://schemas.microsoft.com/office/powerpoint/2010/main" val="1474612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27013</TotalTime>
  <Words>2409</Words>
  <Application>Microsoft Office PowerPoint</Application>
  <PresentationFormat>On-screen Show (4:3)</PresentationFormat>
  <Paragraphs>301</Paragraphs>
  <Slides>44</Slides>
  <Notes>37</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54" baseType="lpstr">
      <vt:lpstr>Arial</vt:lpstr>
      <vt:lpstr>Calibri</vt:lpstr>
      <vt:lpstr>Calibri Light</vt:lpstr>
      <vt:lpstr>Symbol</vt:lpstr>
      <vt:lpstr>Wingdings</vt:lpstr>
      <vt:lpstr>Office Theme</vt:lpstr>
      <vt:lpstr>Office Theme</vt:lpstr>
      <vt:lpstr>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1415</cp:revision>
  <cp:lastPrinted>2021-04-22T14:26:01Z</cp:lastPrinted>
  <dcterms:created xsi:type="dcterms:W3CDTF">2012-01-10T18:32:24Z</dcterms:created>
  <dcterms:modified xsi:type="dcterms:W3CDTF">2024-04-19T07:31:32Z</dcterms:modified>
</cp:coreProperties>
</file>