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notesMasterIdLst>
    <p:notesMasterId r:id="rId31"/>
  </p:notesMasterIdLst>
  <p:handoutMasterIdLst>
    <p:handoutMasterId r:id="rId32"/>
  </p:handoutMasterIdLst>
  <p:sldIdLst>
    <p:sldId id="296" r:id="rId4"/>
    <p:sldId id="354" r:id="rId5"/>
    <p:sldId id="413" r:id="rId6"/>
    <p:sldId id="414" r:id="rId7"/>
    <p:sldId id="405" r:id="rId8"/>
    <p:sldId id="382" r:id="rId9"/>
    <p:sldId id="391" r:id="rId10"/>
    <p:sldId id="399" r:id="rId11"/>
    <p:sldId id="400" r:id="rId12"/>
    <p:sldId id="411" r:id="rId13"/>
    <p:sldId id="401" r:id="rId14"/>
    <p:sldId id="402" r:id="rId15"/>
    <p:sldId id="403" r:id="rId16"/>
    <p:sldId id="406" r:id="rId17"/>
    <p:sldId id="415" r:id="rId18"/>
    <p:sldId id="416" r:id="rId19"/>
    <p:sldId id="417" r:id="rId20"/>
    <p:sldId id="418" r:id="rId21"/>
    <p:sldId id="419" r:id="rId22"/>
    <p:sldId id="407" r:id="rId23"/>
    <p:sldId id="408" r:id="rId24"/>
    <p:sldId id="409" r:id="rId25"/>
    <p:sldId id="420" r:id="rId26"/>
    <p:sldId id="422" r:id="rId27"/>
    <p:sldId id="421" r:id="rId28"/>
    <p:sldId id="412" r:id="rId29"/>
    <p:sldId id="423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83752" autoAdjust="0"/>
  </p:normalViewPr>
  <p:slideViewPr>
    <p:cSldViewPr>
      <p:cViewPr varScale="1">
        <p:scale>
          <a:sx n="59" d="100"/>
          <a:sy n="59" d="100"/>
        </p:scale>
        <p:origin x="70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9" d="100"/>
        <a:sy n="2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481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25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1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09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32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06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9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04/24/2024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04/24/2024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4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5" y="22261"/>
            <a:ext cx="8839200" cy="60631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36: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Some quantum effects in electrodynamics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-- General quantum states of EM fields and related correlations functions </a:t>
            </a:r>
          </a:p>
          <a:p>
            <a:pPr lvl="2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>
                <a:solidFill>
                  <a:schemeClr val="folHlink"/>
                </a:solidFill>
              </a:rPr>
              <a:t>Review of eigenstates of EM Hamiltonian and of Glauber’s coherent states</a:t>
            </a:r>
          </a:p>
          <a:p>
            <a:pPr lvl="2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>
                <a:solidFill>
                  <a:schemeClr val="folHlink"/>
                </a:solidFill>
              </a:rPr>
              <a:t>Comments on experimental situation</a:t>
            </a:r>
          </a:p>
          <a:p>
            <a:pPr lvl="2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>
                <a:solidFill>
                  <a:schemeClr val="folHlink"/>
                </a:solidFill>
              </a:rPr>
              <a:t>Squeezed states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B9695C-10E3-F1A8-8AFC-305A0D656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EF8561-15C9-4F3C-594E-76A9AF68E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63EA16-781B-8229-8901-46CAF4378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E671832-680D-331C-7521-66B176435E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662376"/>
              </p:ext>
            </p:extLst>
          </p:nvPr>
        </p:nvGraphicFramePr>
        <p:xfrm>
          <a:off x="403225" y="1350963"/>
          <a:ext cx="8339138" cy="415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339497" imgH="4156030" progId="Equation.DSMT4">
                  <p:embed/>
                </p:oleObj>
              </mc:Choice>
              <mc:Fallback>
                <p:oleObj name="Equation" r:id="rId2" imgW="8339497" imgH="415603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03225" y="1350963"/>
                        <a:ext cx="8339138" cy="4156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1015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347F53-D029-4F59-8A78-71878F163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D42417-0DED-4CF0-A9EE-435D11081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A56E3-4DC1-4933-9760-388C21404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EAB05C-65F5-4D08-856A-A21042E2F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707" y="136523"/>
            <a:ext cx="6632192" cy="62198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1A2D7A-0C58-4B75-88CA-138767E44E75}"/>
              </a:ext>
            </a:extLst>
          </p:cNvPr>
          <p:cNvSpPr txBox="1"/>
          <p:nvPr/>
        </p:nvSpPr>
        <p:spPr>
          <a:xfrm>
            <a:off x="115247" y="1033895"/>
            <a:ext cx="217075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Visualization of coherent state electric fields for various amplitudes</a:t>
            </a:r>
          </a:p>
          <a:p>
            <a:pPr algn="l"/>
            <a:endParaRPr lang="en-US" sz="1800" b="1" dirty="0"/>
          </a:p>
          <a:p>
            <a:pPr algn="l"/>
            <a:endParaRPr lang="en-US" sz="1800" b="1" dirty="0"/>
          </a:p>
          <a:p>
            <a:pPr algn="l"/>
            <a:r>
              <a:rPr lang="en-US" sz="2400" b="1" dirty="0"/>
              <a:t>Source:   </a:t>
            </a:r>
          </a:p>
          <a:p>
            <a:pPr algn="l"/>
            <a:r>
              <a:rPr lang="en-US" sz="2400" b="1" dirty="0"/>
              <a:t>R. Loudon, “The Quantum Theory of Light”</a:t>
            </a:r>
          </a:p>
        </p:txBody>
      </p:sp>
    </p:spTree>
    <p:extLst>
      <p:ext uri="{BB962C8B-B14F-4D97-AF65-F5344CB8AC3E}">
        <p14:creationId xmlns:p14="http://schemas.microsoft.com/office/powerpoint/2010/main" val="2593126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4F2008-4B83-498E-8AC8-0C531FB74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9FF699-37DE-4DBF-AD27-5BC5E9296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CA458-2F7A-4818-8244-7D31319A9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EC197C-751C-4661-A919-018620EB5460}"/>
              </a:ext>
            </a:extLst>
          </p:cNvPr>
          <p:cNvSpPr txBox="1"/>
          <p:nvPr/>
        </p:nvSpPr>
        <p:spPr>
          <a:xfrm>
            <a:off x="304800" y="330807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Additional properties of  single mode coherent state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9841C10-9444-4A1C-AB44-13C0C08C4C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595075"/>
              </p:ext>
            </p:extLst>
          </p:nvPr>
        </p:nvGraphicFramePr>
        <p:xfrm>
          <a:off x="165100" y="1131888"/>
          <a:ext cx="8553450" cy="421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05240" imgH="2120760" progId="Equation.DSMT4">
                  <p:embed/>
                </p:oleObj>
              </mc:Choice>
              <mc:Fallback>
                <p:oleObj name="Equation" r:id="rId3" imgW="4305240" imgH="21207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9841C10-9444-4A1C-AB44-13C0C08C4C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100" y="1131888"/>
                        <a:ext cx="8553450" cy="421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758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08AFD1-8204-4A57-AA34-96B58705B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603383-AEFC-4FDD-B524-4B7B772E3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3F05B-1518-49A6-807B-251CF855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FAD76C8-ABB9-4B94-9602-68215D2825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402570"/>
              </p:ext>
            </p:extLst>
          </p:nvPr>
        </p:nvGraphicFramePr>
        <p:xfrm>
          <a:off x="317840" y="702312"/>
          <a:ext cx="8508319" cy="3074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76640" imgH="1473120" progId="Equation.DSMT4">
                  <p:embed/>
                </p:oleObj>
              </mc:Choice>
              <mc:Fallback>
                <p:oleObj name="Equation" r:id="rId3" imgW="4076640" imgH="14731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FAD76C8-ABB9-4B94-9602-68215D2825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7840" y="702312"/>
                        <a:ext cx="8508319" cy="3074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647B7D4-48E2-4A73-A966-E1A467510FFA}"/>
              </a:ext>
            </a:extLst>
          </p:cNvPr>
          <p:cNvSpPr txBox="1"/>
          <p:nvPr/>
        </p:nvSpPr>
        <p:spPr>
          <a:xfrm>
            <a:off x="161228" y="348414"/>
            <a:ext cx="7945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Interpretation of a single mode coherent state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FF56C48-B622-89B0-836B-CF1F037162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963627"/>
              </p:ext>
            </p:extLst>
          </p:nvPr>
        </p:nvGraphicFramePr>
        <p:xfrm>
          <a:off x="511175" y="4089400"/>
          <a:ext cx="807085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746160" imgH="977760" progId="Equation.DSMT4">
                  <p:embed/>
                </p:oleObj>
              </mc:Choice>
              <mc:Fallback>
                <p:oleObj name="Equation" r:id="rId5" imgW="3746160" imgH="9777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F66FE46-5C90-4EF0-9360-DD5FA3FDA8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1175" y="4089400"/>
                        <a:ext cx="8070850" cy="210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6068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DBA988-6B33-763F-DAE5-EC8CE3D25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64BF5F-BDB1-DE0C-EC01-C356A009B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1621BD-E8B1-5C02-0EB9-A85F2F729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A8686B-D0E7-86D6-F8AD-6ED9DA3EB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" y="1057275"/>
            <a:ext cx="8172450" cy="4743450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D2F4763-0904-45A6-A0B4-89CB0C0C85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335184"/>
              </p:ext>
            </p:extLst>
          </p:nvPr>
        </p:nvGraphicFramePr>
        <p:xfrm>
          <a:off x="3657600" y="228600"/>
          <a:ext cx="2871788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33440" imgH="660240" progId="Equation.DSMT4">
                  <p:embed/>
                </p:oleObj>
              </mc:Choice>
              <mc:Fallback>
                <p:oleObj name="Equation" r:id="rId3" imgW="1333440" imgH="6602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FF56C48-B622-89B0-836B-CF1F037162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7600" y="228600"/>
                        <a:ext cx="2871788" cy="1423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A77C5C5-1020-DC64-37D9-ECF8E22F117E}"/>
              </a:ext>
            </a:extLst>
          </p:cNvPr>
          <p:cNvSpPr txBox="1"/>
          <p:nvPr/>
        </p:nvSpPr>
        <p:spPr>
          <a:xfrm>
            <a:off x="1670193" y="1421754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>
                <a:latin typeface="Symbol" panose="05050102010706020507" pitchFamily="18" charset="2"/>
              </a:rPr>
              <a:t>L=1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3D1DC8-675F-A405-70E8-FBA76AB75A6D}"/>
              </a:ext>
            </a:extLst>
          </p:cNvPr>
          <p:cNvSpPr txBox="1"/>
          <p:nvPr/>
        </p:nvSpPr>
        <p:spPr>
          <a:xfrm>
            <a:off x="4648200" y="5510213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97BF46-6134-4807-3641-8E2AB3C7D95A}"/>
              </a:ext>
            </a:extLst>
          </p:cNvPr>
          <p:cNvSpPr txBox="1"/>
          <p:nvPr/>
        </p:nvSpPr>
        <p:spPr>
          <a:xfrm>
            <a:off x="2495550" y="2895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>
                <a:latin typeface="Symbol" panose="05050102010706020507" pitchFamily="18" charset="2"/>
              </a:rPr>
              <a:t>L=2</a:t>
            </a:r>
            <a:endParaRPr lang="en-US" sz="2400" b="1" i="1" dirty="0">
              <a:latin typeface="Symbol" panose="05050102010706020507" pitchFamily="18" charset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505C2B-E48C-8D27-B8D2-A3A569CD8865}"/>
              </a:ext>
            </a:extLst>
          </p:cNvPr>
          <p:cNvSpPr txBox="1"/>
          <p:nvPr/>
        </p:nvSpPr>
        <p:spPr>
          <a:xfrm>
            <a:off x="4876800" y="3581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>
                <a:latin typeface="Symbol" panose="05050102010706020507" pitchFamily="18" charset="2"/>
              </a:rPr>
              <a:t>L=3</a:t>
            </a:r>
          </a:p>
        </p:txBody>
      </p:sp>
    </p:spTree>
    <p:extLst>
      <p:ext uri="{BB962C8B-B14F-4D97-AF65-F5344CB8AC3E}">
        <p14:creationId xmlns:p14="http://schemas.microsoft.com/office/powerpoint/2010/main" val="999958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88505-6699-DE24-77D6-7D335BC5F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92AACE-6F78-629C-2BFC-4C33801CF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C5D2F-3385-AE84-4B6B-5C1924F06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29657A1-4B58-D006-57E0-AC2C741F0F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93697"/>
              </p:ext>
            </p:extLst>
          </p:nvPr>
        </p:nvGraphicFramePr>
        <p:xfrm>
          <a:off x="361950" y="762000"/>
          <a:ext cx="81534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84320" imgH="977760" progId="Equation.DSMT4">
                  <p:embed/>
                </p:oleObj>
              </mc:Choice>
              <mc:Fallback>
                <p:oleObj name="Equation" r:id="rId2" imgW="3784320" imgH="9777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FF56C48-B622-89B0-836B-CF1F037162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1950" y="762000"/>
                        <a:ext cx="8153400" cy="210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84900CB-BDAE-058F-CD7D-2F23F9D205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020237"/>
              </p:ext>
            </p:extLst>
          </p:nvPr>
        </p:nvGraphicFramePr>
        <p:xfrm>
          <a:off x="384175" y="3427413"/>
          <a:ext cx="8208963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84320" imgH="761760" progId="Equation.DSMT4">
                  <p:embed/>
                </p:oleObj>
              </mc:Choice>
              <mc:Fallback>
                <p:oleObj name="Equation" r:id="rId4" imgW="378432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4175" y="3427413"/>
                        <a:ext cx="8208963" cy="1652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FC65C30-F319-0B4D-CE62-3A502F0BFF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597974"/>
              </p:ext>
            </p:extLst>
          </p:nvPr>
        </p:nvGraphicFramePr>
        <p:xfrm>
          <a:off x="29280" y="245505"/>
          <a:ext cx="9085439" cy="428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851360" imgH="228600" progId="Equation.DSMT4">
                  <p:embed/>
                </p:oleObj>
              </mc:Choice>
              <mc:Fallback>
                <p:oleObj name="Equation" r:id="rId6" imgW="4851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280" y="245505"/>
                        <a:ext cx="9085439" cy="428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4476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9EE4E42-12E7-1719-1506-FBE484CBD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719" y="1639792"/>
            <a:ext cx="6419850" cy="47625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3283C6-A921-C1F5-72C2-C4D6827A4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3DF181-9F01-17BE-A2AC-C2BF00D73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F9AA2E-9D71-458A-EBB6-E50922B86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6541D50-B9F1-C873-DF68-C43974FF18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559882"/>
              </p:ext>
            </p:extLst>
          </p:nvPr>
        </p:nvGraphicFramePr>
        <p:xfrm>
          <a:off x="2085556" y="120331"/>
          <a:ext cx="5673725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16120" imgH="965160" progId="Equation.DSMT4">
                  <p:embed/>
                </p:oleObj>
              </mc:Choice>
              <mc:Fallback>
                <p:oleObj name="Equation" r:id="rId3" imgW="2616120" imgH="9651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84900CB-BDAE-058F-CD7D-2F23F9D205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85556" y="120331"/>
                        <a:ext cx="5673725" cy="209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CAD8862-EBB5-FE7C-FB08-DDD576F7C4F0}"/>
              </a:ext>
            </a:extLst>
          </p:cNvPr>
          <p:cNvSpPr txBox="1"/>
          <p:nvPr/>
        </p:nvSpPr>
        <p:spPr>
          <a:xfrm rot="16200000">
            <a:off x="1098758" y="3135822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b="1" dirty="0" err="1"/>
              <a:t>P</a:t>
            </a:r>
            <a:r>
              <a:rPr lang="en-US" sz="3200" b="1" baseline="-25000" dirty="0" err="1"/>
              <a:t>n</a:t>
            </a:r>
            <a:endParaRPr lang="en-US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006B55-1739-BFB3-CA3C-21254D7F7D7B}"/>
              </a:ext>
            </a:extLst>
          </p:cNvPr>
          <p:cNvSpPr txBox="1"/>
          <p:nvPr/>
        </p:nvSpPr>
        <p:spPr>
          <a:xfrm>
            <a:off x="3276600" y="2133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  <a:latin typeface="Symbol" panose="05050102010706020507" pitchFamily="18" charset="2"/>
              </a:rPr>
              <a:t>G =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A9D9B0-40C4-C31F-7080-FD585E96C137}"/>
              </a:ext>
            </a:extLst>
          </p:cNvPr>
          <p:cNvSpPr txBox="1"/>
          <p:nvPr/>
        </p:nvSpPr>
        <p:spPr>
          <a:xfrm>
            <a:off x="3196508" y="3209706"/>
            <a:ext cx="1223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solidFill>
                  <a:srgbClr val="0070C0"/>
                </a:solidFill>
                <a:latin typeface="Symbol" panose="05050102010706020507" pitchFamily="18" charset="2"/>
              </a:rPr>
              <a:t>G =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3FA968-8F14-BBD3-AA48-F68FB289BCF5}"/>
              </a:ext>
            </a:extLst>
          </p:cNvPr>
          <p:cNvSpPr txBox="1"/>
          <p:nvPr/>
        </p:nvSpPr>
        <p:spPr>
          <a:xfrm>
            <a:off x="5962650" y="4837662"/>
            <a:ext cx="1276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solidFill>
                  <a:srgbClr val="00B050"/>
                </a:solidFill>
                <a:latin typeface="Symbol" panose="05050102010706020507" pitchFamily="18" charset="2"/>
              </a:rPr>
              <a:t>G </a:t>
            </a:r>
            <a:r>
              <a:rPr lang="en-US" sz="3200" b="1">
                <a:solidFill>
                  <a:srgbClr val="00B050"/>
                </a:solidFill>
                <a:latin typeface="Symbol" panose="05050102010706020507" pitchFamily="18" charset="2"/>
              </a:rPr>
              <a:t>= 1</a:t>
            </a:r>
            <a:endParaRPr lang="en-US" sz="3200" b="1" dirty="0">
              <a:solidFill>
                <a:srgbClr val="00B050"/>
              </a:solidFill>
              <a:latin typeface="Symbol" panose="05050102010706020507" pitchFamily="18" charset="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224C0E-7055-26D7-B5F3-BD4C0A210CC0}"/>
              </a:ext>
            </a:extLst>
          </p:cNvPr>
          <p:cNvSpPr txBox="1"/>
          <p:nvPr/>
        </p:nvSpPr>
        <p:spPr>
          <a:xfrm>
            <a:off x="4756569" y="59809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794365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727597-ED28-DD0D-F3A9-47BC9B3EB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3FA36F-C10E-32C7-2B4F-4CB0B0419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95E41-07C9-59D9-8B30-0DAC1FD6D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8775FD-19A0-0C1A-1EC1-29BAAE85BF98}"/>
              </a:ext>
            </a:extLst>
          </p:cNvPr>
          <p:cNvSpPr txBox="1"/>
          <p:nvPr/>
        </p:nvSpPr>
        <p:spPr>
          <a:xfrm>
            <a:off x="457200" y="7620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Other thoughts about the coherent photon state from Professor </a:t>
            </a:r>
            <a:r>
              <a:rPr lang="en-US" sz="2400" b="1" dirty="0" err="1"/>
              <a:t>Kandada</a:t>
            </a:r>
            <a:r>
              <a:rPr lang="en-US" sz="2400" b="1" dirty="0"/>
              <a:t> and from the Mandel and Wolf textbook –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It turns out that the coherent state basis can be quite well realized using laser technology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There are problematic issues with the coherent state basis stemming from the fact that it is  mathematically “over complete”.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Despite these mathematical difficulties, because of #1 and related experimental processes, the coherent state formalism remains useful.</a:t>
            </a:r>
          </a:p>
        </p:txBody>
      </p:sp>
    </p:spTree>
    <p:extLst>
      <p:ext uri="{BB962C8B-B14F-4D97-AF65-F5344CB8AC3E}">
        <p14:creationId xmlns:p14="http://schemas.microsoft.com/office/powerpoint/2010/main" val="3338313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F0FAFF-BDED-A2C9-B42C-60F6A23DC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C66F86-D133-D2CB-37F9-8A4849410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02567-5524-671B-DF83-8181A56A9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D72838-0CF9-F18B-7200-C878F77D62CA}"/>
              </a:ext>
            </a:extLst>
          </p:cNvPr>
          <p:cNvSpPr txBox="1"/>
          <p:nvPr/>
        </p:nvSpPr>
        <p:spPr>
          <a:xfrm>
            <a:off x="152400" y="136524"/>
            <a:ext cx="7539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/>
              <a:t>A derivation of the coherent state from Mandel and Wolf: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78B0491-5F2A-436D-A0D4-2820005E32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665899"/>
              </p:ext>
            </p:extLst>
          </p:nvPr>
        </p:nvGraphicFramePr>
        <p:xfrm>
          <a:off x="172152" y="914400"/>
          <a:ext cx="8971848" cy="531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27320" imgH="2920680" progId="Equation.DSMT4">
                  <p:embed/>
                </p:oleObj>
              </mc:Choice>
              <mc:Fallback>
                <p:oleObj name="Equation" r:id="rId2" imgW="4927320" imgH="292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2152" y="914400"/>
                        <a:ext cx="8971848" cy="5319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6808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CD721B-23FE-02DF-353E-DD87F6C7C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FBE074-D7FD-0E09-AD66-E92509ECF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D097B-B63B-B49A-2A65-B0841F483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9854983-82C5-A682-5CD9-27F55D8AC1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363122"/>
              </p:ext>
            </p:extLst>
          </p:nvPr>
        </p:nvGraphicFramePr>
        <p:xfrm>
          <a:off x="76200" y="358775"/>
          <a:ext cx="8742363" cy="166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00600" imgH="914400" progId="Equation.DSMT4">
                  <p:embed/>
                </p:oleObj>
              </mc:Choice>
              <mc:Fallback>
                <p:oleObj name="Equation" r:id="rId2" imgW="4800600" imgH="9144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78B0491-5F2A-436D-A0D4-2820005E32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200" y="358775"/>
                        <a:ext cx="8742363" cy="1665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0DA6271-5DF1-44B6-2A63-9082380D6B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198825"/>
              </p:ext>
            </p:extLst>
          </p:nvPr>
        </p:nvGraphicFramePr>
        <p:xfrm>
          <a:off x="838200" y="2024063"/>
          <a:ext cx="7004050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65560" imgH="1206360" progId="Equation.DSMT4">
                  <p:embed/>
                </p:oleObj>
              </mc:Choice>
              <mc:Fallback>
                <p:oleObj name="Equation" r:id="rId4" imgW="4165560" imgH="120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2024063"/>
                        <a:ext cx="7004050" cy="202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0F6A949-0091-6B4F-DBA5-424A9D25EA86}"/>
              </a:ext>
            </a:extLst>
          </p:cNvPr>
          <p:cNvSpPr txBox="1"/>
          <p:nvPr/>
        </p:nvSpPr>
        <p:spPr>
          <a:xfrm>
            <a:off x="227806" y="4074659"/>
            <a:ext cx="84391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It turns out that the amplitude and phase of the fields have complicated non-commuting relationships resulting in a Heisenberg uncertainty relationship.  Unfortunately, the direct representation of the phase operator is complicated, and it is convenient to express the phenomenon through related operators. </a:t>
            </a:r>
          </a:p>
        </p:txBody>
      </p:sp>
    </p:spTree>
    <p:extLst>
      <p:ext uri="{BB962C8B-B14F-4D97-AF65-F5344CB8AC3E}">
        <p14:creationId xmlns:p14="http://schemas.microsoft.com/office/powerpoint/2010/main" val="198124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535FFE-6A5D-CA23-BD2C-812F4D518A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19200"/>
            <a:ext cx="7721997" cy="410216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9399" y="3733800"/>
            <a:ext cx="7442398" cy="365125"/>
          </a:xfrm>
          <a:prstGeom prst="rect">
            <a:avLst/>
          </a:prstGeom>
          <a:solidFill>
            <a:srgbClr val="DA32A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36896B-4AF6-EAC5-844F-203802E2096D}"/>
              </a:ext>
            </a:extLst>
          </p:cNvPr>
          <p:cNvSpPr txBox="1"/>
          <p:nvPr/>
        </p:nvSpPr>
        <p:spPr>
          <a:xfrm>
            <a:off x="457200" y="5425341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Final exam will be a take-home exam with similar form to mid-term due May 10??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FCE2D-B6AB-6ED1-FCE4-1673E8F07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7D7F5-AB8C-29E7-5CA9-033DC2261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DCC65F-BD70-D927-1019-AD2F6D073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07F08D-B89A-781C-0848-81ED358B147F}"/>
              </a:ext>
            </a:extLst>
          </p:cNvPr>
          <p:cNvSpPr txBox="1"/>
          <p:nvPr/>
        </p:nvSpPr>
        <p:spPr>
          <a:xfrm>
            <a:off x="381000" y="38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Further analysis and modifications of the “coherent state”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A711BB4-1837-EC37-D9D6-4006DFE748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555971"/>
              </p:ext>
            </p:extLst>
          </p:nvPr>
        </p:nvGraphicFramePr>
        <p:xfrm>
          <a:off x="463550" y="1355725"/>
          <a:ext cx="8216900" cy="374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72000" imgH="2082600" progId="Equation.DSMT4">
                  <p:embed/>
                </p:oleObj>
              </mc:Choice>
              <mc:Fallback>
                <p:oleObj name="Equation" r:id="rId2" imgW="4572000" imgH="2082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3550" y="1355725"/>
                        <a:ext cx="8216900" cy="374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0665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9A569D-9906-F677-4A39-0553104EB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E28499-3278-9810-C8A4-B82A0B7B4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B03CB-8C31-48E7-EC78-E634821A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6EDBC1-5A49-C5F8-F7C6-3A10429F1B40}"/>
              </a:ext>
            </a:extLst>
          </p:cNvPr>
          <p:cNvSpPr txBox="1"/>
          <p:nvPr/>
        </p:nvSpPr>
        <p:spPr>
          <a:xfrm>
            <a:off x="3048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 terms of the eigenstates of the EM Hamiltonian: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E44D9BB-009E-CBD2-A1E2-689882CF58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635293"/>
              </p:ext>
            </p:extLst>
          </p:nvPr>
        </p:nvGraphicFramePr>
        <p:xfrm>
          <a:off x="762000" y="685800"/>
          <a:ext cx="6551613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69920" imgH="1155600" progId="Equation.DSMT4">
                  <p:embed/>
                </p:oleObj>
              </mc:Choice>
              <mc:Fallback>
                <p:oleObj name="Equation" r:id="rId2" imgW="286992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2000" y="685800"/>
                        <a:ext cx="6551613" cy="2638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E706CE4-BEE7-2DA3-B4DE-8EA8B3FF4C78}"/>
              </a:ext>
            </a:extLst>
          </p:cNvPr>
          <p:cNvSpPr txBox="1"/>
          <p:nvPr/>
        </p:nvSpPr>
        <p:spPr>
          <a:xfrm>
            <a:off x="381000" y="3581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 terms of coherent states: --</a:t>
            </a:r>
          </a:p>
        </p:txBody>
      </p:sp>
    </p:spTree>
    <p:extLst>
      <p:ext uri="{BB962C8B-B14F-4D97-AF65-F5344CB8AC3E}">
        <p14:creationId xmlns:p14="http://schemas.microsoft.com/office/powerpoint/2010/main" val="3243058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118B16-8A9F-3BB9-B46A-3D9A854D1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3A17C2-A2C8-AF07-9181-C0D2991F7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795E8-C7CD-AE5A-4A48-83B2F952D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A4D4EA-48BB-C4E2-4142-99504CE7818B}"/>
              </a:ext>
            </a:extLst>
          </p:cNvPr>
          <p:cNvSpPr txBox="1"/>
          <p:nvPr/>
        </p:nvSpPr>
        <p:spPr>
          <a:xfrm>
            <a:off x="381000" y="457200"/>
            <a:ext cx="3091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/>
              <a:t>For the coherent state: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6AED112-9D72-E996-38EF-9BB0EC14DE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700498"/>
              </p:ext>
            </p:extLst>
          </p:nvPr>
        </p:nvGraphicFramePr>
        <p:xfrm>
          <a:off x="879475" y="1101725"/>
          <a:ext cx="2643188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400" imgH="444240" progId="Equation.DSMT4">
                  <p:embed/>
                </p:oleObj>
              </mc:Choice>
              <mc:Fallback>
                <p:oleObj name="Equation" r:id="rId2" imgW="14094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79475" y="1101725"/>
                        <a:ext cx="2643188" cy="83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BDC9C2B-49F0-F45E-0611-9FCD0C2C4C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377975"/>
              </p:ext>
            </p:extLst>
          </p:nvPr>
        </p:nvGraphicFramePr>
        <p:xfrm>
          <a:off x="1035050" y="2444750"/>
          <a:ext cx="520065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27200" imgH="711000" progId="Equation.DSMT4">
                  <p:embed/>
                </p:oleObj>
              </mc:Choice>
              <mc:Fallback>
                <p:oleObj name="Equation" r:id="rId4" imgW="252720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35050" y="2444750"/>
                        <a:ext cx="5200650" cy="146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C164411-DC50-56CE-F39C-DDAAD77679FF}"/>
              </a:ext>
            </a:extLst>
          </p:cNvPr>
          <p:cNvSpPr txBox="1"/>
          <p:nvPr/>
        </p:nvSpPr>
        <p:spPr>
          <a:xfrm>
            <a:off x="653479" y="4724400"/>
            <a:ext cx="7728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 this sense, the coherent state represents the minimum uncertainty process.</a:t>
            </a:r>
          </a:p>
        </p:txBody>
      </p:sp>
    </p:spTree>
    <p:extLst>
      <p:ext uri="{BB962C8B-B14F-4D97-AF65-F5344CB8AC3E}">
        <p14:creationId xmlns:p14="http://schemas.microsoft.com/office/powerpoint/2010/main" val="2699107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A623D6-3773-E454-E351-7F0BCC002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9846DC-DA50-6700-8E35-F24F884D1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233BA-7C93-C3EC-B605-1CF1FD9A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135057-F449-A7E8-21C9-F4ADD8BB4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838200"/>
            <a:ext cx="4762500" cy="4762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620C5D-D1C3-2A67-5F7F-3BFD935A9514}"/>
              </a:ext>
            </a:extLst>
          </p:cNvPr>
          <p:cNvSpPr txBox="1"/>
          <p:nvPr/>
        </p:nvSpPr>
        <p:spPr>
          <a:xfrm>
            <a:off x="4185557" y="5234713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i="1" dirty="0">
                <a:latin typeface="Symbol" panose="05050102010706020507" pitchFamily="18" charset="2"/>
              </a:rPr>
              <a:t>D</a:t>
            </a:r>
            <a:r>
              <a:rPr lang="en-US" sz="3200" b="1" i="1" dirty="0"/>
              <a:t>Q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E8F731-C66A-4DBB-1D67-08DA328B50EA}"/>
              </a:ext>
            </a:extLst>
          </p:cNvPr>
          <p:cNvSpPr txBox="1"/>
          <p:nvPr/>
        </p:nvSpPr>
        <p:spPr>
          <a:xfrm rot="16200000">
            <a:off x="1219200" y="2743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i="1" dirty="0">
                <a:latin typeface="Symbol" panose="05050102010706020507" pitchFamily="18" charset="2"/>
              </a:rPr>
              <a:t>D</a:t>
            </a:r>
            <a:r>
              <a:rPr lang="en-US" sz="3200" b="1" i="1" dirty="0"/>
              <a:t>P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44502D8-AF77-915B-B9D6-CD90E23711AB}"/>
              </a:ext>
            </a:extLst>
          </p:cNvPr>
          <p:cNvSpPr>
            <a:spLocks noChangeAspect="1"/>
          </p:cNvSpPr>
          <p:nvPr/>
        </p:nvSpPr>
        <p:spPr>
          <a:xfrm>
            <a:off x="3733800" y="3581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115605-9C44-69BA-DC65-AF90C3936D4D}"/>
              </a:ext>
            </a:extLst>
          </p:cNvPr>
          <p:cNvSpPr txBox="1"/>
          <p:nvPr/>
        </p:nvSpPr>
        <p:spPr>
          <a:xfrm>
            <a:off x="1524000" y="34607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Allowed variance products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361903-6033-1EB3-92C2-02D65E49B2D7}"/>
              </a:ext>
            </a:extLst>
          </p:cNvPr>
          <p:cNvSpPr txBox="1"/>
          <p:nvPr/>
        </p:nvSpPr>
        <p:spPr>
          <a:xfrm>
            <a:off x="2514600" y="5819488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Coherent state</a:t>
            </a:r>
          </a:p>
        </p:txBody>
      </p:sp>
      <p:sp>
        <p:nvSpPr>
          <p:cNvPr id="11" name="Arrow: Circular 10">
            <a:extLst>
              <a:ext uri="{FF2B5EF4-FFF2-40B4-BE49-F238E27FC236}">
                <a16:creationId xmlns:a16="http://schemas.microsoft.com/office/drawing/2014/main" id="{995159DC-E515-EEA4-F439-78D04031B2B9}"/>
              </a:ext>
            </a:extLst>
          </p:cNvPr>
          <p:cNvSpPr/>
          <p:nvPr/>
        </p:nvSpPr>
        <p:spPr>
          <a:xfrm rot="16366072">
            <a:off x="2255126" y="2906152"/>
            <a:ext cx="2656605" cy="3706228"/>
          </a:xfrm>
          <a:prstGeom prst="circularArrow">
            <a:avLst/>
          </a:prstGeom>
          <a:solidFill>
            <a:srgbClr val="FF000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AA809A-BB7F-915B-FFD4-FF405936D290}"/>
              </a:ext>
            </a:extLst>
          </p:cNvPr>
          <p:cNvSpPr txBox="1"/>
          <p:nvPr/>
        </p:nvSpPr>
        <p:spPr>
          <a:xfrm>
            <a:off x="3733800" y="2306555"/>
            <a:ext cx="28140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/>
              <a:t>Range of values </a:t>
            </a:r>
          </a:p>
          <a:p>
            <a:pPr algn="l"/>
            <a:r>
              <a:rPr lang="en-US" sz="2400" b="1" dirty="0"/>
              <a:t>allowed by quantum</a:t>
            </a:r>
          </a:p>
          <a:p>
            <a:pPr algn="l"/>
            <a:r>
              <a:rPr lang="en-US" sz="2400" b="1" dirty="0"/>
              <a:t>mechanics</a:t>
            </a:r>
          </a:p>
        </p:txBody>
      </p:sp>
    </p:spTree>
    <p:extLst>
      <p:ext uri="{BB962C8B-B14F-4D97-AF65-F5344CB8AC3E}">
        <p14:creationId xmlns:p14="http://schemas.microsoft.com/office/powerpoint/2010/main" val="9685321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A623D6-3773-E454-E351-7F0BCC002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9846DC-DA50-6700-8E35-F24F884D1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233BA-7C93-C3EC-B605-1CF1FD9A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135057-F449-A7E8-21C9-F4ADD8BB4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838200"/>
            <a:ext cx="4762500" cy="4762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620C5D-D1C3-2A67-5F7F-3BFD935A9514}"/>
              </a:ext>
            </a:extLst>
          </p:cNvPr>
          <p:cNvSpPr txBox="1"/>
          <p:nvPr/>
        </p:nvSpPr>
        <p:spPr>
          <a:xfrm>
            <a:off x="4185557" y="5234713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i="1" dirty="0">
                <a:latin typeface="Symbol" panose="05050102010706020507" pitchFamily="18" charset="2"/>
              </a:rPr>
              <a:t>D</a:t>
            </a:r>
            <a:r>
              <a:rPr lang="en-US" sz="3200" b="1" i="1" dirty="0"/>
              <a:t>Q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E8F731-C66A-4DBB-1D67-08DA328B50EA}"/>
              </a:ext>
            </a:extLst>
          </p:cNvPr>
          <p:cNvSpPr txBox="1"/>
          <p:nvPr/>
        </p:nvSpPr>
        <p:spPr>
          <a:xfrm rot="16200000">
            <a:off x="1219200" y="2743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i="1" dirty="0">
                <a:latin typeface="Symbol" panose="05050102010706020507" pitchFamily="18" charset="2"/>
              </a:rPr>
              <a:t>D</a:t>
            </a:r>
            <a:r>
              <a:rPr lang="en-US" sz="3200" b="1" i="1" dirty="0"/>
              <a:t>P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44502D8-AF77-915B-B9D6-CD90E23711AB}"/>
              </a:ext>
            </a:extLst>
          </p:cNvPr>
          <p:cNvSpPr>
            <a:spLocks noChangeAspect="1"/>
          </p:cNvSpPr>
          <p:nvPr/>
        </p:nvSpPr>
        <p:spPr>
          <a:xfrm>
            <a:off x="3733800" y="3581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115605-9C44-69BA-DC65-AF90C3936D4D}"/>
              </a:ext>
            </a:extLst>
          </p:cNvPr>
          <p:cNvSpPr txBox="1"/>
          <p:nvPr/>
        </p:nvSpPr>
        <p:spPr>
          <a:xfrm>
            <a:off x="1524000" y="34607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Allowed variance products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361903-6033-1EB3-92C2-02D65E49B2D7}"/>
              </a:ext>
            </a:extLst>
          </p:cNvPr>
          <p:cNvSpPr txBox="1"/>
          <p:nvPr/>
        </p:nvSpPr>
        <p:spPr>
          <a:xfrm>
            <a:off x="2514600" y="5819488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Coherent state</a:t>
            </a:r>
          </a:p>
        </p:txBody>
      </p:sp>
      <p:sp>
        <p:nvSpPr>
          <p:cNvPr id="11" name="Arrow: Circular 10">
            <a:extLst>
              <a:ext uri="{FF2B5EF4-FFF2-40B4-BE49-F238E27FC236}">
                <a16:creationId xmlns:a16="http://schemas.microsoft.com/office/drawing/2014/main" id="{995159DC-E515-EEA4-F439-78D04031B2B9}"/>
              </a:ext>
            </a:extLst>
          </p:cNvPr>
          <p:cNvSpPr/>
          <p:nvPr/>
        </p:nvSpPr>
        <p:spPr>
          <a:xfrm rot="16366072">
            <a:off x="2255126" y="2906152"/>
            <a:ext cx="2656605" cy="3706228"/>
          </a:xfrm>
          <a:prstGeom prst="circularArrow">
            <a:avLst/>
          </a:prstGeom>
          <a:solidFill>
            <a:srgbClr val="FF000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AA809A-BB7F-915B-FFD4-FF405936D290}"/>
              </a:ext>
            </a:extLst>
          </p:cNvPr>
          <p:cNvSpPr txBox="1"/>
          <p:nvPr/>
        </p:nvSpPr>
        <p:spPr>
          <a:xfrm>
            <a:off x="3733800" y="2306555"/>
            <a:ext cx="28140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/>
              <a:t>Range of values </a:t>
            </a:r>
          </a:p>
          <a:p>
            <a:pPr algn="l"/>
            <a:r>
              <a:rPr lang="en-US" sz="2400" b="1" dirty="0"/>
              <a:t>allowed by quantum</a:t>
            </a:r>
          </a:p>
          <a:p>
            <a:pPr algn="l"/>
            <a:r>
              <a:rPr lang="en-US" sz="2400" b="1" dirty="0"/>
              <a:t>mechanics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740E6DD-1EF2-6063-C163-456AFC691180}"/>
              </a:ext>
            </a:extLst>
          </p:cNvPr>
          <p:cNvSpPr>
            <a:spLocks noChangeAspect="1"/>
          </p:cNvSpPr>
          <p:nvPr/>
        </p:nvSpPr>
        <p:spPr>
          <a:xfrm>
            <a:off x="5778212" y="4325192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9E4CB4-4AD3-9EFE-DAD5-BC94C92DE89C}"/>
              </a:ext>
            </a:extLst>
          </p:cNvPr>
          <p:cNvSpPr txBox="1"/>
          <p:nvPr/>
        </p:nvSpPr>
        <p:spPr>
          <a:xfrm>
            <a:off x="6794211" y="3810000"/>
            <a:ext cx="21538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“Squeezed” state with smaller </a:t>
            </a:r>
            <a:r>
              <a:rPr lang="en-US" sz="2400" b="1" i="1" dirty="0">
                <a:latin typeface="Symbol" panose="05050102010706020507" pitchFamily="18" charset="2"/>
              </a:rPr>
              <a:t>D</a:t>
            </a:r>
            <a:r>
              <a:rPr lang="en-US" sz="2400" b="1" i="1" dirty="0"/>
              <a:t>P</a:t>
            </a:r>
            <a:r>
              <a:rPr lang="en-US" sz="2400" b="1" dirty="0"/>
              <a:t> but larger </a:t>
            </a:r>
            <a:r>
              <a:rPr lang="en-US" sz="2400" b="1" i="1" dirty="0">
                <a:latin typeface="Symbol" panose="05050102010706020507" pitchFamily="18" charset="2"/>
              </a:rPr>
              <a:t>D</a:t>
            </a:r>
            <a:r>
              <a:rPr lang="en-US" sz="2400" b="1" i="1" dirty="0"/>
              <a:t>Q.</a:t>
            </a:r>
            <a:endParaRPr lang="en-US" sz="2400" b="1" dirty="0"/>
          </a:p>
        </p:txBody>
      </p:sp>
      <p:sp>
        <p:nvSpPr>
          <p:cNvPr id="15" name="Arrow: Circular 14">
            <a:extLst>
              <a:ext uri="{FF2B5EF4-FFF2-40B4-BE49-F238E27FC236}">
                <a16:creationId xmlns:a16="http://schemas.microsoft.com/office/drawing/2014/main" id="{CC332F1A-0FC8-BF97-8C63-4BB3E0E127E0}"/>
              </a:ext>
            </a:extLst>
          </p:cNvPr>
          <p:cNvSpPr/>
          <p:nvPr/>
        </p:nvSpPr>
        <p:spPr>
          <a:xfrm rot="9750189" flipV="1">
            <a:off x="5620066" y="2638373"/>
            <a:ext cx="2656605" cy="2818673"/>
          </a:xfrm>
          <a:prstGeom prst="circularArrow">
            <a:avLst/>
          </a:prstGeom>
          <a:solidFill>
            <a:srgbClr val="00B0F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5B733FA-006A-CF61-B460-047872AE9F8A}"/>
              </a:ext>
            </a:extLst>
          </p:cNvPr>
          <p:cNvSpPr>
            <a:spLocks noChangeAspect="1"/>
          </p:cNvSpPr>
          <p:nvPr/>
        </p:nvSpPr>
        <p:spPr>
          <a:xfrm>
            <a:off x="2852057" y="1483513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Circular 16">
            <a:extLst>
              <a:ext uri="{FF2B5EF4-FFF2-40B4-BE49-F238E27FC236}">
                <a16:creationId xmlns:a16="http://schemas.microsoft.com/office/drawing/2014/main" id="{C4457A2B-FAF2-5AB3-443C-0AFF5855C8DB}"/>
              </a:ext>
            </a:extLst>
          </p:cNvPr>
          <p:cNvSpPr/>
          <p:nvPr/>
        </p:nvSpPr>
        <p:spPr>
          <a:xfrm rot="10344110" flipV="1">
            <a:off x="2851200" y="134661"/>
            <a:ext cx="3339069" cy="2253581"/>
          </a:xfrm>
          <a:prstGeom prst="circularArrow">
            <a:avLst/>
          </a:prstGeom>
          <a:solidFill>
            <a:srgbClr val="00B0F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D0BC4C-3118-6A56-7569-3AB1C7CA7D85}"/>
              </a:ext>
            </a:extLst>
          </p:cNvPr>
          <p:cNvSpPr txBox="1"/>
          <p:nvPr/>
        </p:nvSpPr>
        <p:spPr>
          <a:xfrm>
            <a:off x="6172200" y="106740"/>
            <a:ext cx="21538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“Squeezed” state with larger </a:t>
            </a:r>
            <a:r>
              <a:rPr lang="en-US" sz="2400" b="1" i="1" dirty="0">
                <a:latin typeface="Symbol" panose="05050102010706020507" pitchFamily="18" charset="2"/>
              </a:rPr>
              <a:t>D</a:t>
            </a:r>
            <a:r>
              <a:rPr lang="en-US" sz="2400" b="1" i="1" dirty="0"/>
              <a:t>P</a:t>
            </a:r>
            <a:r>
              <a:rPr lang="en-US" sz="2400" b="1" dirty="0"/>
              <a:t> but smaller </a:t>
            </a:r>
            <a:r>
              <a:rPr lang="en-US" sz="2400" b="1" i="1" dirty="0">
                <a:latin typeface="Symbol" panose="05050102010706020507" pitchFamily="18" charset="2"/>
              </a:rPr>
              <a:t>D</a:t>
            </a:r>
            <a:r>
              <a:rPr lang="en-US" sz="2400" b="1" i="1" dirty="0"/>
              <a:t>Q.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94620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7CB733-CF6C-AF5E-CBDC-DD24E681D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F1653E-6A65-11D8-75C9-D4958F158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FB6F81-9EBE-67A5-9AF8-25692A2BC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274ABFB-513E-42E3-6EE0-7AEE7E3D7E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891101"/>
              </p:ext>
            </p:extLst>
          </p:nvPr>
        </p:nvGraphicFramePr>
        <p:xfrm>
          <a:off x="615950" y="204788"/>
          <a:ext cx="8167688" cy="577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82800" imgH="2603160" progId="Equation.DSMT4">
                  <p:embed/>
                </p:oleObj>
              </mc:Choice>
              <mc:Fallback>
                <p:oleObj name="Equation" r:id="rId2" imgW="3682800" imgH="260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5950" y="204788"/>
                        <a:ext cx="8167688" cy="577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2023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CB007B-267F-57BE-F8F3-E26B1B434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05475-66AB-8F45-D125-E308DD8B9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3B705-F3A4-75DA-DA4D-4A30B82A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B0BBD2A-80AF-F031-F5A8-12D545B997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803679"/>
              </p:ext>
            </p:extLst>
          </p:nvPr>
        </p:nvGraphicFramePr>
        <p:xfrm>
          <a:off x="236537" y="301625"/>
          <a:ext cx="8670925" cy="564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31960" imgH="2882880" progId="Equation.DSMT4">
                  <p:embed/>
                </p:oleObj>
              </mc:Choice>
              <mc:Fallback>
                <p:oleObj name="Equation" r:id="rId2" imgW="4431960" imgH="2882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6537" y="301625"/>
                        <a:ext cx="8670925" cy="564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2192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5BA9C4-D35C-023A-1626-0167DC1E3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A7A4B7-2B32-0F37-4F8C-9F0B925C4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237A9-0161-1A9B-5989-A806B3262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E42FB18-1D06-D1FB-B08A-F90EAB3E23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121767"/>
              </p:ext>
            </p:extLst>
          </p:nvPr>
        </p:nvGraphicFramePr>
        <p:xfrm>
          <a:off x="762000" y="762000"/>
          <a:ext cx="6872288" cy="4368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55800" imgH="1752480" progId="Equation.DSMT4">
                  <p:embed/>
                </p:oleObj>
              </mc:Choice>
              <mc:Fallback>
                <p:oleObj name="Equation" r:id="rId2" imgW="2755800" imgH="175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2000" y="762000"/>
                        <a:ext cx="6872288" cy="4368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5012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ACE603-4CA4-61C7-526F-151F85F66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DC3CC9-A854-C601-4541-2327160E9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2F5DF-622A-43BB-5DC7-0E7F058EA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525DC5-6EA4-A3BB-2194-52DD1933A0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674" y="325038"/>
            <a:ext cx="4400651" cy="603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87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57995-B202-5662-1F44-6AAD1BB88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CFA0B6-9647-1F47-8047-1506DFF68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892B1A-8E84-E3DF-3F13-1F74A9493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1083F4-F411-33B0-B52D-48B1FB10062B}"/>
              </a:ext>
            </a:extLst>
          </p:cNvPr>
          <p:cNvSpPr txBox="1"/>
          <p:nvPr/>
        </p:nvSpPr>
        <p:spPr>
          <a:xfrm>
            <a:off x="228600" y="4572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References –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Consultation with Professor </a:t>
            </a:r>
            <a:r>
              <a:rPr lang="en-US" sz="2400" dirty="0" err="1">
                <a:latin typeface="+mj-lt"/>
              </a:rPr>
              <a:t>Kandada</a:t>
            </a:r>
            <a:endParaRPr lang="en-US" sz="2400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Rodney Loudon, “The quantum theory of light” (1983)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Leonard Mandel and Emil Wolf, “Optical Coherence and Quantum Optics” (2013)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+mj-lt"/>
              </a:rPr>
              <a:t>Yanhua</a:t>
            </a:r>
            <a:r>
              <a:rPr lang="en-US" sz="2400" dirty="0">
                <a:latin typeface="+mj-lt"/>
              </a:rPr>
              <a:t> Shih, “An Introduction to Quantum Optics” (2021)   (some typos, but generally informative)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Paul R Berman and Vladimir S. Malinovsky, “Principles of Laser Spectroscopy and Quantum Optics” (2011)</a:t>
            </a:r>
          </a:p>
        </p:txBody>
      </p:sp>
    </p:spTree>
    <p:extLst>
      <p:ext uri="{BB962C8B-B14F-4D97-AF65-F5344CB8AC3E}">
        <p14:creationId xmlns:p14="http://schemas.microsoft.com/office/powerpoint/2010/main" val="216845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A4620-59D4-9BEC-AFAF-3158EA3B2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8DC9AF-660B-757D-45EE-7BA92A10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26E508-1E32-464C-E0A3-49005865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880519-7392-A52A-3B25-83778F10DC12}"/>
              </a:ext>
            </a:extLst>
          </p:cNvPr>
          <p:cNvSpPr txBox="1"/>
          <p:nvPr/>
        </p:nvSpPr>
        <p:spPr>
          <a:xfrm>
            <a:off x="0" y="114754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of what we learned from Lecture 35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For a single mode plane wave with wave vector </a:t>
            </a:r>
            <a:r>
              <a:rPr lang="en-US" sz="2400" b="1" dirty="0">
                <a:latin typeface="+mj-lt"/>
              </a:rPr>
              <a:t>k</a:t>
            </a:r>
            <a:r>
              <a:rPr lang="en-US" sz="2400" dirty="0">
                <a:latin typeface="+mj-lt"/>
              </a:rPr>
              <a:t>, frequency</a:t>
            </a:r>
          </a:p>
          <a:p>
            <a:r>
              <a:rPr lang="en-US" sz="2400" dirty="0" err="1">
                <a:latin typeface="Symbol" panose="05050102010706020507" pitchFamily="18" charset="2"/>
              </a:rPr>
              <a:t>w</a:t>
            </a:r>
            <a:r>
              <a:rPr lang="en-US" sz="2400" b="1" baseline="-25000" dirty="0" err="1">
                <a:latin typeface="+mj-lt"/>
              </a:rPr>
              <a:t>k</a:t>
            </a:r>
            <a:r>
              <a:rPr lang="en-US" sz="2400" dirty="0">
                <a:latin typeface="+mj-lt"/>
              </a:rPr>
              <a:t> and polarization </a:t>
            </a:r>
            <a:r>
              <a:rPr lang="en-US" sz="2400" dirty="0">
                <a:latin typeface="Symbol" panose="05050102010706020507" pitchFamily="18" charset="2"/>
              </a:rPr>
              <a:t>s</a:t>
            </a:r>
            <a:r>
              <a:rPr lang="en-US" sz="2400" dirty="0">
                <a:latin typeface="+mj-lt"/>
              </a:rPr>
              <a:t>: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D0DAB18-DBBE-C55A-FA5F-8A3E989866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271936"/>
              </p:ext>
            </p:extLst>
          </p:nvPr>
        </p:nvGraphicFramePr>
        <p:xfrm>
          <a:off x="184150" y="1906399"/>
          <a:ext cx="8775700" cy="424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57520" imgH="2158920" progId="Equation.DSMT4">
                  <p:embed/>
                </p:oleObj>
              </mc:Choice>
              <mc:Fallback>
                <p:oleObj name="Equation" r:id="rId2" imgW="4457520" imgH="2158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4150" y="1906399"/>
                        <a:ext cx="8775700" cy="424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2327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4323D3-3E53-4DA7-AB42-C0ADE1360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5B7E45-7C2A-487E-AF7F-32B5684BD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317A6-4572-43A9-8575-1C774E2AF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DA3C425-DBC0-46CF-B624-886BCEB5AC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236590"/>
              </p:ext>
            </p:extLst>
          </p:nvPr>
        </p:nvGraphicFramePr>
        <p:xfrm>
          <a:off x="93502" y="609600"/>
          <a:ext cx="9026525" cy="488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431960" imgH="2400120" progId="Equation.DSMT4">
                  <p:embed/>
                </p:oleObj>
              </mc:Choice>
              <mc:Fallback>
                <p:oleObj name="Equation" r:id="rId3" imgW="4431960" imgH="24001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DA3C425-DBC0-46CF-B624-886BCEB5AC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502" y="609600"/>
                        <a:ext cx="9026525" cy="488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1934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FEA241-4598-4D25-9E31-E021DFECC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F48CE-FE5B-46BA-BAFA-3FE39ED2D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5A536-B680-402F-96FB-79C641BB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42EE1F-B841-4341-B9ED-7B40418B84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631074"/>
              </p:ext>
            </p:extLst>
          </p:nvPr>
        </p:nvGraphicFramePr>
        <p:xfrm>
          <a:off x="308058" y="914400"/>
          <a:ext cx="8527884" cy="467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232240" imgH="2869920" progId="Equation.DSMT4">
                  <p:embed/>
                </p:oleObj>
              </mc:Choice>
              <mc:Fallback>
                <p:oleObj name="Equation" r:id="rId3" imgW="5232240" imgH="28699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C42EE1F-B841-4341-B9ED-7B40418B84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8058" y="914400"/>
                        <a:ext cx="8527884" cy="467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010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64DB60-E3CC-46A5-8CAE-6FDCFB6D4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4CD67-C9B8-492D-8969-8E7C31EA4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3B761E-D98B-4902-A4B7-B77B33C2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067FFE5-8508-4C0F-A7D5-D972380170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480149"/>
              </p:ext>
            </p:extLst>
          </p:nvPr>
        </p:nvGraphicFramePr>
        <p:xfrm>
          <a:off x="166780" y="1006409"/>
          <a:ext cx="8186853" cy="1146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441600" imgH="482400" progId="Equation.DSMT4">
                  <p:embed/>
                </p:oleObj>
              </mc:Choice>
              <mc:Fallback>
                <p:oleObj name="Equation" r:id="rId3" imgW="3441600" imgH="4824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067FFE5-8508-4C0F-A7D5-D972380170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780" y="1006409"/>
                        <a:ext cx="8186853" cy="1146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19DEEC1-BFCE-4BBD-8030-7468368793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412023"/>
              </p:ext>
            </p:extLst>
          </p:nvPr>
        </p:nvGraphicFramePr>
        <p:xfrm>
          <a:off x="166780" y="2074749"/>
          <a:ext cx="8111729" cy="1610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851360" imgH="965160" progId="Equation.DSMT4">
                  <p:embed/>
                </p:oleObj>
              </mc:Choice>
              <mc:Fallback>
                <p:oleObj name="Equation" r:id="rId5" imgW="4851360" imgH="9651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19DEEC1-BFCE-4BBD-8030-7468368793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6780" y="2074749"/>
                        <a:ext cx="8111729" cy="1610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2680120-9E88-4D81-9008-89C1BB7985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974172"/>
              </p:ext>
            </p:extLst>
          </p:nvPr>
        </p:nvGraphicFramePr>
        <p:xfrm>
          <a:off x="1327150" y="4392613"/>
          <a:ext cx="6964363" cy="196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17560" imgH="990360" progId="Equation.DSMT4">
                  <p:embed/>
                </p:oleObj>
              </mc:Choice>
              <mc:Fallback>
                <p:oleObj name="Equation" r:id="rId7" imgW="3517560" imgH="990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2680120-9E88-4D81-9008-89C1BB7985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27150" y="4392613"/>
                        <a:ext cx="6964363" cy="1963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F66FE46-5C90-4EF0-9360-DD5FA3FDA8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855287"/>
              </p:ext>
            </p:extLst>
          </p:nvPr>
        </p:nvGraphicFramePr>
        <p:xfrm>
          <a:off x="133350" y="3886200"/>
          <a:ext cx="8897938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657600" imgH="203040" progId="Equation.DSMT4">
                  <p:embed/>
                </p:oleObj>
              </mc:Choice>
              <mc:Fallback>
                <p:oleObj name="Equation" r:id="rId9" imgW="3657600" imgH="2030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F66FE46-5C90-4EF0-9360-DD5FA3FDA8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3350" y="3886200"/>
                        <a:ext cx="8897938" cy="493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B244617-6628-1C79-4957-C55B8DAB9054}"/>
              </a:ext>
            </a:extLst>
          </p:cNvPr>
          <p:cNvSpPr txBox="1"/>
          <p:nvPr/>
        </p:nvSpPr>
        <p:spPr>
          <a:xfrm>
            <a:off x="57745" y="316741"/>
            <a:ext cx="9028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 convenient superposition thanks to R. Glauber, PR 131, 2766 (1963) </a:t>
            </a:r>
          </a:p>
        </p:txBody>
      </p:sp>
    </p:spTree>
    <p:extLst>
      <p:ext uri="{BB962C8B-B14F-4D97-AF65-F5344CB8AC3E}">
        <p14:creationId xmlns:p14="http://schemas.microsoft.com/office/powerpoint/2010/main" val="1703042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688A2B-4372-4E21-A7F1-E3CEB9EC6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1CB504-D385-436D-8D34-3FFDF4AF3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D313FB-2F37-4787-AEAD-C227C48DE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3285AD-8211-4E00-A640-537C7DC62013}"/>
              </a:ext>
            </a:extLst>
          </p:cNvPr>
          <p:cNvSpPr txBox="1"/>
          <p:nvPr/>
        </p:nvSpPr>
        <p:spPr>
          <a:xfrm>
            <a:off x="152400" y="486980"/>
            <a:ext cx="5285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Single mode coherent state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4F2B859-EAFE-446D-A614-4333E2678B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089217"/>
              </p:ext>
            </p:extLst>
          </p:nvPr>
        </p:nvGraphicFramePr>
        <p:xfrm>
          <a:off x="420688" y="1266825"/>
          <a:ext cx="8205787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17560" imgH="1346040" progId="Equation.DSMT4">
                  <p:embed/>
                </p:oleObj>
              </mc:Choice>
              <mc:Fallback>
                <p:oleObj name="Equation" r:id="rId3" imgW="3517560" imgH="1346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4F2B859-EAFE-446D-A614-4333E2678B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0688" y="1266825"/>
                        <a:ext cx="8205787" cy="313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4FE4D40-BCF3-439C-AB9E-A366AF932347}"/>
              </a:ext>
            </a:extLst>
          </p:cNvPr>
          <p:cNvSpPr txBox="1"/>
          <p:nvPr/>
        </p:nvSpPr>
        <p:spPr>
          <a:xfrm>
            <a:off x="304800" y="4719880"/>
            <a:ext cx="7736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This means that variance of the E field for the coherent state is independent of the amplitude </a:t>
            </a:r>
            <a:r>
              <a:rPr lang="en-US" sz="2400" b="1" i="1" dirty="0">
                <a:latin typeface="Symbol" panose="05050102010706020507" pitchFamily="18" charset="2"/>
              </a:rPr>
              <a:t>L</a:t>
            </a:r>
            <a:r>
              <a:rPr lang="en-US" sz="2400" b="1" dirty="0"/>
              <a:t>.    Therefore, for </a:t>
            </a:r>
            <a:r>
              <a:rPr lang="en-US" sz="2400" b="1"/>
              <a:t>large </a:t>
            </a:r>
            <a:r>
              <a:rPr lang="en-US" sz="2400" b="1" i="1">
                <a:latin typeface="Symbol" panose="05050102010706020507" pitchFamily="18" charset="2"/>
              </a:rPr>
              <a:t>L </a:t>
            </a:r>
            <a:r>
              <a:rPr lang="en-US" sz="2400" b="1" baseline="-25000"/>
              <a:t> </a:t>
            </a:r>
            <a:r>
              <a:rPr lang="en-US" sz="2400" b="1" dirty="0"/>
              <a:t>the variance is small in comparison.</a:t>
            </a:r>
          </a:p>
        </p:txBody>
      </p:sp>
    </p:spTree>
    <p:extLst>
      <p:ext uri="{BB962C8B-B14F-4D97-AF65-F5344CB8AC3E}">
        <p14:creationId xmlns:p14="http://schemas.microsoft.com/office/powerpoint/2010/main" val="1667051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30679</TotalTime>
  <Words>754</Words>
  <Application>Microsoft Office PowerPoint</Application>
  <PresentationFormat>On-screen Show (4:3)</PresentationFormat>
  <Paragraphs>156</Paragraphs>
  <Slides>27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Symbol</vt:lpstr>
      <vt:lpstr>Office Theme</vt:lpstr>
      <vt:lpstr>Office Theme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1461</cp:revision>
  <cp:lastPrinted>2021-04-22T14:26:01Z</cp:lastPrinted>
  <dcterms:created xsi:type="dcterms:W3CDTF">2012-01-10T18:32:24Z</dcterms:created>
  <dcterms:modified xsi:type="dcterms:W3CDTF">2024-04-24T06:47:27Z</dcterms:modified>
</cp:coreProperties>
</file>