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68" r:id="rId3"/>
  </p:sldMasterIdLst>
  <p:notesMasterIdLst>
    <p:notesMasterId r:id="rId22"/>
  </p:notesMasterIdLst>
  <p:handoutMasterIdLst>
    <p:handoutMasterId r:id="rId23"/>
  </p:handoutMasterIdLst>
  <p:sldIdLst>
    <p:sldId id="296" r:id="rId4"/>
    <p:sldId id="354" r:id="rId5"/>
    <p:sldId id="426" r:id="rId6"/>
    <p:sldId id="427" r:id="rId7"/>
    <p:sldId id="429" r:id="rId8"/>
    <p:sldId id="430" r:id="rId9"/>
    <p:sldId id="431" r:id="rId10"/>
    <p:sldId id="428" r:id="rId11"/>
    <p:sldId id="439" r:id="rId12"/>
    <p:sldId id="424" r:id="rId13"/>
    <p:sldId id="425" r:id="rId14"/>
    <p:sldId id="432" r:id="rId15"/>
    <p:sldId id="433" r:id="rId16"/>
    <p:sldId id="434" r:id="rId17"/>
    <p:sldId id="435" r:id="rId18"/>
    <p:sldId id="436" r:id="rId19"/>
    <p:sldId id="437" r:id="rId20"/>
    <p:sldId id="438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83752" autoAdjust="0"/>
  </p:normalViewPr>
  <p:slideViewPr>
    <p:cSldViewPr>
      <p:cViewPr varScale="1">
        <p:scale>
          <a:sx n="59" d="100"/>
          <a:sy n="59" d="100"/>
        </p:scale>
        <p:origin x="142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9" d="100"/>
        <a:sy n="2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481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2024 --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04/24/2024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2024 -- Lecture 36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04/24/2024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2024 -- Lecture 36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9047" y="828288"/>
            <a:ext cx="8839200" cy="52014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37: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Quantum effects in electrodynamics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Connections to experiment</a:t>
            </a:r>
          </a:p>
          <a:p>
            <a:pPr lvl="2" indent="-457200"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>
                <a:solidFill>
                  <a:schemeClr val="folHlink"/>
                </a:solidFill>
              </a:rPr>
              <a:t>Coherent states</a:t>
            </a:r>
          </a:p>
          <a:p>
            <a:pPr lvl="2" indent="-457200"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>
                <a:solidFill>
                  <a:schemeClr val="folHlink"/>
                </a:solidFill>
              </a:rPr>
              <a:t>Squeezed states</a:t>
            </a:r>
          </a:p>
          <a:p>
            <a:pPr lvl="2" indent="-457200"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>
                <a:solidFill>
                  <a:schemeClr val="folHlink"/>
                </a:solidFill>
              </a:rPr>
              <a:t>More complicated states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CC3E75-82AA-D0CE-224E-EE4D7B3CF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FE4A19-7B86-02B8-80D8-C56AE6F7E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383C3-8337-06B1-C46A-894CFE1A8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7DA10F-998D-0507-0FA5-956AFC1E6E1A}"/>
              </a:ext>
            </a:extLst>
          </p:cNvPr>
          <p:cNvSpPr txBox="1"/>
          <p:nvPr/>
        </p:nvSpPr>
        <p:spPr>
          <a:xfrm>
            <a:off x="228600" y="3810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How can we transform the quadrature functions to reduce the variances of </a:t>
            </a:r>
            <a:r>
              <a:rPr lang="en-US" sz="2400" i="1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 or </a:t>
            </a:r>
            <a:r>
              <a:rPr lang="en-US" sz="2400" i="1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6C7E192-DF0D-08A9-9473-3CA01A54B6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242932"/>
              </p:ext>
            </p:extLst>
          </p:nvPr>
        </p:nvGraphicFramePr>
        <p:xfrm>
          <a:off x="265113" y="1246188"/>
          <a:ext cx="8953500" cy="338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95680" imgH="1701720" progId="Equation.DSMT4">
                  <p:embed/>
                </p:oleObj>
              </mc:Choice>
              <mc:Fallback>
                <p:oleObj name="Equation" r:id="rId2" imgW="4495680" imgH="1701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5113" y="1246188"/>
                        <a:ext cx="8953500" cy="3389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7936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06FA2C-0977-BDF8-76CF-F9A43F471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1E0DB0-5A34-B594-8EF0-469ED69CF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93AA5-3B7B-9AAD-B71D-637AB8BF1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41A4B03-1B0A-B7D3-34BA-D84E52833F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483091"/>
              </p:ext>
            </p:extLst>
          </p:nvPr>
        </p:nvGraphicFramePr>
        <p:xfrm>
          <a:off x="457200" y="-14288"/>
          <a:ext cx="8128000" cy="649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84320" imgH="3022560" progId="Equation.DSMT4">
                  <p:embed/>
                </p:oleObj>
              </mc:Choice>
              <mc:Fallback>
                <p:oleObj name="Equation" r:id="rId2" imgW="3784320" imgH="3022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7200" y="-14288"/>
                        <a:ext cx="8128000" cy="6491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3139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DB918C-F28F-8B07-4966-F3F20F83E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B33103-47C4-78DD-0F60-ED09C474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CE0F84-2CF8-8A36-34C2-72869C3CB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3A1C3CE-3258-4DC4-C750-EA21000CCF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091292"/>
              </p:ext>
            </p:extLst>
          </p:nvPr>
        </p:nvGraphicFramePr>
        <p:xfrm>
          <a:off x="219075" y="388938"/>
          <a:ext cx="7875588" cy="538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60640" imgH="2641320" progId="Equation.DSMT4">
                  <p:embed/>
                </p:oleObj>
              </mc:Choice>
              <mc:Fallback>
                <p:oleObj name="Equation" r:id="rId2" imgW="3860640" imgH="264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19075" y="388938"/>
                        <a:ext cx="7875588" cy="538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0992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9FB8E7-8C5D-249C-DDC1-63C42F383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FF314F-A127-1F8E-3D56-6292FDB4B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B48E3-DA53-B0CD-512F-97ECE29C7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4A4C70D-8941-F63D-F1C3-7239D8E151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556094"/>
              </p:ext>
            </p:extLst>
          </p:nvPr>
        </p:nvGraphicFramePr>
        <p:xfrm>
          <a:off x="188270" y="794204"/>
          <a:ext cx="8767460" cy="5894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33840" imgH="3047760" progId="Equation.DSMT4">
                  <p:embed/>
                </p:oleObj>
              </mc:Choice>
              <mc:Fallback>
                <p:oleObj name="Equation" r:id="rId2" imgW="4533840" imgH="304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8270" y="794204"/>
                        <a:ext cx="8767460" cy="5894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87575DF-BFCD-90C2-5B4B-4FC965C9F3D3}"/>
              </a:ext>
            </a:extLst>
          </p:cNvPr>
          <p:cNvSpPr txBox="1"/>
          <p:nvPr/>
        </p:nvSpPr>
        <p:spPr>
          <a:xfrm>
            <a:off x="32657" y="103868"/>
            <a:ext cx="7696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Evaluating the variance --</a:t>
            </a:r>
          </a:p>
        </p:txBody>
      </p:sp>
    </p:spTree>
    <p:extLst>
      <p:ext uri="{BB962C8B-B14F-4D97-AF65-F5344CB8AC3E}">
        <p14:creationId xmlns:p14="http://schemas.microsoft.com/office/powerpoint/2010/main" val="3711948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B4FB9C-8710-DA09-3D9C-174A22E32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DBC651-369E-AC55-8388-D35CB06B0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48860-B349-1278-0643-930C2FD8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041B9D-176F-2AEF-58C5-9EA6BD9B2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81200"/>
            <a:ext cx="8001000" cy="3790950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3A32CB1-1A93-1471-99D7-2491B64615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026513"/>
              </p:ext>
            </p:extLst>
          </p:nvPr>
        </p:nvGraphicFramePr>
        <p:xfrm>
          <a:off x="1371600" y="609600"/>
          <a:ext cx="62626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40080" imgH="609480" progId="Equation.DSMT4">
                  <p:embed/>
                </p:oleObj>
              </mc:Choice>
              <mc:Fallback>
                <p:oleObj name="Equation" r:id="rId3" imgW="334008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609600"/>
                        <a:ext cx="6262688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7AC12AD-9F66-7867-CADC-C29F8C3EBCC0}"/>
              </a:ext>
            </a:extLst>
          </p:cNvPr>
          <p:cNvSpPr txBox="1"/>
          <p:nvPr/>
        </p:nvSpPr>
        <p:spPr>
          <a:xfrm>
            <a:off x="3657600" y="5451187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latin typeface="Symbol" panose="05050102010706020507" pitchFamily="18" charset="2"/>
              </a:rPr>
              <a:t>q-2b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FE723F-0955-DFB6-95EE-2E8F7BC612A2}"/>
              </a:ext>
            </a:extLst>
          </p:cNvPr>
          <p:cNvSpPr txBox="1"/>
          <p:nvPr/>
        </p:nvSpPr>
        <p:spPr>
          <a:xfrm>
            <a:off x="6574971" y="446659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r=0.25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7BAD21-B75A-B43E-C4A0-F1F87C472F68}"/>
              </a:ext>
            </a:extLst>
          </p:cNvPr>
          <p:cNvSpPr txBox="1"/>
          <p:nvPr/>
        </p:nvSpPr>
        <p:spPr>
          <a:xfrm>
            <a:off x="6727371" y="3505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+mj-lt"/>
              </a:rPr>
              <a:t>r=0.5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663B73-4136-69C0-5CC0-ABEC97CBDC9A}"/>
              </a:ext>
            </a:extLst>
          </p:cNvPr>
          <p:cNvSpPr txBox="1"/>
          <p:nvPr/>
        </p:nvSpPr>
        <p:spPr>
          <a:xfrm>
            <a:off x="6879771" y="2209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  <a:latin typeface="+mj-lt"/>
              </a:rPr>
              <a:t>r=1.0</a:t>
            </a:r>
          </a:p>
        </p:txBody>
      </p:sp>
    </p:spTree>
    <p:extLst>
      <p:ext uri="{BB962C8B-B14F-4D97-AF65-F5344CB8AC3E}">
        <p14:creationId xmlns:p14="http://schemas.microsoft.com/office/powerpoint/2010/main" val="750186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748B94-5ACF-10EC-06AA-E55AF1E0E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30606A-8C2D-9ED5-3BC3-377DDF1D7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50A6C7-EE78-6664-2BDE-452EBF7D5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438D197-CA7B-7AE0-64FF-5A2A368B65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389231"/>
              </p:ext>
            </p:extLst>
          </p:nvPr>
        </p:nvGraphicFramePr>
        <p:xfrm>
          <a:off x="489857" y="629338"/>
          <a:ext cx="62626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40080" imgH="609480" progId="Equation.DSMT4">
                  <p:embed/>
                </p:oleObj>
              </mc:Choice>
              <mc:Fallback>
                <p:oleObj name="Equation" r:id="rId2" imgW="3340080" imgH="609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3A32CB1-1A93-1471-99D7-2491B64615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89857" y="629338"/>
                        <a:ext cx="6262688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05BC716-0BCD-0316-56AA-545D3AFD76B6}"/>
              </a:ext>
            </a:extLst>
          </p:cNvPr>
          <p:cNvSpPr txBox="1"/>
          <p:nvPr/>
        </p:nvSpPr>
        <p:spPr>
          <a:xfrm>
            <a:off x="152400" y="13206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Searching for the best squeeze parameters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A51F88-0C75-054C-581C-77F02F5CAB9F}"/>
              </a:ext>
            </a:extLst>
          </p:cNvPr>
          <p:cNvSpPr txBox="1"/>
          <p:nvPr/>
        </p:nvSpPr>
        <p:spPr>
          <a:xfrm>
            <a:off x="141514" y="1784621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each r, the smallest result is obtained when </a:t>
            </a:r>
            <a:r>
              <a:rPr lang="en-US" sz="2400" i="1" dirty="0">
                <a:latin typeface="Symbol" panose="05050102010706020507" pitchFamily="18" charset="2"/>
              </a:rPr>
              <a:t>b=q/2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2DA74E9-60CB-C4E4-6974-23B88823F1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99479"/>
              </p:ext>
            </p:extLst>
          </p:nvPr>
        </p:nvGraphicFramePr>
        <p:xfrm>
          <a:off x="152400" y="2147224"/>
          <a:ext cx="8593137" cy="219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32040" imgH="927000" progId="Equation.DSMT4">
                  <p:embed/>
                </p:oleObj>
              </mc:Choice>
              <mc:Fallback>
                <p:oleObj name="Equation" r:id="rId4" imgW="363204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2147224"/>
                        <a:ext cx="8593137" cy="2192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CDB22E4-0D0D-C823-F60B-38E7714E7FA8}"/>
              </a:ext>
            </a:extLst>
          </p:cNvPr>
          <p:cNvSpPr txBox="1"/>
          <p:nvPr/>
        </p:nvSpPr>
        <p:spPr>
          <a:xfrm>
            <a:off x="304800" y="4611715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Despite the constraints of the uncertainty principle, it is possible to improve the measurement of one of the two non-commuting processes.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948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E6D545-17BB-03CE-7EE1-D4EDAB08D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0D420A-9FEE-5248-468C-DE835F149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5442A-1F35-73A6-C553-43D5B1DA7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C359EC-9C9A-8DC7-DF83-8AC8B8B16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9785"/>
            <a:ext cx="9198817" cy="26756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427CB8-9258-1EFB-AE9F-78535646DD99}"/>
              </a:ext>
            </a:extLst>
          </p:cNvPr>
          <p:cNvSpPr txBox="1"/>
          <p:nvPr/>
        </p:nvSpPr>
        <p:spPr>
          <a:xfrm>
            <a:off x="2286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Experimental evidence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D840BE-03DE-6448-D4FD-D096812669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652" y="4191000"/>
            <a:ext cx="3435527" cy="1682836"/>
          </a:xfrm>
          <a:prstGeom prst="rect">
            <a:avLst/>
          </a:prstGeom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0CF14174-E0DD-40D4-22D9-61D963F39AC2}"/>
              </a:ext>
            </a:extLst>
          </p:cNvPr>
          <p:cNvSpPr/>
          <p:nvPr/>
        </p:nvSpPr>
        <p:spPr>
          <a:xfrm rot="18990052">
            <a:off x="2346559" y="4054466"/>
            <a:ext cx="304800" cy="82233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9F207B-898A-FB31-E8D9-0A21BD95A4E4}"/>
              </a:ext>
            </a:extLst>
          </p:cNvPr>
          <p:cNvSpPr txBox="1"/>
          <p:nvPr/>
        </p:nvSpPr>
        <p:spPr>
          <a:xfrm>
            <a:off x="841268" y="3687101"/>
            <a:ext cx="2282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Coherent state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587EB0A2-3EE4-7F26-8D30-412773A29158}"/>
              </a:ext>
            </a:extLst>
          </p:cNvPr>
          <p:cNvSpPr/>
          <p:nvPr/>
        </p:nvSpPr>
        <p:spPr>
          <a:xfrm rot="5937326">
            <a:off x="3858878" y="5137381"/>
            <a:ext cx="304800" cy="82233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97EBAB-28AA-08B5-4E67-DB0A09978590}"/>
              </a:ext>
            </a:extLst>
          </p:cNvPr>
          <p:cNvSpPr txBox="1"/>
          <p:nvPr/>
        </p:nvSpPr>
        <p:spPr>
          <a:xfrm>
            <a:off x="4419600" y="53340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Squeezed  state</a:t>
            </a:r>
          </a:p>
        </p:txBody>
      </p:sp>
    </p:spTree>
    <p:extLst>
      <p:ext uri="{BB962C8B-B14F-4D97-AF65-F5344CB8AC3E}">
        <p14:creationId xmlns:p14="http://schemas.microsoft.com/office/powerpoint/2010/main" val="3769920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8B9C4A-9D74-B478-50A3-3A3DA099B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44928-F5C2-8207-6964-E9518AE65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BB941-2EB4-38F3-3EEB-BD58D0710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53B504-D23C-BF3B-B0FF-EDBE9FE52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14400"/>
            <a:ext cx="5918301" cy="455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62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DFAC2A-2DFA-586B-6A78-28806371F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517311-850D-261E-C726-9FFB37CAD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43CF23-D526-C7A5-8D6C-ADC06532E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EB4D71-7010-833B-C993-65AEA6825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59016"/>
            <a:ext cx="5546830" cy="629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371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33177B-B943-0D8E-6315-F2C83A0636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97" y="0"/>
            <a:ext cx="8708277" cy="511821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04/26/2024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37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9183" y="4343400"/>
            <a:ext cx="8828617" cy="228600"/>
          </a:xfrm>
          <a:prstGeom prst="rect">
            <a:avLst/>
          </a:prstGeom>
          <a:solidFill>
            <a:srgbClr val="DA32A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7812E0-112D-77E4-B21B-3EEB8AF098D6}"/>
              </a:ext>
            </a:extLst>
          </p:cNvPr>
          <p:cNvSpPr txBox="1"/>
          <p:nvPr/>
        </p:nvSpPr>
        <p:spPr>
          <a:xfrm>
            <a:off x="270597" y="5151815"/>
            <a:ext cx="88286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Final take-home exam – due May 10, 2024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Will need focus involving analysis and evaluations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+mj-lt"/>
              </a:rPr>
              <a:t>Will cover topics discussed throughout course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657995-B202-5662-1F44-6AAD1BB88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CFA0B6-9647-1F47-8047-1506DFF68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892B1A-8E84-E3DF-3F13-1F74A9493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1083F4-F411-33B0-B52D-48B1FB10062B}"/>
              </a:ext>
            </a:extLst>
          </p:cNvPr>
          <p:cNvSpPr txBox="1"/>
          <p:nvPr/>
        </p:nvSpPr>
        <p:spPr>
          <a:xfrm>
            <a:off x="228600" y="457200"/>
            <a:ext cx="838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References –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Consultation with Professor </a:t>
            </a:r>
            <a:r>
              <a:rPr lang="en-US" sz="2400" dirty="0" err="1">
                <a:latin typeface="+mj-lt"/>
              </a:rPr>
              <a:t>Kandada</a:t>
            </a:r>
            <a:endParaRPr lang="en-US" sz="2400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Rodney Loudon, “The quantum theory of light” (1983)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Leonard Mandel and Emil Wolf, “Optical Coherence and Quantum Optics” (2013)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+mj-lt"/>
              </a:rPr>
              <a:t>Yanhua</a:t>
            </a:r>
            <a:r>
              <a:rPr lang="en-US" sz="2400" dirty="0">
                <a:latin typeface="+mj-lt"/>
              </a:rPr>
              <a:t> Shih, “An Introduction to Quantum Optics” (2021)   (some typos, but generally informative)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Paul R Berman and Vladimir S. Malinovsky, “Principles of Laser Spectroscopy and Quantum Optics” (2011)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Christopher C. Gerry and Peter L. Knight, “Introductory Quantum Optics” (2</a:t>
            </a:r>
            <a:r>
              <a:rPr lang="en-US" sz="2400" baseline="30000" dirty="0">
                <a:latin typeface="+mj-lt"/>
              </a:rPr>
              <a:t>nd</a:t>
            </a:r>
            <a:r>
              <a:rPr lang="en-US" sz="2400" dirty="0">
                <a:latin typeface="+mj-lt"/>
              </a:rPr>
              <a:t> Edition) (2024)</a:t>
            </a:r>
          </a:p>
        </p:txBody>
      </p:sp>
    </p:spTree>
    <p:extLst>
      <p:ext uri="{BB962C8B-B14F-4D97-AF65-F5344CB8AC3E}">
        <p14:creationId xmlns:p14="http://schemas.microsoft.com/office/powerpoint/2010/main" val="2168454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FCE2D-B6AB-6ED1-FCE4-1673E8F07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57D7F5-AB8C-29E7-5CA9-033DC2261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DCC65F-BD70-D927-1019-AD2F6D073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07F08D-B89A-781C-0848-81ED358B147F}"/>
              </a:ext>
            </a:extLst>
          </p:cNvPr>
          <p:cNvSpPr txBox="1"/>
          <p:nvPr/>
        </p:nvSpPr>
        <p:spPr>
          <a:xfrm>
            <a:off x="381000" y="38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Review of equations related to quantized EM fields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A711BB4-1837-EC37-D9D6-4006DFE748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598943"/>
              </p:ext>
            </p:extLst>
          </p:nvPr>
        </p:nvGraphicFramePr>
        <p:xfrm>
          <a:off x="201612" y="842665"/>
          <a:ext cx="8740775" cy="520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63960" imgH="2895480" progId="Equation.DSMT4">
                  <p:embed/>
                </p:oleObj>
              </mc:Choice>
              <mc:Fallback>
                <p:oleObj name="Equation" r:id="rId2" imgW="4863960" imgH="2895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A711BB4-1837-EC37-D9D6-4006DFE748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1612" y="842665"/>
                        <a:ext cx="8740775" cy="5205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D6E9DCE-2319-2992-F5D8-D586E09829EE}"/>
              </a:ext>
            </a:extLst>
          </p:cNvPr>
          <p:cNvSpPr txBox="1"/>
          <p:nvPr/>
        </p:nvSpPr>
        <p:spPr>
          <a:xfrm>
            <a:off x="6172200" y="3268980"/>
            <a:ext cx="2876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Note that some texts </a:t>
            </a:r>
          </a:p>
          <a:p>
            <a:pPr algn="l"/>
            <a:r>
              <a:rPr lang="en-US" sz="2400" b="1" dirty="0"/>
              <a:t>define Q and P with</a:t>
            </a:r>
          </a:p>
          <a:p>
            <a:pPr algn="l"/>
            <a:r>
              <a:rPr lang="en-US" sz="2400" b="1" dirty="0"/>
              <a:t>a </a:t>
            </a:r>
            <a:r>
              <a:rPr lang="en-US" sz="2400" b="1" dirty="0" err="1"/>
              <a:t>prefactor</a:t>
            </a:r>
            <a:r>
              <a:rPr lang="en-US" sz="2400" b="1" dirty="0"/>
              <a:t> of ½.</a:t>
            </a:r>
          </a:p>
        </p:txBody>
      </p:sp>
    </p:spTree>
    <p:extLst>
      <p:ext uri="{BB962C8B-B14F-4D97-AF65-F5344CB8AC3E}">
        <p14:creationId xmlns:p14="http://schemas.microsoft.com/office/powerpoint/2010/main" val="3094030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118B16-8A9F-3BB9-B46A-3D9A854D1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3A17C2-A2C8-AF07-9181-C0D2991F7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795E8-C7CD-AE5A-4A48-83B2F952D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A4D4EA-48BB-C4E2-4142-99504CE7818B}"/>
              </a:ext>
            </a:extLst>
          </p:cNvPr>
          <p:cNvSpPr txBox="1"/>
          <p:nvPr/>
        </p:nvSpPr>
        <p:spPr>
          <a:xfrm>
            <a:off x="381000" y="457200"/>
            <a:ext cx="3091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/>
              <a:t>For the coherent state: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6AED112-9D72-E996-38EF-9BB0EC14DE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9475" y="1101725"/>
          <a:ext cx="2643188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400" imgH="444240" progId="Equation.DSMT4">
                  <p:embed/>
                </p:oleObj>
              </mc:Choice>
              <mc:Fallback>
                <p:oleObj name="Equation" r:id="rId2" imgW="1409400" imgH="4442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6AED112-9D72-E996-38EF-9BB0EC14DE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79475" y="1101725"/>
                        <a:ext cx="2643188" cy="83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BDC9C2B-49F0-F45E-0611-9FCD0C2C4C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35050" y="2444750"/>
          <a:ext cx="520065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27200" imgH="711000" progId="Equation.DSMT4">
                  <p:embed/>
                </p:oleObj>
              </mc:Choice>
              <mc:Fallback>
                <p:oleObj name="Equation" r:id="rId4" imgW="2527200" imgH="7110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BDC9C2B-49F0-F45E-0611-9FCD0C2C4C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35050" y="2444750"/>
                        <a:ext cx="5200650" cy="1463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C164411-DC50-56CE-F39C-DDAAD77679FF}"/>
              </a:ext>
            </a:extLst>
          </p:cNvPr>
          <p:cNvSpPr txBox="1"/>
          <p:nvPr/>
        </p:nvSpPr>
        <p:spPr>
          <a:xfrm>
            <a:off x="653479" y="4724400"/>
            <a:ext cx="7728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 this sense, the coherent state represents the minimum uncertainty process.</a:t>
            </a:r>
          </a:p>
        </p:txBody>
      </p:sp>
    </p:spTree>
    <p:extLst>
      <p:ext uri="{BB962C8B-B14F-4D97-AF65-F5344CB8AC3E}">
        <p14:creationId xmlns:p14="http://schemas.microsoft.com/office/powerpoint/2010/main" val="2321967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A623D6-3773-E454-E351-7F0BCC002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9846DC-DA50-6700-8E35-F24F884D1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233BA-7C93-C3EC-B605-1CF1FD9A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135057-F449-A7E8-21C9-F4ADD8BB4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838200"/>
            <a:ext cx="4762500" cy="4762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620C5D-D1C3-2A67-5F7F-3BFD935A9514}"/>
              </a:ext>
            </a:extLst>
          </p:cNvPr>
          <p:cNvSpPr txBox="1"/>
          <p:nvPr/>
        </p:nvSpPr>
        <p:spPr>
          <a:xfrm>
            <a:off x="4185557" y="5234713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i="1" dirty="0">
                <a:latin typeface="Symbol" panose="05050102010706020507" pitchFamily="18" charset="2"/>
              </a:rPr>
              <a:t>D</a:t>
            </a:r>
            <a:r>
              <a:rPr lang="en-US" sz="3200" b="1" i="1" dirty="0"/>
              <a:t>Q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E8F731-C66A-4DBB-1D67-08DA328B50EA}"/>
              </a:ext>
            </a:extLst>
          </p:cNvPr>
          <p:cNvSpPr txBox="1"/>
          <p:nvPr/>
        </p:nvSpPr>
        <p:spPr>
          <a:xfrm rot="16200000">
            <a:off x="1219200" y="2743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i="1" dirty="0">
                <a:latin typeface="Symbol" panose="05050102010706020507" pitchFamily="18" charset="2"/>
              </a:rPr>
              <a:t>D</a:t>
            </a:r>
            <a:r>
              <a:rPr lang="en-US" sz="3200" b="1" i="1" dirty="0"/>
              <a:t>P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44502D8-AF77-915B-B9D6-CD90E23711AB}"/>
              </a:ext>
            </a:extLst>
          </p:cNvPr>
          <p:cNvSpPr>
            <a:spLocks noChangeAspect="1"/>
          </p:cNvSpPr>
          <p:nvPr/>
        </p:nvSpPr>
        <p:spPr>
          <a:xfrm>
            <a:off x="3733800" y="3581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115605-9C44-69BA-DC65-AF90C3936D4D}"/>
              </a:ext>
            </a:extLst>
          </p:cNvPr>
          <p:cNvSpPr txBox="1"/>
          <p:nvPr/>
        </p:nvSpPr>
        <p:spPr>
          <a:xfrm>
            <a:off x="1524000" y="34607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Allowed variance products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361903-6033-1EB3-92C2-02D65E49B2D7}"/>
              </a:ext>
            </a:extLst>
          </p:cNvPr>
          <p:cNvSpPr txBox="1"/>
          <p:nvPr/>
        </p:nvSpPr>
        <p:spPr>
          <a:xfrm>
            <a:off x="2514600" y="5819488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Coherent state</a:t>
            </a:r>
          </a:p>
        </p:txBody>
      </p:sp>
      <p:sp>
        <p:nvSpPr>
          <p:cNvPr id="11" name="Arrow: Circular 10">
            <a:extLst>
              <a:ext uri="{FF2B5EF4-FFF2-40B4-BE49-F238E27FC236}">
                <a16:creationId xmlns:a16="http://schemas.microsoft.com/office/drawing/2014/main" id="{995159DC-E515-EEA4-F439-78D04031B2B9}"/>
              </a:ext>
            </a:extLst>
          </p:cNvPr>
          <p:cNvSpPr/>
          <p:nvPr/>
        </p:nvSpPr>
        <p:spPr>
          <a:xfrm rot="16366072">
            <a:off x="2255126" y="2906152"/>
            <a:ext cx="2656605" cy="3706228"/>
          </a:xfrm>
          <a:prstGeom prst="circularArrow">
            <a:avLst/>
          </a:prstGeom>
          <a:solidFill>
            <a:srgbClr val="FF0000">
              <a:alpha val="14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AA809A-BB7F-915B-FFD4-FF405936D290}"/>
              </a:ext>
            </a:extLst>
          </p:cNvPr>
          <p:cNvSpPr txBox="1"/>
          <p:nvPr/>
        </p:nvSpPr>
        <p:spPr>
          <a:xfrm>
            <a:off x="3733800" y="2306555"/>
            <a:ext cx="28140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/>
              <a:t>Range of values </a:t>
            </a:r>
          </a:p>
          <a:p>
            <a:pPr algn="l"/>
            <a:r>
              <a:rPr lang="en-US" sz="2400" b="1" dirty="0"/>
              <a:t>allowed by quantum</a:t>
            </a:r>
          </a:p>
          <a:p>
            <a:pPr algn="l"/>
            <a:r>
              <a:rPr lang="en-US" sz="2400" b="1" dirty="0"/>
              <a:t>mechanics</a:t>
            </a:r>
          </a:p>
        </p:txBody>
      </p:sp>
    </p:spTree>
    <p:extLst>
      <p:ext uri="{BB962C8B-B14F-4D97-AF65-F5344CB8AC3E}">
        <p14:creationId xmlns:p14="http://schemas.microsoft.com/office/powerpoint/2010/main" val="968532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A623D6-3773-E454-E351-7F0BCC002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9846DC-DA50-6700-8E35-F24F884D1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233BA-7C93-C3EC-B605-1CF1FD9A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135057-F449-A7E8-21C9-F4ADD8BB4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838200"/>
            <a:ext cx="4762500" cy="4762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620C5D-D1C3-2A67-5F7F-3BFD935A9514}"/>
              </a:ext>
            </a:extLst>
          </p:cNvPr>
          <p:cNvSpPr txBox="1"/>
          <p:nvPr/>
        </p:nvSpPr>
        <p:spPr>
          <a:xfrm>
            <a:off x="4185557" y="5234713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i="1" dirty="0">
                <a:latin typeface="Symbol" panose="05050102010706020507" pitchFamily="18" charset="2"/>
              </a:rPr>
              <a:t>D</a:t>
            </a:r>
            <a:r>
              <a:rPr lang="en-US" sz="3200" b="1" i="1" dirty="0"/>
              <a:t>Q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E8F731-C66A-4DBB-1D67-08DA328B50EA}"/>
              </a:ext>
            </a:extLst>
          </p:cNvPr>
          <p:cNvSpPr txBox="1"/>
          <p:nvPr/>
        </p:nvSpPr>
        <p:spPr>
          <a:xfrm rot="16200000">
            <a:off x="1219200" y="27432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i="1" dirty="0">
                <a:latin typeface="Symbol" panose="05050102010706020507" pitchFamily="18" charset="2"/>
              </a:rPr>
              <a:t>D</a:t>
            </a:r>
            <a:r>
              <a:rPr lang="en-US" sz="3200" b="1" i="1" dirty="0"/>
              <a:t>P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44502D8-AF77-915B-B9D6-CD90E23711AB}"/>
              </a:ext>
            </a:extLst>
          </p:cNvPr>
          <p:cNvSpPr>
            <a:spLocks noChangeAspect="1"/>
          </p:cNvSpPr>
          <p:nvPr/>
        </p:nvSpPr>
        <p:spPr>
          <a:xfrm>
            <a:off x="3733800" y="3581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115605-9C44-69BA-DC65-AF90C3936D4D}"/>
              </a:ext>
            </a:extLst>
          </p:cNvPr>
          <p:cNvSpPr txBox="1"/>
          <p:nvPr/>
        </p:nvSpPr>
        <p:spPr>
          <a:xfrm>
            <a:off x="1524000" y="34607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Allowed variance products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361903-6033-1EB3-92C2-02D65E49B2D7}"/>
              </a:ext>
            </a:extLst>
          </p:cNvPr>
          <p:cNvSpPr txBox="1"/>
          <p:nvPr/>
        </p:nvSpPr>
        <p:spPr>
          <a:xfrm>
            <a:off x="2514600" y="5819488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Coherent state</a:t>
            </a:r>
          </a:p>
        </p:txBody>
      </p:sp>
      <p:sp>
        <p:nvSpPr>
          <p:cNvPr id="11" name="Arrow: Circular 10">
            <a:extLst>
              <a:ext uri="{FF2B5EF4-FFF2-40B4-BE49-F238E27FC236}">
                <a16:creationId xmlns:a16="http://schemas.microsoft.com/office/drawing/2014/main" id="{995159DC-E515-EEA4-F439-78D04031B2B9}"/>
              </a:ext>
            </a:extLst>
          </p:cNvPr>
          <p:cNvSpPr/>
          <p:nvPr/>
        </p:nvSpPr>
        <p:spPr>
          <a:xfrm rot="16366072">
            <a:off x="2255126" y="2906152"/>
            <a:ext cx="2656605" cy="3706228"/>
          </a:xfrm>
          <a:prstGeom prst="circularArrow">
            <a:avLst/>
          </a:prstGeom>
          <a:solidFill>
            <a:srgbClr val="FF0000">
              <a:alpha val="14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AA809A-BB7F-915B-FFD4-FF405936D290}"/>
              </a:ext>
            </a:extLst>
          </p:cNvPr>
          <p:cNvSpPr txBox="1"/>
          <p:nvPr/>
        </p:nvSpPr>
        <p:spPr>
          <a:xfrm>
            <a:off x="3733800" y="2306555"/>
            <a:ext cx="28140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/>
              <a:t>Range of values </a:t>
            </a:r>
          </a:p>
          <a:p>
            <a:pPr algn="l"/>
            <a:r>
              <a:rPr lang="en-US" sz="2400" b="1" dirty="0"/>
              <a:t>allowed by quantum</a:t>
            </a:r>
          </a:p>
          <a:p>
            <a:pPr algn="l"/>
            <a:r>
              <a:rPr lang="en-US" sz="2400" b="1" dirty="0"/>
              <a:t>mechanics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740E6DD-1EF2-6063-C163-456AFC691180}"/>
              </a:ext>
            </a:extLst>
          </p:cNvPr>
          <p:cNvSpPr>
            <a:spLocks noChangeAspect="1"/>
          </p:cNvSpPr>
          <p:nvPr/>
        </p:nvSpPr>
        <p:spPr>
          <a:xfrm>
            <a:off x="5778212" y="4325192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9E4CB4-4AD3-9EFE-DAD5-BC94C92DE89C}"/>
              </a:ext>
            </a:extLst>
          </p:cNvPr>
          <p:cNvSpPr txBox="1"/>
          <p:nvPr/>
        </p:nvSpPr>
        <p:spPr>
          <a:xfrm>
            <a:off x="6794211" y="3810000"/>
            <a:ext cx="21538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“Squeezed” state with smaller </a:t>
            </a:r>
            <a:r>
              <a:rPr lang="en-US" sz="2400" b="1" i="1" dirty="0">
                <a:latin typeface="Symbol" panose="05050102010706020507" pitchFamily="18" charset="2"/>
              </a:rPr>
              <a:t>D</a:t>
            </a:r>
            <a:r>
              <a:rPr lang="en-US" sz="2400" b="1" i="1" dirty="0"/>
              <a:t>P</a:t>
            </a:r>
            <a:r>
              <a:rPr lang="en-US" sz="2400" b="1" dirty="0"/>
              <a:t> but larger </a:t>
            </a:r>
            <a:r>
              <a:rPr lang="en-US" sz="2400" b="1" i="1" dirty="0">
                <a:latin typeface="Symbol" panose="05050102010706020507" pitchFamily="18" charset="2"/>
              </a:rPr>
              <a:t>D</a:t>
            </a:r>
            <a:r>
              <a:rPr lang="en-US" sz="2400" b="1" i="1" dirty="0"/>
              <a:t>Q.</a:t>
            </a:r>
            <a:endParaRPr lang="en-US" sz="2400" b="1" dirty="0"/>
          </a:p>
        </p:txBody>
      </p:sp>
      <p:sp>
        <p:nvSpPr>
          <p:cNvPr id="15" name="Arrow: Circular 14">
            <a:extLst>
              <a:ext uri="{FF2B5EF4-FFF2-40B4-BE49-F238E27FC236}">
                <a16:creationId xmlns:a16="http://schemas.microsoft.com/office/drawing/2014/main" id="{CC332F1A-0FC8-BF97-8C63-4BB3E0E127E0}"/>
              </a:ext>
            </a:extLst>
          </p:cNvPr>
          <p:cNvSpPr/>
          <p:nvPr/>
        </p:nvSpPr>
        <p:spPr>
          <a:xfrm rot="9750189" flipV="1">
            <a:off x="5620066" y="2638373"/>
            <a:ext cx="2656605" cy="2818673"/>
          </a:xfrm>
          <a:prstGeom prst="circularArrow">
            <a:avLst/>
          </a:prstGeom>
          <a:solidFill>
            <a:srgbClr val="00B0F0">
              <a:alpha val="14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5B733FA-006A-CF61-B460-047872AE9F8A}"/>
              </a:ext>
            </a:extLst>
          </p:cNvPr>
          <p:cNvSpPr>
            <a:spLocks noChangeAspect="1"/>
          </p:cNvSpPr>
          <p:nvPr/>
        </p:nvSpPr>
        <p:spPr>
          <a:xfrm>
            <a:off x="2852057" y="1483513"/>
            <a:ext cx="228600" cy="228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Circular 16">
            <a:extLst>
              <a:ext uri="{FF2B5EF4-FFF2-40B4-BE49-F238E27FC236}">
                <a16:creationId xmlns:a16="http://schemas.microsoft.com/office/drawing/2014/main" id="{C4457A2B-FAF2-5AB3-443C-0AFF5855C8DB}"/>
              </a:ext>
            </a:extLst>
          </p:cNvPr>
          <p:cNvSpPr/>
          <p:nvPr/>
        </p:nvSpPr>
        <p:spPr>
          <a:xfrm rot="10344110" flipV="1">
            <a:off x="2851200" y="134661"/>
            <a:ext cx="3339069" cy="2253581"/>
          </a:xfrm>
          <a:prstGeom prst="circularArrow">
            <a:avLst/>
          </a:prstGeom>
          <a:solidFill>
            <a:srgbClr val="00B0F0">
              <a:alpha val="14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D0BC4C-3118-6A56-7569-3AB1C7CA7D85}"/>
              </a:ext>
            </a:extLst>
          </p:cNvPr>
          <p:cNvSpPr txBox="1"/>
          <p:nvPr/>
        </p:nvSpPr>
        <p:spPr>
          <a:xfrm>
            <a:off x="6172200" y="106740"/>
            <a:ext cx="21538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“Squeezed” state with larger </a:t>
            </a:r>
            <a:r>
              <a:rPr lang="en-US" sz="2400" b="1" i="1" dirty="0">
                <a:latin typeface="Symbol" panose="05050102010706020507" pitchFamily="18" charset="2"/>
              </a:rPr>
              <a:t>D</a:t>
            </a:r>
            <a:r>
              <a:rPr lang="en-US" sz="2400" b="1" i="1" dirty="0"/>
              <a:t>P</a:t>
            </a:r>
            <a:r>
              <a:rPr lang="en-US" sz="2400" b="1" dirty="0"/>
              <a:t> but smaller </a:t>
            </a:r>
            <a:r>
              <a:rPr lang="en-US" sz="2400" b="1" i="1" dirty="0">
                <a:latin typeface="Symbol" panose="05050102010706020507" pitchFamily="18" charset="2"/>
              </a:rPr>
              <a:t>D</a:t>
            </a:r>
            <a:r>
              <a:rPr lang="en-US" sz="2400" b="1" i="1" dirty="0"/>
              <a:t>Q.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94620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9A569D-9906-F677-4A39-0553104EB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E28499-3278-9810-C8A4-B82A0B7B4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DB03CB-8C31-48E7-EC78-E634821A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6EDBC1-5A49-C5F8-F7C6-3A10429F1B40}"/>
              </a:ext>
            </a:extLst>
          </p:cNvPr>
          <p:cNvSpPr txBox="1"/>
          <p:nvPr/>
        </p:nvSpPr>
        <p:spPr>
          <a:xfrm>
            <a:off x="304800" y="3048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 terms of the eigenstates of the EM Hamiltonian: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E44D9BB-009E-CBD2-A1E2-689882CF58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491921"/>
              </p:ext>
            </p:extLst>
          </p:nvPr>
        </p:nvGraphicFramePr>
        <p:xfrm>
          <a:off x="762000" y="685800"/>
          <a:ext cx="6551613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69920" imgH="1155600" progId="Equation.DSMT4">
                  <p:embed/>
                </p:oleObj>
              </mc:Choice>
              <mc:Fallback>
                <p:oleObj name="Equation" r:id="rId2" imgW="2869920" imgH="11556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E44D9BB-009E-CBD2-A1E2-689882CF58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62000" y="685800"/>
                        <a:ext cx="6551613" cy="2638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E706CE4-BEE7-2DA3-B4DE-8EA8B3FF4C78}"/>
              </a:ext>
            </a:extLst>
          </p:cNvPr>
          <p:cNvSpPr txBox="1"/>
          <p:nvPr/>
        </p:nvSpPr>
        <p:spPr>
          <a:xfrm>
            <a:off x="381000" y="35814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 terms of coherent states: --</a:t>
            </a:r>
          </a:p>
        </p:txBody>
      </p:sp>
    </p:spTree>
    <p:extLst>
      <p:ext uri="{BB962C8B-B14F-4D97-AF65-F5344CB8AC3E}">
        <p14:creationId xmlns:p14="http://schemas.microsoft.com/office/powerpoint/2010/main" val="2813524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118B16-8A9F-3BB9-B46A-3D9A854D1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3A17C2-A2C8-AF07-9181-C0D2991F7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36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795E8-C7CD-AE5A-4A48-83B2F952D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A4D4EA-48BB-C4E2-4142-99504CE7818B}"/>
              </a:ext>
            </a:extLst>
          </p:cNvPr>
          <p:cNvSpPr txBox="1"/>
          <p:nvPr/>
        </p:nvSpPr>
        <p:spPr>
          <a:xfrm>
            <a:off x="381000" y="457200"/>
            <a:ext cx="3091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dirty="0"/>
              <a:t>For the coherent state: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6AED112-9D72-E996-38EF-9BB0EC14DE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9475" y="1101725"/>
          <a:ext cx="2643188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400" imgH="444240" progId="Equation.DSMT4">
                  <p:embed/>
                </p:oleObj>
              </mc:Choice>
              <mc:Fallback>
                <p:oleObj name="Equation" r:id="rId2" imgW="1409400" imgH="4442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6AED112-9D72-E996-38EF-9BB0EC14DE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79475" y="1101725"/>
                        <a:ext cx="2643188" cy="83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BDC9C2B-49F0-F45E-0611-9FCD0C2C4C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35050" y="2444750"/>
          <a:ext cx="520065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27200" imgH="711000" progId="Equation.DSMT4">
                  <p:embed/>
                </p:oleObj>
              </mc:Choice>
              <mc:Fallback>
                <p:oleObj name="Equation" r:id="rId4" imgW="2527200" imgH="7110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BDC9C2B-49F0-F45E-0611-9FCD0C2C4C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35050" y="2444750"/>
                        <a:ext cx="5200650" cy="1463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C164411-DC50-56CE-F39C-DDAAD77679FF}"/>
              </a:ext>
            </a:extLst>
          </p:cNvPr>
          <p:cNvSpPr txBox="1"/>
          <p:nvPr/>
        </p:nvSpPr>
        <p:spPr>
          <a:xfrm>
            <a:off x="653479" y="4724400"/>
            <a:ext cx="7728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 this sense, the coherent state represents the minimum uncertainty process.</a:t>
            </a:r>
          </a:p>
        </p:txBody>
      </p:sp>
    </p:spTree>
    <p:extLst>
      <p:ext uri="{BB962C8B-B14F-4D97-AF65-F5344CB8AC3E}">
        <p14:creationId xmlns:p14="http://schemas.microsoft.com/office/powerpoint/2010/main" val="2339290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29366</TotalTime>
  <Words>519</Words>
  <Application>Microsoft Office PowerPoint</Application>
  <PresentationFormat>On-screen Show (4:3)</PresentationFormat>
  <Paragraphs>114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Wingdings</vt:lpstr>
      <vt:lpstr>Office Theme</vt:lpstr>
      <vt:lpstr>Office Theme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1461</cp:revision>
  <cp:lastPrinted>2021-04-22T14:26:01Z</cp:lastPrinted>
  <dcterms:created xsi:type="dcterms:W3CDTF">2012-01-10T18:32:24Z</dcterms:created>
  <dcterms:modified xsi:type="dcterms:W3CDTF">2024-04-26T14:49:02Z</dcterms:modified>
</cp:coreProperties>
</file>