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58"/>
  </p:notesMasterIdLst>
  <p:handoutMasterIdLst>
    <p:handoutMasterId r:id="rId59"/>
  </p:handoutMasterIdLst>
  <p:sldIdLst>
    <p:sldId id="296" r:id="rId4"/>
    <p:sldId id="354" r:id="rId5"/>
    <p:sldId id="450" r:id="rId6"/>
    <p:sldId id="355" r:id="rId7"/>
    <p:sldId id="357" r:id="rId8"/>
    <p:sldId id="358" r:id="rId9"/>
    <p:sldId id="359" r:id="rId10"/>
    <p:sldId id="360" r:id="rId11"/>
    <p:sldId id="361" r:id="rId12"/>
    <p:sldId id="363" r:id="rId13"/>
    <p:sldId id="364" r:id="rId14"/>
    <p:sldId id="365" r:id="rId15"/>
    <p:sldId id="366" r:id="rId16"/>
    <p:sldId id="375" r:id="rId17"/>
    <p:sldId id="376" r:id="rId18"/>
    <p:sldId id="377" r:id="rId19"/>
    <p:sldId id="378" r:id="rId20"/>
    <p:sldId id="379" r:id="rId21"/>
    <p:sldId id="368" r:id="rId22"/>
    <p:sldId id="460" r:id="rId23"/>
    <p:sldId id="461" r:id="rId24"/>
    <p:sldId id="462" r:id="rId25"/>
    <p:sldId id="463" r:id="rId26"/>
    <p:sldId id="464" r:id="rId27"/>
    <p:sldId id="367" r:id="rId28"/>
    <p:sldId id="369" r:id="rId29"/>
    <p:sldId id="426" r:id="rId30"/>
    <p:sldId id="428" r:id="rId31"/>
    <p:sldId id="429" r:id="rId32"/>
    <p:sldId id="430" r:id="rId33"/>
    <p:sldId id="431" r:id="rId34"/>
    <p:sldId id="432" r:id="rId35"/>
    <p:sldId id="433" r:id="rId36"/>
    <p:sldId id="434" r:id="rId37"/>
    <p:sldId id="435" r:id="rId38"/>
    <p:sldId id="436" r:id="rId39"/>
    <p:sldId id="437" r:id="rId40"/>
    <p:sldId id="443" r:id="rId41"/>
    <p:sldId id="444" r:id="rId42"/>
    <p:sldId id="446" r:id="rId43"/>
    <p:sldId id="447" r:id="rId44"/>
    <p:sldId id="445" r:id="rId45"/>
    <p:sldId id="459" r:id="rId46"/>
    <p:sldId id="438" r:id="rId47"/>
    <p:sldId id="439" r:id="rId48"/>
    <p:sldId id="448" r:id="rId49"/>
    <p:sldId id="449" r:id="rId50"/>
    <p:sldId id="452" r:id="rId51"/>
    <p:sldId id="458" r:id="rId52"/>
    <p:sldId id="453" r:id="rId53"/>
    <p:sldId id="454" r:id="rId54"/>
    <p:sldId id="455" r:id="rId55"/>
    <p:sldId id="456" r:id="rId56"/>
    <p:sldId id="457"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752" autoAdjust="0"/>
  </p:normalViewPr>
  <p:slideViewPr>
    <p:cSldViewPr>
      <p:cViewPr varScale="1">
        <p:scale>
          <a:sx n="59" d="100"/>
          <a:sy n="59" d="100"/>
        </p:scale>
        <p:origin x="1428" y="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4/29/2024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4/29/2024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48</a:t>
            </a:fld>
            <a:endParaRPr lang="en-US" dirty="0"/>
          </a:p>
        </p:txBody>
      </p:sp>
    </p:spTree>
    <p:extLst>
      <p:ext uri="{BB962C8B-B14F-4D97-AF65-F5344CB8AC3E}">
        <p14:creationId xmlns:p14="http://schemas.microsoft.com/office/powerpoint/2010/main" val="284113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50</a:t>
            </a:fld>
            <a:endParaRPr lang="en-US" dirty="0"/>
          </a:p>
        </p:txBody>
      </p:sp>
    </p:spTree>
    <p:extLst>
      <p:ext uri="{BB962C8B-B14F-4D97-AF65-F5344CB8AC3E}">
        <p14:creationId xmlns:p14="http://schemas.microsoft.com/office/powerpoint/2010/main" val="355875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51</a:t>
            </a:fld>
            <a:endParaRPr lang="en-US" dirty="0"/>
          </a:p>
        </p:txBody>
      </p:sp>
    </p:spTree>
    <p:extLst>
      <p:ext uri="{BB962C8B-B14F-4D97-AF65-F5344CB8AC3E}">
        <p14:creationId xmlns:p14="http://schemas.microsoft.com/office/powerpoint/2010/main" val="30515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52</a:t>
            </a:fld>
            <a:endParaRPr lang="en-US" dirty="0"/>
          </a:p>
        </p:txBody>
      </p:sp>
    </p:spTree>
    <p:extLst>
      <p:ext uri="{BB962C8B-B14F-4D97-AF65-F5344CB8AC3E}">
        <p14:creationId xmlns:p14="http://schemas.microsoft.com/office/powerpoint/2010/main" val="231813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53</a:t>
            </a:fld>
            <a:endParaRPr lang="en-US" dirty="0"/>
          </a:p>
        </p:txBody>
      </p:sp>
    </p:spTree>
    <p:extLst>
      <p:ext uri="{BB962C8B-B14F-4D97-AF65-F5344CB8AC3E}">
        <p14:creationId xmlns:p14="http://schemas.microsoft.com/office/powerpoint/2010/main" val="11858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54</a:t>
            </a:fld>
            <a:endParaRPr lang="en-US" dirty="0"/>
          </a:p>
        </p:txBody>
      </p:sp>
    </p:spTree>
    <p:extLst>
      <p:ext uri="{BB962C8B-B14F-4D97-AF65-F5344CB8AC3E}">
        <p14:creationId xmlns:p14="http://schemas.microsoft.com/office/powerpoint/2010/main" val="41311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04/29/2024</a:t>
            </a:r>
            <a:endParaRPr lang="en-US" dirty="0"/>
          </a:p>
        </p:txBody>
      </p:sp>
      <p:sp>
        <p:nvSpPr>
          <p:cNvPr id="5" name="Footer Placeholder 4"/>
          <p:cNvSpPr>
            <a:spLocks noGrp="1"/>
          </p:cNvSpPr>
          <p:nvPr>
            <p:ph type="ftr" sz="quarter" idx="11"/>
          </p:nvPr>
        </p:nvSpPr>
        <p:spPr/>
        <p:txBody>
          <a:bodyPr/>
          <a:lstStyle/>
          <a:p>
            <a:r>
              <a:rPr lang="en-US"/>
              <a:t>PHY 712  Spring 2024--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04/29/2024</a:t>
            </a:r>
            <a:endParaRPr lang="en-US" dirty="0"/>
          </a:p>
        </p:txBody>
      </p:sp>
      <p:sp>
        <p:nvSpPr>
          <p:cNvPr id="5" name="Footer Placeholder 4"/>
          <p:cNvSpPr>
            <a:spLocks noGrp="1"/>
          </p:cNvSpPr>
          <p:nvPr>
            <p:ph type="ftr" sz="quarter" idx="11"/>
          </p:nvPr>
        </p:nvSpPr>
        <p:spPr/>
        <p:txBody>
          <a:bodyPr/>
          <a:lstStyle/>
          <a:p>
            <a:r>
              <a:rPr lang="en-US"/>
              <a:t>PHY 712  Spring 2024--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04/29/2024</a:t>
            </a:r>
            <a:endParaRPr lang="en-US" dirty="0"/>
          </a:p>
        </p:txBody>
      </p:sp>
      <p:sp>
        <p:nvSpPr>
          <p:cNvPr id="5" name="Footer Placeholder 4"/>
          <p:cNvSpPr>
            <a:spLocks noGrp="1"/>
          </p:cNvSpPr>
          <p:nvPr>
            <p:ph type="ftr" sz="quarter" idx="11"/>
          </p:nvPr>
        </p:nvSpPr>
        <p:spPr/>
        <p:txBody>
          <a:bodyPr/>
          <a:lstStyle/>
          <a:p>
            <a:r>
              <a:rPr lang="en-US"/>
              <a:t>PHY 712  Spring 2024--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03/18/2024</a:t>
            </a:r>
            <a:endParaRPr lang="en-US" dirty="0"/>
          </a:p>
        </p:txBody>
      </p:sp>
      <p:sp>
        <p:nvSpPr>
          <p:cNvPr id="3" name="Footer Placeholder 2"/>
          <p:cNvSpPr>
            <a:spLocks noGrp="1"/>
          </p:cNvSpPr>
          <p:nvPr>
            <p:ph type="ftr" sz="quarter" idx="11"/>
          </p:nvPr>
        </p:nvSpPr>
        <p:spPr/>
        <p:txBody>
          <a:bodyPr/>
          <a:lstStyle/>
          <a:p>
            <a:r>
              <a:rPr lang="en-US"/>
              <a:t>PHY 712  Spring 2024 --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04/29/2024</a:t>
            </a:r>
            <a:endParaRPr lang="en-US" dirty="0"/>
          </a:p>
        </p:txBody>
      </p:sp>
      <p:sp>
        <p:nvSpPr>
          <p:cNvPr id="5" name="Footer Placeholder 4"/>
          <p:cNvSpPr>
            <a:spLocks noGrp="1"/>
          </p:cNvSpPr>
          <p:nvPr>
            <p:ph type="ftr" sz="quarter" idx="11"/>
          </p:nvPr>
        </p:nvSpPr>
        <p:spPr/>
        <p:txBody>
          <a:bodyPr/>
          <a:lstStyle/>
          <a:p>
            <a:r>
              <a:rPr lang="en-US"/>
              <a:t>PHY 712  Spring 2024--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04/29/2024</a:t>
            </a:r>
            <a:endParaRPr lang="en-US" dirty="0"/>
          </a:p>
        </p:txBody>
      </p:sp>
      <p:sp>
        <p:nvSpPr>
          <p:cNvPr id="5" name="Footer Placeholder 4"/>
          <p:cNvSpPr>
            <a:spLocks noGrp="1"/>
          </p:cNvSpPr>
          <p:nvPr>
            <p:ph type="ftr" sz="quarter" idx="11"/>
          </p:nvPr>
        </p:nvSpPr>
        <p:spPr/>
        <p:txBody>
          <a:bodyPr/>
          <a:lstStyle/>
          <a:p>
            <a:r>
              <a:rPr lang="en-US"/>
              <a:t>PHY 712  Spring 2024-- Lecture 38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04/29/2024</a:t>
            </a:r>
            <a:endParaRPr lang="en-US" dirty="0"/>
          </a:p>
        </p:txBody>
      </p:sp>
      <p:sp>
        <p:nvSpPr>
          <p:cNvPr id="6" name="Footer Placeholder 5"/>
          <p:cNvSpPr>
            <a:spLocks noGrp="1"/>
          </p:cNvSpPr>
          <p:nvPr>
            <p:ph type="ftr" sz="quarter" idx="11"/>
          </p:nvPr>
        </p:nvSpPr>
        <p:spPr/>
        <p:txBody>
          <a:bodyPr/>
          <a:lstStyle/>
          <a:p>
            <a:r>
              <a:rPr lang="en-US"/>
              <a:t>PHY 712  Spring 2024--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04/29/2024</a:t>
            </a:r>
            <a:endParaRPr lang="en-US" dirty="0"/>
          </a:p>
        </p:txBody>
      </p:sp>
      <p:sp>
        <p:nvSpPr>
          <p:cNvPr id="8" name="Footer Placeholder 7"/>
          <p:cNvSpPr>
            <a:spLocks noGrp="1"/>
          </p:cNvSpPr>
          <p:nvPr>
            <p:ph type="ftr" sz="quarter" idx="11"/>
          </p:nvPr>
        </p:nvSpPr>
        <p:spPr/>
        <p:txBody>
          <a:bodyPr/>
          <a:lstStyle/>
          <a:p>
            <a:r>
              <a:rPr lang="en-US"/>
              <a:t>PHY 712  Spring 2024-- Lecture 38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04/29/2024</a:t>
            </a:r>
            <a:endParaRPr lang="en-US" dirty="0"/>
          </a:p>
        </p:txBody>
      </p:sp>
      <p:sp>
        <p:nvSpPr>
          <p:cNvPr id="4" name="Footer Placeholder 3"/>
          <p:cNvSpPr>
            <a:spLocks noGrp="1"/>
          </p:cNvSpPr>
          <p:nvPr>
            <p:ph type="ftr" sz="quarter" idx="11"/>
          </p:nvPr>
        </p:nvSpPr>
        <p:spPr/>
        <p:txBody>
          <a:bodyPr/>
          <a:lstStyle/>
          <a:p>
            <a:r>
              <a:rPr lang="en-US"/>
              <a:t>PHY 712  Spring 2024-- Lecture 38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04/29/2024</a:t>
            </a:r>
            <a:endParaRPr lang="en-US" dirty="0"/>
          </a:p>
        </p:txBody>
      </p:sp>
      <p:sp>
        <p:nvSpPr>
          <p:cNvPr id="6" name="Footer Placeholder 5"/>
          <p:cNvSpPr>
            <a:spLocks noGrp="1"/>
          </p:cNvSpPr>
          <p:nvPr>
            <p:ph type="ftr" sz="quarter" idx="11"/>
          </p:nvPr>
        </p:nvSpPr>
        <p:spPr/>
        <p:txBody>
          <a:bodyPr/>
          <a:lstStyle/>
          <a:p>
            <a:r>
              <a:rPr lang="en-US"/>
              <a:t>PHY 712  Spring 2024--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04/29/2024</a:t>
            </a:r>
            <a:endParaRPr lang="en-US" dirty="0"/>
          </a:p>
        </p:txBody>
      </p:sp>
      <p:sp>
        <p:nvSpPr>
          <p:cNvPr id="6" name="Footer Placeholder 5"/>
          <p:cNvSpPr>
            <a:spLocks noGrp="1"/>
          </p:cNvSpPr>
          <p:nvPr>
            <p:ph type="ftr" sz="quarter" idx="11"/>
          </p:nvPr>
        </p:nvSpPr>
        <p:spPr/>
        <p:txBody>
          <a:bodyPr/>
          <a:lstStyle/>
          <a:p>
            <a:r>
              <a:rPr lang="en-US"/>
              <a:t>PHY 712  Spring 2024-- Lecture 38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04/29/2024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Lecture 38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04/29/2024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Lecture 38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03/18/2024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2024 -- Lecture 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athshistory.st-andrews.ac.uk/Biographies/Frobeniu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13.x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8.bin"/><Relationship Id="rId1" Type="http://schemas.openxmlformats.org/officeDocument/2006/relationships/slideLayout" Target="../slideLayouts/slideLayout13.xml"/><Relationship Id="rId6" Type="http://schemas.openxmlformats.org/officeDocument/2006/relationships/oleObject" Target="../embeddings/oleObject10.bin"/><Relationship Id="rId5" Type="http://schemas.openxmlformats.org/officeDocument/2006/relationships/image" Target="../media/image22.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 Id="rId9" Type="http://schemas.openxmlformats.org/officeDocument/2006/relationships/image" Target="../media/image37.wmf"/></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28.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29.bin"/><Relationship Id="rId1" Type="http://schemas.openxmlformats.org/officeDocument/2006/relationships/slideLayout" Target="../slideLayouts/slideLayout7.xml"/><Relationship Id="rId5" Type="http://schemas.openxmlformats.org/officeDocument/2006/relationships/image" Target="../media/image45.w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5.bin"/><Relationship Id="rId1" Type="http://schemas.openxmlformats.org/officeDocument/2006/relationships/slideLayout" Target="../slideLayouts/slideLayout7.xml"/><Relationship Id="rId5" Type="http://schemas.openxmlformats.org/officeDocument/2006/relationships/image" Target="../media/image51.wmf"/><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7.bin"/><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39.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0.bin"/><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56.w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3.bin"/><Relationship Id="rId1" Type="http://schemas.openxmlformats.org/officeDocument/2006/relationships/slideLayout" Target="../slideLayouts/slideLayout7.xml"/><Relationship Id="rId5" Type="http://schemas.openxmlformats.org/officeDocument/2006/relationships/image" Target="../media/image59.wmf"/><Relationship Id="rId4" Type="http://schemas.openxmlformats.org/officeDocument/2006/relationships/oleObject" Target="../embeddings/oleObject44.bin"/></Relationships>
</file>

<file path=ppt/slides/_rels/slide4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5.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46.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7.bin"/><Relationship Id="rId1"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49.bin"/><Relationship Id="rId1" Type="http://schemas.openxmlformats.org/officeDocument/2006/relationships/slideLayout" Target="../slideLayouts/slideLayout7.xml"/><Relationship Id="rId5" Type="http://schemas.openxmlformats.org/officeDocument/2006/relationships/image" Target="../media/image65.wmf"/><Relationship Id="rId4"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1.bin"/><Relationship Id="rId1" Type="http://schemas.openxmlformats.org/officeDocument/2006/relationships/slideLayout" Target="../slideLayouts/slideLayout7.xml"/><Relationship Id="rId5" Type="http://schemas.openxmlformats.org/officeDocument/2006/relationships/image" Target="../media/image67.wmf"/><Relationship Id="rId4" Type="http://schemas.openxmlformats.org/officeDocument/2006/relationships/oleObject" Target="../embeddings/oleObject52.bin"/></Relationships>
</file>

<file path=ppt/slides/_rels/slide4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3.bin"/><Relationship Id="rId1" Type="http://schemas.openxmlformats.org/officeDocument/2006/relationships/slideLayout" Target="../slideLayouts/slideLayout7.xml"/><Relationship Id="rId5" Type="http://schemas.openxmlformats.org/officeDocument/2006/relationships/image" Target="../media/image69.wmf"/><Relationship Id="rId4" Type="http://schemas.openxmlformats.org/officeDocument/2006/relationships/oleObject" Target="../embeddings/oleObject5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1.wmf"/><Relationship Id="rId5" Type="http://schemas.openxmlformats.org/officeDocument/2006/relationships/oleObject" Target="../embeddings/oleObject56.bin"/><Relationship Id="rId4" Type="http://schemas.openxmlformats.org/officeDocument/2006/relationships/image" Target="../media/image7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4.emf"/><Relationship Id="rId5" Type="http://schemas.openxmlformats.org/officeDocument/2006/relationships/oleObject" Target="../embeddings/oleObject59.bin"/><Relationship Id="rId4" Type="http://schemas.openxmlformats.org/officeDocument/2006/relationships/image" Target="../media/image73.emf"/></Relationships>
</file>

<file path=ppt/slides/_rels/slide52.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oleObject" Target="../embeddings/oleObject61.bin"/><Relationship Id="rId4" Type="http://schemas.openxmlformats.org/officeDocument/2006/relationships/image" Target="../media/image7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0.wmf"/><Relationship Id="rId5" Type="http://schemas.openxmlformats.org/officeDocument/2006/relationships/oleObject" Target="../embeddings/oleObject65.bin"/><Relationship Id="rId4" Type="http://schemas.openxmlformats.org/officeDocument/2006/relationships/image" Target="../media/image7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0"/>
            <a:ext cx="8839200" cy="827919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1000" b="1" dirty="0"/>
          </a:p>
          <a:p>
            <a:pPr algn="ctr"/>
            <a:r>
              <a:rPr lang="en-US" sz="3200" b="1" dirty="0"/>
              <a:t>Notes for Lecture 38:</a:t>
            </a:r>
            <a:endParaRPr lang="en-US" sz="3200" b="1" dirty="0">
              <a:solidFill>
                <a:schemeClr val="folHlink"/>
              </a:solidFill>
            </a:endParaRPr>
          </a:p>
          <a:p>
            <a:pPr marL="457200" lvl="2" algn="ctr">
              <a:spcBef>
                <a:spcPct val="50000"/>
              </a:spcBef>
            </a:pPr>
            <a:r>
              <a:rPr lang="en-US" sz="3200" b="1" dirty="0">
                <a:solidFill>
                  <a:schemeClr val="folHlink"/>
                </a:solidFill>
              </a:rPr>
              <a:t>Review – </a:t>
            </a:r>
          </a:p>
          <a:p>
            <a:pPr marL="971550" lvl="2" indent="-514350">
              <a:spcBef>
                <a:spcPct val="50000"/>
              </a:spcBef>
              <a:buFont typeface="+mj-lt"/>
              <a:buAutoNum type="arabicPeriod"/>
            </a:pPr>
            <a:r>
              <a:rPr lang="en-US" sz="2400" b="1" dirty="0">
                <a:solidFill>
                  <a:schemeClr val="folHlink"/>
                </a:solidFill>
              </a:rPr>
              <a:t>Motivation of final exam and how to optimize the experience;   some comments on effective use of Maple,  Mathematica </a:t>
            </a:r>
          </a:p>
          <a:p>
            <a:pPr marL="971550" lvl="2" indent="-514350">
              <a:spcBef>
                <a:spcPct val="50000"/>
              </a:spcBef>
              <a:buFont typeface="+mj-lt"/>
              <a:buAutoNum type="arabicPeriod"/>
            </a:pPr>
            <a:r>
              <a:rPr lang="en-US" sz="2400" b="1" dirty="0">
                <a:solidFill>
                  <a:schemeClr val="folHlink"/>
                </a:solidFill>
              </a:rPr>
              <a:t>Some important mathematical tools and review of problem solving techniques</a:t>
            </a:r>
          </a:p>
          <a:p>
            <a:pPr marL="971550" lvl="2" indent="-514350">
              <a:spcBef>
                <a:spcPct val="50000"/>
              </a:spcBef>
              <a:buFont typeface="+mj-lt"/>
              <a:buAutoNum type="arabicPeriod"/>
            </a:pPr>
            <a:r>
              <a:rPr lang="en-US" sz="2400" b="1" dirty="0">
                <a:solidFill>
                  <a:schemeClr val="folHlink"/>
                </a:solidFill>
              </a:rPr>
              <a:t>Particular electrodynamics topics</a:t>
            </a: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2400" b="1" dirty="0">
              <a:solidFill>
                <a:schemeClr val="folHlink"/>
              </a:solidFill>
            </a:endParaRPr>
          </a:p>
          <a:p>
            <a:pPr marL="971550" lvl="2" indent="-514350">
              <a:spcBef>
                <a:spcPct val="50000"/>
              </a:spcBef>
              <a:buFont typeface="+mj-lt"/>
              <a:buAutoNum type="arabicPeriod"/>
            </a:pPr>
            <a:endParaRPr lang="en-US" sz="3200" b="1" dirty="0">
              <a:solidFill>
                <a:schemeClr val="folHlink"/>
              </a:solidFill>
            </a:endParaRPr>
          </a:p>
          <a:p>
            <a:pPr marL="971550" lvl="2" indent="-514350">
              <a:spcBef>
                <a:spcPct val="50000"/>
              </a:spcBef>
              <a:buFont typeface="+mj-lt"/>
              <a:buAutoNum type="arabicPeriod"/>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04/29/2024</a:t>
            </a:r>
            <a:endParaRPr lang="en-US" dirty="0"/>
          </a:p>
        </p:txBody>
      </p:sp>
      <p:sp>
        <p:nvSpPr>
          <p:cNvPr id="7" name="Footer Placeholder 6"/>
          <p:cNvSpPr>
            <a:spLocks noGrp="1"/>
          </p:cNvSpPr>
          <p:nvPr>
            <p:ph type="ftr" sz="quarter" idx="11"/>
          </p:nvPr>
        </p:nvSpPr>
        <p:spPr/>
        <p:txBody>
          <a:bodyPr/>
          <a:lstStyle/>
          <a:p>
            <a:r>
              <a:rPr lang="en-US"/>
              <a:t>PHY 712  Spring 2024-- Lecture 38</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04800"/>
            <a:ext cx="7620000" cy="1200329"/>
          </a:xfrm>
          <a:prstGeom prst="rect">
            <a:avLst/>
          </a:prstGeom>
          <a:noFill/>
        </p:spPr>
        <p:txBody>
          <a:bodyPr wrap="square" rtlCol="0">
            <a:spAutoFit/>
          </a:bodyPr>
          <a:lstStyle/>
          <a:p>
            <a:r>
              <a:rPr lang="en-US" sz="2400" dirty="0">
                <a:latin typeface="+mj-lt"/>
              </a:rPr>
              <a:t>More advice – accumulated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
        <p:nvSpPr>
          <p:cNvPr id="7" name="TextBox 6">
            <a:extLst>
              <a:ext uri="{FF2B5EF4-FFF2-40B4-BE49-F238E27FC236}">
                <a16:creationId xmlns:a16="http://schemas.microsoft.com/office/drawing/2014/main" id="{B6D40A10-9AB1-7DC5-1BCA-F9660187D131}"/>
              </a:ext>
            </a:extLst>
          </p:cNvPr>
          <p:cNvSpPr txBox="1"/>
          <p:nvPr/>
        </p:nvSpPr>
        <p:spPr>
          <a:xfrm>
            <a:off x="152400" y="2057400"/>
            <a:ext cx="2819400" cy="1938992"/>
          </a:xfrm>
          <a:prstGeom prst="rect">
            <a:avLst/>
          </a:prstGeom>
          <a:noFill/>
        </p:spPr>
        <p:txBody>
          <a:bodyPr wrap="square" rtlCol="0">
            <a:spAutoFit/>
          </a:bodyPr>
          <a:lstStyle/>
          <a:p>
            <a:r>
              <a:rPr lang="en-US" sz="2400" dirty="0">
                <a:latin typeface="+mj-lt"/>
              </a:rPr>
              <a:t>Note that some of the “fundamental” constants change slightly over the years……</a:t>
            </a:r>
          </a:p>
        </p:txBody>
      </p:sp>
    </p:spTree>
    <p:extLst>
      <p:ext uri="{BB962C8B-B14F-4D97-AF65-F5344CB8AC3E}">
        <p14:creationId xmlns:p14="http://schemas.microsoft.com/office/powerpoint/2010/main" val="352169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extLst>
              <p:ext uri="{D42A27DB-BD31-4B8C-83A1-F6EECF244321}">
                <p14:modId xmlns:p14="http://schemas.microsoft.com/office/powerpoint/2010/main" val="3185239273"/>
              </p:ext>
            </p:extLst>
          </p:nvPr>
        </p:nvGraphicFramePr>
        <p:xfrm>
          <a:off x="457200" y="1323181"/>
          <a:ext cx="6635750" cy="4211638"/>
        </p:xfrm>
        <a:graphic>
          <a:graphicData uri="http://schemas.openxmlformats.org/presentationml/2006/ole">
            <mc:AlternateContent xmlns:mc="http://schemas.openxmlformats.org/markup-compatibility/2006">
              <mc:Choice xmlns:v="urn:schemas-microsoft-com:vml" Requires="v">
                <p:oleObj name="Equation" r:id="rId2" imgW="2958840" imgH="1879560" progId="Equation.DSMT4">
                  <p:embed/>
                </p:oleObj>
              </mc:Choice>
              <mc:Fallback>
                <p:oleObj name="Equation" r:id="rId2" imgW="2958840" imgH="1879560" progId="Equation.DSMT4">
                  <p:embed/>
                  <p:pic>
                    <p:nvPicPr>
                      <p:cNvPr id="0" name=""/>
                      <p:cNvPicPr/>
                      <p:nvPr/>
                    </p:nvPicPr>
                    <p:blipFill>
                      <a:blip r:embed="rId3"/>
                      <a:stretch>
                        <a:fillRect/>
                      </a:stretch>
                    </p:blipFill>
                    <p:spPr>
                      <a:xfrm>
                        <a:off x="457200" y="1323181"/>
                        <a:ext cx="6635750" cy="4211638"/>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4F9E06E9-3BFD-FD1E-E5FE-2140060E6DAB}"/>
              </a:ext>
            </a:extLst>
          </p:cNvPr>
          <p:cNvSpPr/>
          <p:nvPr/>
        </p:nvSpPr>
        <p:spPr>
          <a:xfrm>
            <a:off x="6123826" y="1810820"/>
            <a:ext cx="304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7684DE-BA25-26AA-048E-36FA5B139742}"/>
              </a:ext>
            </a:extLst>
          </p:cNvPr>
          <p:cNvSpPr txBox="1"/>
          <p:nvPr/>
        </p:nvSpPr>
        <p:spPr>
          <a:xfrm>
            <a:off x="6428626" y="1059597"/>
            <a:ext cx="2639174" cy="1477328"/>
          </a:xfrm>
          <a:prstGeom prst="rect">
            <a:avLst/>
          </a:prstGeom>
          <a:noFill/>
        </p:spPr>
        <p:txBody>
          <a:bodyPr wrap="square" rtlCol="0">
            <a:spAutoFit/>
          </a:bodyPr>
          <a:lstStyle/>
          <a:p>
            <a:r>
              <a:rPr lang="en-US" dirty="0">
                <a:latin typeface="+mj-lt"/>
              </a:rPr>
              <a:t>Note that Cartesian unit  coordinates are fixed in space, but curvilinear unit coordinates change with angle.</a:t>
            </a:r>
          </a:p>
        </p:txBody>
      </p:sp>
    </p:spTree>
    <p:extLst>
      <p:ext uri="{BB962C8B-B14F-4D97-AF65-F5344CB8AC3E}">
        <p14:creationId xmlns:p14="http://schemas.microsoft.com/office/powerpoint/2010/main" val="326562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EBAEA-BDEC-B1F6-7D13-4AC2943D99DB}"/>
              </a:ext>
            </a:extLst>
          </p:cNvPr>
          <p:cNvPicPr>
            <a:picLocks noChangeAspect="1"/>
          </p:cNvPicPr>
          <p:nvPr/>
        </p:nvPicPr>
        <p:blipFill>
          <a:blip r:embed="rId3"/>
          <a:stretch>
            <a:fillRect/>
          </a:stretch>
        </p:blipFill>
        <p:spPr>
          <a:xfrm>
            <a:off x="457200" y="18685"/>
            <a:ext cx="7626742" cy="4033547"/>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04/29/2024</a:t>
            </a:r>
            <a:endParaRPr lang="en-US" dirty="0"/>
          </a:p>
        </p:txBody>
      </p:sp>
      <p:sp>
        <p:nvSpPr>
          <p:cNvPr id="7" name="Footer Placeholder 6"/>
          <p:cNvSpPr>
            <a:spLocks noGrp="1"/>
          </p:cNvSpPr>
          <p:nvPr>
            <p:ph type="ftr" sz="quarter" idx="11"/>
          </p:nvPr>
        </p:nvSpPr>
        <p:spPr/>
        <p:txBody>
          <a:bodyPr/>
          <a:lstStyle/>
          <a:p>
            <a:r>
              <a:rPr lang="en-US"/>
              <a:t>PHY 712  Spring 2024-- Lecture 38</a:t>
            </a:r>
            <a:endParaRPr lang="en-US" dirty="0"/>
          </a:p>
        </p:txBody>
      </p:sp>
      <p:sp>
        <p:nvSpPr>
          <p:cNvPr id="8" name="Rectangle 7"/>
          <p:cNvSpPr/>
          <p:nvPr/>
        </p:nvSpPr>
        <p:spPr>
          <a:xfrm>
            <a:off x="457200" y="3505200"/>
            <a:ext cx="7626742" cy="304800"/>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143153" y="4417358"/>
            <a:ext cx="8991600" cy="1938992"/>
          </a:xfrm>
          <a:prstGeom prst="rect">
            <a:avLst/>
          </a:prstGeom>
          <a:noFill/>
        </p:spPr>
        <p:txBody>
          <a:bodyPr wrap="square" rtlCol="0">
            <a:spAutoFit/>
          </a:bodyPr>
          <a:lstStyle/>
          <a:p>
            <a:r>
              <a:rPr lang="en-US" sz="2400" dirty="0">
                <a:latin typeface="+mj-lt"/>
              </a:rPr>
              <a:t>Important dates:  Final exams available ~May 2</a:t>
            </a:r>
          </a:p>
          <a:p>
            <a:r>
              <a:rPr lang="en-US" sz="2400" dirty="0">
                <a:latin typeface="+mj-lt"/>
              </a:rPr>
              <a:t>                            Exams and outstanding HW due May 10</a:t>
            </a:r>
          </a:p>
          <a:p>
            <a:endParaRPr lang="en-US" sz="2400" dirty="0">
              <a:latin typeface="+mj-lt"/>
            </a:endParaRPr>
          </a:p>
          <a:p>
            <a:r>
              <a:rPr lang="en-US" sz="2400" dirty="0">
                <a:latin typeface="+mj-lt"/>
              </a:rPr>
              <a:t>Also – Please fill out online course questionnaire for PHY 712</a:t>
            </a:r>
          </a:p>
          <a:p>
            <a:r>
              <a:rPr lang="en-US" sz="2400" dirty="0">
                <a:latin typeface="+mj-lt"/>
              </a:rPr>
              <a:t> -- your feedback helps us to adjust the course for the better </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30C30-54FB-8840-09F8-663587DDA921}"/>
              </a:ext>
            </a:extLst>
          </p:cNvPr>
          <p:cNvSpPr>
            <a:spLocks noGrp="1"/>
          </p:cNvSpPr>
          <p:nvPr>
            <p:ph type="dt" sz="half" idx="10"/>
          </p:nvPr>
        </p:nvSpPr>
        <p:spPr/>
        <p:txBody>
          <a:bodyPr/>
          <a:lstStyle/>
          <a:p>
            <a:r>
              <a:rPr lang="en-US"/>
              <a:t>03/18/2024</a:t>
            </a:r>
            <a:endParaRPr lang="en-US" dirty="0"/>
          </a:p>
        </p:txBody>
      </p:sp>
      <p:sp>
        <p:nvSpPr>
          <p:cNvPr id="3" name="Footer Placeholder 2">
            <a:extLst>
              <a:ext uri="{FF2B5EF4-FFF2-40B4-BE49-F238E27FC236}">
                <a16:creationId xmlns:a16="http://schemas.microsoft.com/office/drawing/2014/main" id="{F5C09D12-C28E-6159-6A08-D58C90D108D4}"/>
              </a:ext>
            </a:extLst>
          </p:cNvPr>
          <p:cNvSpPr>
            <a:spLocks noGrp="1"/>
          </p:cNvSpPr>
          <p:nvPr>
            <p:ph type="ftr" sz="quarter" idx="11"/>
          </p:nvPr>
        </p:nvSpPr>
        <p:spPr/>
        <p:txBody>
          <a:bodyPr/>
          <a:lstStyle/>
          <a:p>
            <a:r>
              <a:rPr lang="en-US"/>
              <a:t>PHY 712  Spring 2024 -- Lecture 24</a:t>
            </a:r>
            <a:endParaRPr lang="en-US" dirty="0"/>
          </a:p>
        </p:txBody>
      </p:sp>
      <p:sp>
        <p:nvSpPr>
          <p:cNvPr id="4" name="Slide Number Placeholder 3">
            <a:extLst>
              <a:ext uri="{FF2B5EF4-FFF2-40B4-BE49-F238E27FC236}">
                <a16:creationId xmlns:a16="http://schemas.microsoft.com/office/drawing/2014/main" id="{5FF232B9-0B23-B240-281A-304BB2CE7870}"/>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F5C55F13-78A4-5374-4918-80BE532B6BA4}"/>
              </a:ext>
            </a:extLst>
          </p:cNvPr>
          <p:cNvSpPr txBox="1"/>
          <p:nvPr/>
        </p:nvSpPr>
        <p:spPr>
          <a:xfrm>
            <a:off x="304800" y="533400"/>
            <a:ext cx="8610600" cy="1569660"/>
          </a:xfrm>
          <a:prstGeom prst="rect">
            <a:avLst/>
          </a:prstGeom>
          <a:noFill/>
        </p:spPr>
        <p:txBody>
          <a:bodyPr wrap="square" rtlCol="0">
            <a:spAutoFit/>
          </a:bodyPr>
          <a:lstStyle/>
          <a:p>
            <a:r>
              <a:rPr lang="en-US" sz="2400" b="1" dirty="0">
                <a:solidFill>
                  <a:schemeClr val="folHlink"/>
                </a:solidFill>
              </a:rPr>
              <a:t>Digression on tools for solving ordinary differential equations – Method of </a:t>
            </a:r>
            <a:r>
              <a:rPr lang="en-US" sz="2400" b="1" dirty="0" err="1">
                <a:solidFill>
                  <a:schemeClr val="folHlink"/>
                </a:solidFill>
              </a:rPr>
              <a:t>Frobenius</a:t>
            </a:r>
            <a:endParaRPr lang="en-US" sz="2400" b="1" dirty="0">
              <a:solidFill>
                <a:schemeClr val="folHlink"/>
              </a:solidFill>
            </a:endParaRPr>
          </a:p>
          <a:p>
            <a:endParaRPr lang="en-US" sz="2400" dirty="0">
              <a:latin typeface="+mj-lt"/>
              <a:hlinkClick r:id="rId2"/>
            </a:endParaRPr>
          </a:p>
          <a:p>
            <a:r>
              <a:rPr lang="en-US" sz="2400" dirty="0">
                <a:latin typeface="+mj-lt"/>
                <a:hlinkClick r:id="rId2"/>
              </a:rPr>
              <a:t>https://mathshistory.st-andrews.ac.uk/Biographies/Frobenius/</a:t>
            </a:r>
            <a:endParaRPr lang="en-US" sz="2400" dirty="0">
              <a:latin typeface="+mj-lt"/>
            </a:endParaRPr>
          </a:p>
        </p:txBody>
      </p:sp>
      <p:pic>
        <p:nvPicPr>
          <p:cNvPr id="6" name="Picture 5">
            <a:extLst>
              <a:ext uri="{FF2B5EF4-FFF2-40B4-BE49-F238E27FC236}">
                <a16:creationId xmlns:a16="http://schemas.microsoft.com/office/drawing/2014/main" id="{C8E8DD35-578A-7030-E123-2D1588953D39}"/>
              </a:ext>
            </a:extLst>
          </p:cNvPr>
          <p:cNvPicPr>
            <a:picLocks noChangeAspect="1"/>
          </p:cNvPicPr>
          <p:nvPr/>
        </p:nvPicPr>
        <p:blipFill>
          <a:blip r:embed="rId3"/>
          <a:stretch>
            <a:fillRect/>
          </a:stretch>
        </p:blipFill>
        <p:spPr>
          <a:xfrm>
            <a:off x="472736" y="2386846"/>
            <a:ext cx="3683189" cy="3676839"/>
          </a:xfrm>
          <a:prstGeom prst="rect">
            <a:avLst/>
          </a:prstGeom>
        </p:spPr>
      </p:pic>
      <p:sp>
        <p:nvSpPr>
          <p:cNvPr id="7" name="TextBox 6">
            <a:extLst>
              <a:ext uri="{FF2B5EF4-FFF2-40B4-BE49-F238E27FC236}">
                <a16:creationId xmlns:a16="http://schemas.microsoft.com/office/drawing/2014/main" id="{EF16902E-AD9A-F192-46F3-F1B7A2F972FD}"/>
              </a:ext>
            </a:extLst>
          </p:cNvPr>
          <p:cNvSpPr txBox="1"/>
          <p:nvPr/>
        </p:nvSpPr>
        <p:spPr>
          <a:xfrm>
            <a:off x="4495800" y="2244833"/>
            <a:ext cx="4648200" cy="4247317"/>
          </a:xfrm>
          <a:prstGeom prst="rect">
            <a:avLst/>
          </a:prstGeom>
          <a:noFill/>
        </p:spPr>
        <p:txBody>
          <a:bodyPr wrap="square" rtlCol="0">
            <a:spAutoFit/>
          </a:bodyPr>
          <a:lstStyle/>
          <a:p>
            <a:r>
              <a:rPr lang="en-US" b="1" dirty="0">
                <a:latin typeface="+mj-lt"/>
              </a:rPr>
              <a:t>Born:</a:t>
            </a:r>
            <a:r>
              <a:rPr lang="en-US" dirty="0">
                <a:latin typeface="+mj-lt"/>
              </a:rPr>
              <a:t> 26 October 1849</a:t>
            </a:r>
          </a:p>
          <a:p>
            <a:r>
              <a:rPr lang="en-US" dirty="0">
                <a:latin typeface="+mj-lt"/>
              </a:rPr>
              <a:t>Berlin-Charlottenburg, Prussia (now Germany)</a:t>
            </a:r>
          </a:p>
          <a:p>
            <a:endParaRPr lang="en-US" dirty="0">
              <a:latin typeface="+mj-lt"/>
            </a:endParaRPr>
          </a:p>
          <a:p>
            <a:r>
              <a:rPr lang="en-US" b="1" dirty="0">
                <a:latin typeface="+mj-lt"/>
              </a:rPr>
              <a:t>Died:</a:t>
            </a:r>
            <a:r>
              <a:rPr lang="en-US" dirty="0">
                <a:latin typeface="+mj-lt"/>
              </a:rPr>
              <a:t> 3 August 1917</a:t>
            </a:r>
          </a:p>
          <a:p>
            <a:r>
              <a:rPr lang="en-US" dirty="0">
                <a:latin typeface="+mj-lt"/>
              </a:rPr>
              <a:t>Berlin, Germany</a:t>
            </a:r>
          </a:p>
          <a:p>
            <a:endParaRPr lang="en-US" dirty="0">
              <a:latin typeface="+mj-lt"/>
            </a:endParaRPr>
          </a:p>
          <a:p>
            <a:r>
              <a:rPr lang="en-US" b="1" dirty="0">
                <a:latin typeface="+mj-lt"/>
              </a:rPr>
              <a:t>Summary: </a:t>
            </a:r>
            <a:r>
              <a:rPr lang="en-US" dirty="0">
                <a:latin typeface="+mj-lt"/>
              </a:rPr>
              <a:t>Georg </a:t>
            </a:r>
            <a:r>
              <a:rPr lang="en-US" dirty="0" err="1">
                <a:latin typeface="+mj-lt"/>
              </a:rPr>
              <a:t>Frobenius</a:t>
            </a:r>
            <a:r>
              <a:rPr lang="en-US" dirty="0">
                <a:latin typeface="+mj-lt"/>
              </a:rPr>
              <a:t> combined results from the theory of algebraic equations, geometry, and number theory, which led him to the study of abstract groups, the representation theory of groups and the character theory of groups. He also developed methods for solving linear differential equations.</a:t>
            </a:r>
          </a:p>
        </p:txBody>
      </p:sp>
    </p:spTree>
    <p:extLst>
      <p:ext uri="{BB962C8B-B14F-4D97-AF65-F5344CB8AC3E}">
        <p14:creationId xmlns:p14="http://schemas.microsoft.com/office/powerpoint/2010/main" val="177450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20349-B670-22C7-2ACD-C4C0158CE6A5}"/>
              </a:ext>
            </a:extLst>
          </p:cNvPr>
          <p:cNvSpPr>
            <a:spLocks noGrp="1"/>
          </p:cNvSpPr>
          <p:nvPr>
            <p:ph type="dt" sz="half" idx="10"/>
          </p:nvPr>
        </p:nvSpPr>
        <p:spPr/>
        <p:txBody>
          <a:bodyPr/>
          <a:lstStyle/>
          <a:p>
            <a:r>
              <a:rPr lang="en-US"/>
              <a:t>03/18/2024</a:t>
            </a:r>
            <a:endParaRPr lang="en-US" dirty="0"/>
          </a:p>
        </p:txBody>
      </p:sp>
      <p:sp>
        <p:nvSpPr>
          <p:cNvPr id="3" name="Footer Placeholder 2">
            <a:extLst>
              <a:ext uri="{FF2B5EF4-FFF2-40B4-BE49-F238E27FC236}">
                <a16:creationId xmlns:a16="http://schemas.microsoft.com/office/drawing/2014/main" id="{1355AFF1-0702-8B3B-5373-D7E03E18D9AF}"/>
              </a:ext>
            </a:extLst>
          </p:cNvPr>
          <p:cNvSpPr>
            <a:spLocks noGrp="1"/>
          </p:cNvSpPr>
          <p:nvPr>
            <p:ph type="ftr" sz="quarter" idx="11"/>
          </p:nvPr>
        </p:nvSpPr>
        <p:spPr/>
        <p:txBody>
          <a:bodyPr/>
          <a:lstStyle/>
          <a:p>
            <a:r>
              <a:rPr lang="en-US"/>
              <a:t>PHY 712  Spring 2024 -- Lecture 24</a:t>
            </a:r>
            <a:endParaRPr lang="en-US" dirty="0"/>
          </a:p>
        </p:txBody>
      </p:sp>
      <p:sp>
        <p:nvSpPr>
          <p:cNvPr id="4" name="Slide Number Placeholder 3">
            <a:extLst>
              <a:ext uri="{FF2B5EF4-FFF2-40B4-BE49-F238E27FC236}">
                <a16:creationId xmlns:a16="http://schemas.microsoft.com/office/drawing/2014/main" id="{BE381470-A281-5B74-3D4D-2A5B4EB32352}"/>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9B30945A-8772-250B-6BD9-C5BDD4077A63}"/>
              </a:ext>
            </a:extLst>
          </p:cNvPr>
          <p:cNvGraphicFramePr>
            <a:graphicFrameLocks noChangeAspect="1"/>
          </p:cNvGraphicFramePr>
          <p:nvPr/>
        </p:nvGraphicFramePr>
        <p:xfrm>
          <a:off x="228599" y="228600"/>
          <a:ext cx="7628467" cy="1295400"/>
        </p:xfrm>
        <a:graphic>
          <a:graphicData uri="http://schemas.openxmlformats.org/presentationml/2006/ole">
            <mc:AlternateContent xmlns:mc="http://schemas.openxmlformats.org/markup-compatibility/2006">
              <mc:Choice xmlns:v="urn:schemas-microsoft-com:vml" Requires="v">
                <p:oleObj name="Equation" r:id="rId2" imgW="4038480" imgH="685800" progId="Equation.DSMT4">
                  <p:embed/>
                </p:oleObj>
              </mc:Choice>
              <mc:Fallback>
                <p:oleObj name="Equation" r:id="rId2" imgW="4038480" imgH="685800" progId="Equation.DSMT4">
                  <p:embed/>
                  <p:pic>
                    <p:nvPicPr>
                      <p:cNvPr id="5" name="Object 4">
                        <a:extLst>
                          <a:ext uri="{FF2B5EF4-FFF2-40B4-BE49-F238E27FC236}">
                            <a16:creationId xmlns:a16="http://schemas.microsoft.com/office/drawing/2014/main" id="{9B30945A-8772-250B-6BD9-C5BDD4077A63}"/>
                          </a:ext>
                        </a:extLst>
                      </p:cNvPr>
                      <p:cNvPicPr/>
                      <p:nvPr/>
                    </p:nvPicPr>
                    <p:blipFill>
                      <a:blip r:embed="rId3"/>
                      <a:stretch>
                        <a:fillRect/>
                      </a:stretch>
                    </p:blipFill>
                    <p:spPr>
                      <a:xfrm>
                        <a:off x="228599" y="228600"/>
                        <a:ext cx="7628467" cy="1295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1751F74-84A4-8252-7E8A-6B97C9002A2F}"/>
              </a:ext>
            </a:extLst>
          </p:cNvPr>
          <p:cNvGraphicFramePr>
            <a:graphicFrameLocks noChangeAspect="1"/>
          </p:cNvGraphicFramePr>
          <p:nvPr/>
        </p:nvGraphicFramePr>
        <p:xfrm>
          <a:off x="217488" y="1755775"/>
          <a:ext cx="7977187" cy="2486025"/>
        </p:xfrm>
        <a:graphic>
          <a:graphicData uri="http://schemas.openxmlformats.org/presentationml/2006/ole">
            <mc:AlternateContent xmlns:mc="http://schemas.openxmlformats.org/markup-compatibility/2006">
              <mc:Choice xmlns:v="urn:schemas-microsoft-com:vml" Requires="v">
                <p:oleObj name="Equation" r:id="rId4" imgW="4483080" imgH="1396800" progId="Equation.DSMT4">
                  <p:embed/>
                </p:oleObj>
              </mc:Choice>
              <mc:Fallback>
                <p:oleObj name="Equation" r:id="rId4" imgW="4483080" imgH="1396800" progId="Equation.DSMT4">
                  <p:embed/>
                  <p:pic>
                    <p:nvPicPr>
                      <p:cNvPr id="6" name="Object 5">
                        <a:extLst>
                          <a:ext uri="{FF2B5EF4-FFF2-40B4-BE49-F238E27FC236}">
                            <a16:creationId xmlns:a16="http://schemas.microsoft.com/office/drawing/2014/main" id="{A1751F74-84A4-8252-7E8A-6B97C9002A2F}"/>
                          </a:ext>
                        </a:extLst>
                      </p:cNvPr>
                      <p:cNvPicPr/>
                      <p:nvPr/>
                    </p:nvPicPr>
                    <p:blipFill>
                      <a:blip r:embed="rId5"/>
                      <a:stretch>
                        <a:fillRect/>
                      </a:stretch>
                    </p:blipFill>
                    <p:spPr>
                      <a:xfrm>
                        <a:off x="217488" y="1755775"/>
                        <a:ext cx="7977187" cy="24860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41FB10A-5B85-40E8-92D7-D5844A8F5DE1}"/>
              </a:ext>
            </a:extLst>
          </p:cNvPr>
          <p:cNvGraphicFramePr>
            <a:graphicFrameLocks noChangeAspect="1"/>
          </p:cNvGraphicFramePr>
          <p:nvPr/>
        </p:nvGraphicFramePr>
        <p:xfrm>
          <a:off x="342899" y="4181271"/>
          <a:ext cx="7399866" cy="2235609"/>
        </p:xfrm>
        <a:graphic>
          <a:graphicData uri="http://schemas.openxmlformats.org/presentationml/2006/ole">
            <mc:AlternateContent xmlns:mc="http://schemas.openxmlformats.org/markup-compatibility/2006">
              <mc:Choice xmlns:v="urn:schemas-microsoft-com:vml" Requires="v">
                <p:oleObj name="Equation" r:id="rId6" imgW="4203360" imgH="1269720" progId="Equation.DSMT4">
                  <p:embed/>
                </p:oleObj>
              </mc:Choice>
              <mc:Fallback>
                <p:oleObj name="Equation" r:id="rId6" imgW="4203360" imgH="1269720" progId="Equation.DSMT4">
                  <p:embed/>
                  <p:pic>
                    <p:nvPicPr>
                      <p:cNvPr id="7" name="Object 6">
                        <a:extLst>
                          <a:ext uri="{FF2B5EF4-FFF2-40B4-BE49-F238E27FC236}">
                            <a16:creationId xmlns:a16="http://schemas.microsoft.com/office/drawing/2014/main" id="{A41FB10A-5B85-40E8-92D7-D5844A8F5DE1}"/>
                          </a:ext>
                        </a:extLst>
                      </p:cNvPr>
                      <p:cNvPicPr/>
                      <p:nvPr/>
                    </p:nvPicPr>
                    <p:blipFill>
                      <a:blip r:embed="rId7"/>
                      <a:stretch>
                        <a:fillRect/>
                      </a:stretch>
                    </p:blipFill>
                    <p:spPr>
                      <a:xfrm>
                        <a:off x="342899" y="4181271"/>
                        <a:ext cx="7399866" cy="2235609"/>
                      </a:xfrm>
                      <a:prstGeom prst="rect">
                        <a:avLst/>
                      </a:prstGeom>
                    </p:spPr>
                  </p:pic>
                </p:oleObj>
              </mc:Fallback>
            </mc:AlternateContent>
          </a:graphicData>
        </a:graphic>
      </p:graphicFrame>
    </p:spTree>
    <p:extLst>
      <p:ext uri="{BB962C8B-B14F-4D97-AF65-F5344CB8AC3E}">
        <p14:creationId xmlns:p14="http://schemas.microsoft.com/office/powerpoint/2010/main" val="207908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C8B35-C579-1A67-8656-4AC32043FB31}"/>
              </a:ext>
            </a:extLst>
          </p:cNvPr>
          <p:cNvSpPr>
            <a:spLocks noGrp="1"/>
          </p:cNvSpPr>
          <p:nvPr>
            <p:ph type="dt" sz="half" idx="10"/>
          </p:nvPr>
        </p:nvSpPr>
        <p:spPr/>
        <p:txBody>
          <a:bodyPr/>
          <a:lstStyle/>
          <a:p>
            <a:r>
              <a:rPr lang="en-US"/>
              <a:t>03/18/2024</a:t>
            </a:r>
            <a:endParaRPr lang="en-US" dirty="0"/>
          </a:p>
        </p:txBody>
      </p:sp>
      <p:sp>
        <p:nvSpPr>
          <p:cNvPr id="3" name="Footer Placeholder 2">
            <a:extLst>
              <a:ext uri="{FF2B5EF4-FFF2-40B4-BE49-F238E27FC236}">
                <a16:creationId xmlns:a16="http://schemas.microsoft.com/office/drawing/2014/main" id="{1CB0CDC8-3B81-27E0-F21B-DDD1B55437D3}"/>
              </a:ext>
            </a:extLst>
          </p:cNvPr>
          <p:cNvSpPr>
            <a:spLocks noGrp="1"/>
          </p:cNvSpPr>
          <p:nvPr>
            <p:ph type="ftr" sz="quarter" idx="11"/>
          </p:nvPr>
        </p:nvSpPr>
        <p:spPr/>
        <p:txBody>
          <a:bodyPr/>
          <a:lstStyle/>
          <a:p>
            <a:r>
              <a:rPr lang="en-US"/>
              <a:t>PHY 712  Spring 2024 -- Lecture 24</a:t>
            </a:r>
            <a:endParaRPr lang="en-US" dirty="0"/>
          </a:p>
        </p:txBody>
      </p:sp>
      <p:sp>
        <p:nvSpPr>
          <p:cNvPr id="4" name="Slide Number Placeholder 3">
            <a:extLst>
              <a:ext uri="{FF2B5EF4-FFF2-40B4-BE49-F238E27FC236}">
                <a16:creationId xmlns:a16="http://schemas.microsoft.com/office/drawing/2014/main" id="{2746ADAB-5683-0E48-71E8-A7F8D08C7141}"/>
              </a:ext>
            </a:extLst>
          </p:cNvPr>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a:extLst>
              <a:ext uri="{FF2B5EF4-FFF2-40B4-BE49-F238E27FC236}">
                <a16:creationId xmlns:a16="http://schemas.microsoft.com/office/drawing/2014/main" id="{8CC995C2-9511-65C9-58B4-3D2D229F8784}"/>
              </a:ext>
            </a:extLst>
          </p:cNvPr>
          <p:cNvGraphicFramePr>
            <a:graphicFrameLocks noChangeAspect="1"/>
          </p:cNvGraphicFramePr>
          <p:nvPr/>
        </p:nvGraphicFramePr>
        <p:xfrm>
          <a:off x="365053" y="718378"/>
          <a:ext cx="7399866" cy="2235609"/>
        </p:xfrm>
        <a:graphic>
          <a:graphicData uri="http://schemas.openxmlformats.org/presentationml/2006/ole">
            <mc:AlternateContent xmlns:mc="http://schemas.openxmlformats.org/markup-compatibility/2006">
              <mc:Choice xmlns:v="urn:schemas-microsoft-com:vml" Requires="v">
                <p:oleObj name="Equation" r:id="rId2" imgW="4203360" imgH="1269720" progId="Equation.DSMT4">
                  <p:embed/>
                </p:oleObj>
              </mc:Choice>
              <mc:Fallback>
                <p:oleObj name="Equation" r:id="rId2" imgW="4203360" imgH="1269720" progId="Equation.DSMT4">
                  <p:embed/>
                  <p:pic>
                    <p:nvPicPr>
                      <p:cNvPr id="5" name="Object 4">
                        <a:extLst>
                          <a:ext uri="{FF2B5EF4-FFF2-40B4-BE49-F238E27FC236}">
                            <a16:creationId xmlns:a16="http://schemas.microsoft.com/office/drawing/2014/main" id="{8CC995C2-9511-65C9-58B4-3D2D229F8784}"/>
                          </a:ext>
                        </a:extLst>
                      </p:cNvPr>
                      <p:cNvPicPr/>
                      <p:nvPr/>
                    </p:nvPicPr>
                    <p:blipFill>
                      <a:blip r:embed="rId3"/>
                      <a:stretch>
                        <a:fillRect/>
                      </a:stretch>
                    </p:blipFill>
                    <p:spPr>
                      <a:xfrm>
                        <a:off x="365053" y="718378"/>
                        <a:ext cx="7399866" cy="223560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AC54FEF-36AA-81D1-BB5A-C194C891095B}"/>
              </a:ext>
            </a:extLst>
          </p:cNvPr>
          <p:cNvSpPr txBox="1"/>
          <p:nvPr/>
        </p:nvSpPr>
        <p:spPr>
          <a:xfrm>
            <a:off x="304800" y="228600"/>
            <a:ext cx="7848600" cy="461665"/>
          </a:xfrm>
          <a:prstGeom prst="rect">
            <a:avLst/>
          </a:prstGeom>
          <a:noFill/>
        </p:spPr>
        <p:txBody>
          <a:bodyPr wrap="square" rtlCol="0">
            <a:spAutoFit/>
          </a:bodyPr>
          <a:lstStyle/>
          <a:p>
            <a:r>
              <a:rPr lang="en-US" sz="2400" dirty="0">
                <a:latin typeface="+mj-lt"/>
              </a:rPr>
              <a:t>Continued --</a:t>
            </a:r>
          </a:p>
        </p:txBody>
      </p:sp>
      <p:graphicFrame>
        <p:nvGraphicFramePr>
          <p:cNvPr id="7" name="Object 6">
            <a:extLst>
              <a:ext uri="{FF2B5EF4-FFF2-40B4-BE49-F238E27FC236}">
                <a16:creationId xmlns:a16="http://schemas.microsoft.com/office/drawing/2014/main" id="{0EAC6FCF-9443-453A-2C37-9FFF605BF074}"/>
              </a:ext>
            </a:extLst>
          </p:cNvPr>
          <p:cNvGraphicFramePr>
            <a:graphicFrameLocks noChangeAspect="1"/>
          </p:cNvGraphicFramePr>
          <p:nvPr/>
        </p:nvGraphicFramePr>
        <p:xfrm>
          <a:off x="277813" y="4672013"/>
          <a:ext cx="6492875" cy="1766887"/>
        </p:xfrm>
        <a:graphic>
          <a:graphicData uri="http://schemas.openxmlformats.org/presentationml/2006/ole">
            <mc:AlternateContent xmlns:mc="http://schemas.openxmlformats.org/markup-compatibility/2006">
              <mc:Choice xmlns:v="urn:schemas-microsoft-com:vml" Requires="v">
                <p:oleObj name="Equation" r:id="rId4" imgW="3593880" imgH="977760" progId="Equation.DSMT4">
                  <p:embed/>
                </p:oleObj>
              </mc:Choice>
              <mc:Fallback>
                <p:oleObj name="Equation" r:id="rId4" imgW="3593880" imgH="977760" progId="Equation.DSMT4">
                  <p:embed/>
                  <p:pic>
                    <p:nvPicPr>
                      <p:cNvPr id="7" name="Object 6">
                        <a:extLst>
                          <a:ext uri="{FF2B5EF4-FFF2-40B4-BE49-F238E27FC236}">
                            <a16:creationId xmlns:a16="http://schemas.microsoft.com/office/drawing/2014/main" id="{0EAC6FCF-9443-453A-2C37-9FFF605BF074}"/>
                          </a:ext>
                        </a:extLst>
                      </p:cNvPr>
                      <p:cNvPicPr/>
                      <p:nvPr/>
                    </p:nvPicPr>
                    <p:blipFill>
                      <a:blip r:embed="rId5"/>
                      <a:stretch>
                        <a:fillRect/>
                      </a:stretch>
                    </p:blipFill>
                    <p:spPr>
                      <a:xfrm>
                        <a:off x="277813" y="4672013"/>
                        <a:ext cx="6492875" cy="17668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4D7B45-C007-150C-F5F7-3F4CE243C1E1}"/>
              </a:ext>
            </a:extLst>
          </p:cNvPr>
          <p:cNvGraphicFramePr>
            <a:graphicFrameLocks noChangeAspect="1"/>
          </p:cNvGraphicFramePr>
          <p:nvPr/>
        </p:nvGraphicFramePr>
        <p:xfrm>
          <a:off x="402454" y="2965084"/>
          <a:ext cx="6172200" cy="1698625"/>
        </p:xfrm>
        <a:graphic>
          <a:graphicData uri="http://schemas.openxmlformats.org/presentationml/2006/ole">
            <mc:AlternateContent xmlns:mc="http://schemas.openxmlformats.org/markup-compatibility/2006">
              <mc:Choice xmlns:v="urn:schemas-microsoft-com:vml" Requires="v">
                <p:oleObj name="Equation" r:id="rId6" imgW="6172221" imgH="1698031" progId="Equation.DSMT4">
                  <p:embed/>
                </p:oleObj>
              </mc:Choice>
              <mc:Fallback>
                <p:oleObj name="Equation" r:id="rId6" imgW="6172221" imgH="1698031" progId="Equation.DSMT4">
                  <p:embed/>
                  <p:pic>
                    <p:nvPicPr>
                      <p:cNvPr id="8" name="Object 7">
                        <a:extLst>
                          <a:ext uri="{FF2B5EF4-FFF2-40B4-BE49-F238E27FC236}">
                            <a16:creationId xmlns:a16="http://schemas.microsoft.com/office/drawing/2014/main" id="{D54D7B45-C007-150C-F5F7-3F4CE243C1E1}"/>
                          </a:ext>
                        </a:extLst>
                      </p:cNvPr>
                      <p:cNvPicPr/>
                      <p:nvPr/>
                    </p:nvPicPr>
                    <p:blipFill>
                      <a:blip r:embed="rId7"/>
                      <a:stretch>
                        <a:fillRect/>
                      </a:stretch>
                    </p:blipFill>
                    <p:spPr>
                      <a:xfrm>
                        <a:off x="402454" y="2965084"/>
                        <a:ext cx="6172200" cy="1698625"/>
                      </a:xfrm>
                      <a:prstGeom prst="rect">
                        <a:avLst/>
                      </a:prstGeom>
                    </p:spPr>
                  </p:pic>
                </p:oleObj>
              </mc:Fallback>
            </mc:AlternateContent>
          </a:graphicData>
        </a:graphic>
      </p:graphicFrame>
    </p:spTree>
    <p:extLst>
      <p:ext uri="{BB962C8B-B14F-4D97-AF65-F5344CB8AC3E}">
        <p14:creationId xmlns:p14="http://schemas.microsoft.com/office/powerpoint/2010/main" val="315700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E80E4-A1B8-D6F5-EB28-97CF49B67264}"/>
              </a:ext>
            </a:extLst>
          </p:cNvPr>
          <p:cNvSpPr>
            <a:spLocks noGrp="1"/>
          </p:cNvSpPr>
          <p:nvPr>
            <p:ph type="dt" sz="half" idx="10"/>
          </p:nvPr>
        </p:nvSpPr>
        <p:spPr/>
        <p:txBody>
          <a:bodyPr/>
          <a:lstStyle/>
          <a:p>
            <a:r>
              <a:rPr lang="en-US"/>
              <a:t>03/18/2024</a:t>
            </a:r>
            <a:endParaRPr lang="en-US" dirty="0"/>
          </a:p>
        </p:txBody>
      </p:sp>
      <p:sp>
        <p:nvSpPr>
          <p:cNvPr id="3" name="Footer Placeholder 2">
            <a:extLst>
              <a:ext uri="{FF2B5EF4-FFF2-40B4-BE49-F238E27FC236}">
                <a16:creationId xmlns:a16="http://schemas.microsoft.com/office/drawing/2014/main" id="{AEAA18B2-0DCA-242D-9890-A7ED87DDCB93}"/>
              </a:ext>
            </a:extLst>
          </p:cNvPr>
          <p:cNvSpPr>
            <a:spLocks noGrp="1"/>
          </p:cNvSpPr>
          <p:nvPr>
            <p:ph type="ftr" sz="quarter" idx="11"/>
          </p:nvPr>
        </p:nvSpPr>
        <p:spPr/>
        <p:txBody>
          <a:bodyPr/>
          <a:lstStyle/>
          <a:p>
            <a:r>
              <a:rPr lang="en-US"/>
              <a:t>PHY 712  Spring 2024 -- Lecture 24</a:t>
            </a:r>
            <a:endParaRPr lang="en-US" dirty="0"/>
          </a:p>
        </p:txBody>
      </p:sp>
      <p:sp>
        <p:nvSpPr>
          <p:cNvPr id="4" name="Slide Number Placeholder 3">
            <a:extLst>
              <a:ext uri="{FF2B5EF4-FFF2-40B4-BE49-F238E27FC236}">
                <a16:creationId xmlns:a16="http://schemas.microsoft.com/office/drawing/2014/main" id="{776E7FA9-7B90-4B74-13C6-8C9A9F38088D}"/>
              </a:ext>
            </a:extLst>
          </p:cNvPr>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a:extLst>
              <a:ext uri="{FF2B5EF4-FFF2-40B4-BE49-F238E27FC236}">
                <a16:creationId xmlns:a16="http://schemas.microsoft.com/office/drawing/2014/main" id="{8065394A-C0A3-05AC-CD39-946076E1FCDB}"/>
              </a:ext>
            </a:extLst>
          </p:cNvPr>
          <p:cNvSpPr txBox="1"/>
          <p:nvPr/>
        </p:nvSpPr>
        <p:spPr>
          <a:xfrm>
            <a:off x="228600" y="141596"/>
            <a:ext cx="7162800" cy="461665"/>
          </a:xfrm>
          <a:prstGeom prst="rect">
            <a:avLst/>
          </a:prstGeom>
          <a:noFill/>
        </p:spPr>
        <p:txBody>
          <a:bodyPr wrap="square" rtlCol="0">
            <a:spAutoFit/>
          </a:bodyPr>
          <a:lstStyle/>
          <a:p>
            <a:r>
              <a:rPr lang="en-US" sz="2400" dirty="0">
                <a:latin typeface="+mj-lt"/>
              </a:rPr>
              <a:t>Example</a:t>
            </a:r>
          </a:p>
        </p:txBody>
      </p:sp>
      <p:graphicFrame>
        <p:nvGraphicFramePr>
          <p:cNvPr id="6" name="Object 5">
            <a:extLst>
              <a:ext uri="{FF2B5EF4-FFF2-40B4-BE49-F238E27FC236}">
                <a16:creationId xmlns:a16="http://schemas.microsoft.com/office/drawing/2014/main" id="{D0ACAF1C-2321-18A9-F005-139E24B66C6D}"/>
              </a:ext>
            </a:extLst>
          </p:cNvPr>
          <p:cNvGraphicFramePr>
            <a:graphicFrameLocks noChangeAspect="1"/>
          </p:cNvGraphicFramePr>
          <p:nvPr>
            <p:extLst>
              <p:ext uri="{D42A27DB-BD31-4B8C-83A1-F6EECF244321}">
                <p14:modId xmlns:p14="http://schemas.microsoft.com/office/powerpoint/2010/main" val="4183585541"/>
              </p:ext>
            </p:extLst>
          </p:nvPr>
        </p:nvGraphicFramePr>
        <p:xfrm>
          <a:off x="2247900" y="141115"/>
          <a:ext cx="4305300" cy="1220906"/>
        </p:xfrm>
        <a:graphic>
          <a:graphicData uri="http://schemas.openxmlformats.org/presentationml/2006/ole">
            <mc:AlternateContent xmlns:mc="http://schemas.openxmlformats.org/markup-compatibility/2006">
              <mc:Choice xmlns:v="urn:schemas-microsoft-com:vml" Requires="v">
                <p:oleObj name="Equation" r:id="rId2" imgW="1701720" imgH="482400" progId="Equation.DSMT4">
                  <p:embed/>
                </p:oleObj>
              </mc:Choice>
              <mc:Fallback>
                <p:oleObj name="Equation" r:id="rId2" imgW="1701720" imgH="482400" progId="Equation.DSMT4">
                  <p:embed/>
                  <p:pic>
                    <p:nvPicPr>
                      <p:cNvPr id="0" name=""/>
                      <p:cNvPicPr/>
                      <p:nvPr/>
                    </p:nvPicPr>
                    <p:blipFill>
                      <a:blip r:embed="rId3"/>
                      <a:stretch>
                        <a:fillRect/>
                      </a:stretch>
                    </p:blipFill>
                    <p:spPr>
                      <a:xfrm>
                        <a:off x="2247900" y="141115"/>
                        <a:ext cx="4305300" cy="122090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4C13E56-D3AB-4CF0-B04C-7E8F233B76F3}"/>
              </a:ext>
            </a:extLst>
          </p:cNvPr>
          <p:cNvGraphicFramePr>
            <a:graphicFrameLocks noChangeAspect="1"/>
          </p:cNvGraphicFramePr>
          <p:nvPr>
            <p:extLst>
              <p:ext uri="{D42A27DB-BD31-4B8C-83A1-F6EECF244321}">
                <p14:modId xmlns:p14="http://schemas.microsoft.com/office/powerpoint/2010/main" val="1085308153"/>
              </p:ext>
            </p:extLst>
          </p:nvPr>
        </p:nvGraphicFramePr>
        <p:xfrm>
          <a:off x="235027" y="1446217"/>
          <a:ext cx="7999413" cy="2033588"/>
        </p:xfrm>
        <a:graphic>
          <a:graphicData uri="http://schemas.openxmlformats.org/presentationml/2006/ole">
            <mc:AlternateContent xmlns:mc="http://schemas.openxmlformats.org/markup-compatibility/2006">
              <mc:Choice xmlns:v="urn:schemas-microsoft-com:vml" Requires="v">
                <p:oleObj name="Equation" r:id="rId4" imgW="4495680" imgH="1143000" progId="Equation.DSMT4">
                  <p:embed/>
                </p:oleObj>
              </mc:Choice>
              <mc:Fallback>
                <p:oleObj name="Equation" r:id="rId4" imgW="4495680" imgH="1143000" progId="Equation.DSMT4">
                  <p:embed/>
                  <p:pic>
                    <p:nvPicPr>
                      <p:cNvPr id="6" name="Object 5">
                        <a:extLst>
                          <a:ext uri="{FF2B5EF4-FFF2-40B4-BE49-F238E27FC236}">
                            <a16:creationId xmlns:a16="http://schemas.microsoft.com/office/drawing/2014/main" id="{A1751F74-84A4-8252-7E8A-6B97C9002A2F}"/>
                          </a:ext>
                        </a:extLst>
                      </p:cNvPr>
                      <p:cNvPicPr/>
                      <p:nvPr/>
                    </p:nvPicPr>
                    <p:blipFill>
                      <a:blip r:embed="rId5"/>
                      <a:stretch>
                        <a:fillRect/>
                      </a:stretch>
                    </p:blipFill>
                    <p:spPr>
                      <a:xfrm>
                        <a:off x="235027" y="1446217"/>
                        <a:ext cx="7999413" cy="20335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1112BF8-C168-B781-FBC4-A17C5DE1B81D}"/>
              </a:ext>
            </a:extLst>
          </p:cNvPr>
          <p:cNvGraphicFramePr>
            <a:graphicFrameLocks noChangeAspect="1"/>
          </p:cNvGraphicFramePr>
          <p:nvPr>
            <p:extLst>
              <p:ext uri="{D42A27DB-BD31-4B8C-83A1-F6EECF244321}">
                <p14:modId xmlns:p14="http://schemas.microsoft.com/office/powerpoint/2010/main" val="23917374"/>
              </p:ext>
            </p:extLst>
          </p:nvPr>
        </p:nvGraphicFramePr>
        <p:xfrm>
          <a:off x="381000" y="3564001"/>
          <a:ext cx="4610100" cy="2510450"/>
        </p:xfrm>
        <a:graphic>
          <a:graphicData uri="http://schemas.openxmlformats.org/presentationml/2006/ole">
            <mc:AlternateContent xmlns:mc="http://schemas.openxmlformats.org/markup-compatibility/2006">
              <mc:Choice xmlns:v="urn:schemas-microsoft-com:vml" Requires="v">
                <p:oleObj name="Equation" r:id="rId6" imgW="2565360" imgH="1396800" progId="Equation.DSMT4">
                  <p:embed/>
                </p:oleObj>
              </mc:Choice>
              <mc:Fallback>
                <p:oleObj name="Equation" r:id="rId6" imgW="2565360" imgH="1396800" progId="Equation.DSMT4">
                  <p:embed/>
                  <p:pic>
                    <p:nvPicPr>
                      <p:cNvPr id="0" name=""/>
                      <p:cNvPicPr/>
                      <p:nvPr/>
                    </p:nvPicPr>
                    <p:blipFill>
                      <a:blip r:embed="rId7"/>
                      <a:stretch>
                        <a:fillRect/>
                      </a:stretch>
                    </p:blipFill>
                    <p:spPr>
                      <a:xfrm>
                        <a:off x="381000" y="3564001"/>
                        <a:ext cx="4610100" cy="2510450"/>
                      </a:xfrm>
                      <a:prstGeom prst="rect">
                        <a:avLst/>
                      </a:prstGeom>
                    </p:spPr>
                  </p:pic>
                </p:oleObj>
              </mc:Fallback>
            </mc:AlternateContent>
          </a:graphicData>
        </a:graphic>
      </p:graphicFrame>
    </p:spTree>
    <p:extLst>
      <p:ext uri="{BB962C8B-B14F-4D97-AF65-F5344CB8AC3E}">
        <p14:creationId xmlns:p14="http://schemas.microsoft.com/office/powerpoint/2010/main" val="2014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4FCD9-0F76-8B17-805F-53EEFD411180}"/>
              </a:ext>
            </a:extLst>
          </p:cNvPr>
          <p:cNvSpPr>
            <a:spLocks noGrp="1"/>
          </p:cNvSpPr>
          <p:nvPr>
            <p:ph type="dt" sz="half" idx="10"/>
          </p:nvPr>
        </p:nvSpPr>
        <p:spPr/>
        <p:txBody>
          <a:bodyPr/>
          <a:lstStyle/>
          <a:p>
            <a:r>
              <a:rPr lang="en-US"/>
              <a:t>03/18/2024</a:t>
            </a:r>
            <a:endParaRPr lang="en-US" dirty="0"/>
          </a:p>
        </p:txBody>
      </p:sp>
      <p:sp>
        <p:nvSpPr>
          <p:cNvPr id="3" name="Footer Placeholder 2">
            <a:extLst>
              <a:ext uri="{FF2B5EF4-FFF2-40B4-BE49-F238E27FC236}">
                <a16:creationId xmlns:a16="http://schemas.microsoft.com/office/drawing/2014/main" id="{B69AEBCD-D57F-14F3-BFC0-CDAA77078586}"/>
              </a:ext>
            </a:extLst>
          </p:cNvPr>
          <p:cNvSpPr>
            <a:spLocks noGrp="1"/>
          </p:cNvSpPr>
          <p:nvPr>
            <p:ph type="ftr" sz="quarter" idx="11"/>
          </p:nvPr>
        </p:nvSpPr>
        <p:spPr/>
        <p:txBody>
          <a:bodyPr/>
          <a:lstStyle/>
          <a:p>
            <a:r>
              <a:rPr lang="en-US"/>
              <a:t>PHY 712  Spring 2024 -- Lecture 24</a:t>
            </a:r>
            <a:endParaRPr lang="en-US" dirty="0"/>
          </a:p>
        </p:txBody>
      </p:sp>
      <p:sp>
        <p:nvSpPr>
          <p:cNvPr id="4" name="Slide Number Placeholder 3">
            <a:extLst>
              <a:ext uri="{FF2B5EF4-FFF2-40B4-BE49-F238E27FC236}">
                <a16:creationId xmlns:a16="http://schemas.microsoft.com/office/drawing/2014/main" id="{6205D611-AD05-DC3E-FB69-CBFFC12F81EB}"/>
              </a:ext>
            </a:extLst>
          </p:cNvPr>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a:extLst>
              <a:ext uri="{FF2B5EF4-FFF2-40B4-BE49-F238E27FC236}">
                <a16:creationId xmlns:a16="http://schemas.microsoft.com/office/drawing/2014/main" id="{45C91495-FD28-7D0E-A2A5-C251ABFD6864}"/>
              </a:ext>
            </a:extLst>
          </p:cNvPr>
          <p:cNvPicPr>
            <a:picLocks noChangeAspect="1"/>
          </p:cNvPicPr>
          <p:nvPr/>
        </p:nvPicPr>
        <p:blipFill>
          <a:blip r:embed="rId2"/>
          <a:stretch>
            <a:fillRect/>
          </a:stretch>
        </p:blipFill>
        <p:spPr>
          <a:xfrm>
            <a:off x="284625" y="147542"/>
            <a:ext cx="8574749" cy="3727536"/>
          </a:xfrm>
          <a:prstGeom prst="rect">
            <a:avLst/>
          </a:prstGeom>
        </p:spPr>
      </p:pic>
      <p:sp>
        <p:nvSpPr>
          <p:cNvPr id="6" name="TextBox 5">
            <a:extLst>
              <a:ext uri="{FF2B5EF4-FFF2-40B4-BE49-F238E27FC236}">
                <a16:creationId xmlns:a16="http://schemas.microsoft.com/office/drawing/2014/main" id="{AECFD6AB-F3E4-7E09-5C48-9CE2200FC453}"/>
              </a:ext>
            </a:extLst>
          </p:cNvPr>
          <p:cNvSpPr txBox="1"/>
          <p:nvPr/>
        </p:nvSpPr>
        <p:spPr>
          <a:xfrm>
            <a:off x="76200" y="6427"/>
            <a:ext cx="6096000" cy="461665"/>
          </a:xfrm>
          <a:prstGeom prst="rect">
            <a:avLst/>
          </a:prstGeom>
          <a:noFill/>
        </p:spPr>
        <p:txBody>
          <a:bodyPr wrap="square" rtlCol="0">
            <a:spAutoFit/>
          </a:bodyPr>
          <a:lstStyle/>
          <a:p>
            <a:r>
              <a:rPr lang="en-US" sz="2400" dirty="0">
                <a:latin typeface="+mj-lt"/>
              </a:rPr>
              <a:t>Another example</a:t>
            </a:r>
          </a:p>
        </p:txBody>
      </p:sp>
      <p:graphicFrame>
        <p:nvGraphicFramePr>
          <p:cNvPr id="7" name="Object 6">
            <a:extLst>
              <a:ext uri="{FF2B5EF4-FFF2-40B4-BE49-F238E27FC236}">
                <a16:creationId xmlns:a16="http://schemas.microsoft.com/office/drawing/2014/main" id="{FBA71305-7CD6-6254-55BF-B14346A6712F}"/>
              </a:ext>
            </a:extLst>
          </p:cNvPr>
          <p:cNvGraphicFramePr>
            <a:graphicFrameLocks noChangeAspect="1"/>
          </p:cNvGraphicFramePr>
          <p:nvPr>
            <p:extLst>
              <p:ext uri="{D42A27DB-BD31-4B8C-83A1-F6EECF244321}">
                <p14:modId xmlns:p14="http://schemas.microsoft.com/office/powerpoint/2010/main" val="3241851273"/>
              </p:ext>
            </p:extLst>
          </p:nvPr>
        </p:nvGraphicFramePr>
        <p:xfrm>
          <a:off x="461963" y="4267200"/>
          <a:ext cx="7023100" cy="1160463"/>
        </p:xfrm>
        <a:graphic>
          <a:graphicData uri="http://schemas.openxmlformats.org/presentationml/2006/ole">
            <mc:AlternateContent xmlns:mc="http://schemas.openxmlformats.org/markup-compatibility/2006">
              <mc:Choice xmlns:v="urn:schemas-microsoft-com:vml" Requires="v">
                <p:oleObj name="Equation" r:id="rId3" imgW="2768400" imgH="457200" progId="Equation.DSMT4">
                  <p:embed/>
                </p:oleObj>
              </mc:Choice>
              <mc:Fallback>
                <p:oleObj name="Equation" r:id="rId3" imgW="2768400" imgH="457200" progId="Equation.DSMT4">
                  <p:embed/>
                  <p:pic>
                    <p:nvPicPr>
                      <p:cNvPr id="0" name=""/>
                      <p:cNvPicPr/>
                      <p:nvPr/>
                    </p:nvPicPr>
                    <p:blipFill>
                      <a:blip r:embed="rId4"/>
                      <a:stretch>
                        <a:fillRect/>
                      </a:stretch>
                    </p:blipFill>
                    <p:spPr>
                      <a:xfrm>
                        <a:off x="461963" y="4267200"/>
                        <a:ext cx="7023100" cy="1160463"/>
                      </a:xfrm>
                      <a:prstGeom prst="rect">
                        <a:avLst/>
                      </a:prstGeom>
                    </p:spPr>
                  </p:pic>
                </p:oleObj>
              </mc:Fallback>
            </mc:AlternateContent>
          </a:graphicData>
        </a:graphic>
      </p:graphicFrame>
    </p:spTree>
    <p:extLst>
      <p:ext uri="{BB962C8B-B14F-4D97-AF65-F5344CB8AC3E}">
        <p14:creationId xmlns:p14="http://schemas.microsoft.com/office/powerpoint/2010/main" val="191148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extLst>
              <p:ext uri="{D42A27DB-BD31-4B8C-83A1-F6EECF244321}">
                <p14:modId xmlns:p14="http://schemas.microsoft.com/office/powerpoint/2010/main" val="44251943"/>
              </p:ext>
            </p:extLst>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5" name="Object 4"/>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extLst>
              <p:ext uri="{D42A27DB-BD31-4B8C-83A1-F6EECF244321}">
                <p14:modId xmlns:p14="http://schemas.microsoft.com/office/powerpoint/2010/main" val="3813947369"/>
              </p:ext>
            </p:extLst>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extLst>
              <p:ext uri="{D42A27DB-BD31-4B8C-83A1-F6EECF244321}">
                <p14:modId xmlns:p14="http://schemas.microsoft.com/office/powerpoint/2010/main" val="2666524447"/>
              </p:ext>
            </p:extLst>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7" name="Object 6"/>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extLst>
              <p:ext uri="{D42A27DB-BD31-4B8C-83A1-F6EECF244321}">
                <p14:modId xmlns:p14="http://schemas.microsoft.com/office/powerpoint/2010/main" val="1388041232"/>
              </p:ext>
            </p:extLst>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8" name="Object 7"/>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extLst>
              <p:ext uri="{D42A27DB-BD31-4B8C-83A1-F6EECF244321}">
                <p14:modId xmlns:p14="http://schemas.microsoft.com/office/powerpoint/2010/main" val="1905913310"/>
              </p:ext>
            </p:extLst>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9" name="Object 8"/>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e=1.6021766208 x 10</a:t>
            </a:r>
            <a:r>
              <a:rPr lang="en-US" sz="2400" baseline="30000" dirty="0">
                <a:latin typeface="+mj-lt"/>
              </a:rPr>
              <a:t>-19 </a:t>
            </a:r>
            <a:r>
              <a:rPr lang="en-US" sz="2400" dirty="0">
                <a:latin typeface="+mj-lt"/>
              </a:rPr>
              <a:t>C</a:t>
            </a:r>
          </a:p>
          <a:p>
            <a:r>
              <a:rPr lang="en-US" sz="2400" dirty="0">
                <a:latin typeface="+mj-lt"/>
              </a:rPr>
              <a:t>                                      =4.80320467299766 x 10</a:t>
            </a:r>
            <a:r>
              <a:rPr lang="en-US" sz="2400" baseline="30000" dirty="0">
                <a:latin typeface="+mj-lt"/>
              </a:rPr>
              <a:t>-10</a:t>
            </a:r>
            <a:r>
              <a:rPr lang="en-US" sz="2400" dirty="0">
                <a:latin typeface="+mj-lt"/>
              </a:rPr>
              <a:t> </a:t>
            </a:r>
            <a:r>
              <a:rPr lang="en-US" sz="2400" dirty="0" err="1">
                <a:latin typeface="+mj-lt"/>
              </a:rPr>
              <a:t>statC</a:t>
            </a:r>
            <a:endParaRPr lang="en-US" sz="2400" dirty="0">
              <a:latin typeface="+mj-lt"/>
            </a:endParaRPr>
          </a:p>
        </p:txBody>
      </p:sp>
    </p:spTree>
    <p:extLst>
      <p:ext uri="{BB962C8B-B14F-4D97-AF65-F5344CB8AC3E}">
        <p14:creationId xmlns:p14="http://schemas.microsoft.com/office/powerpoint/2010/main" val="10443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2225650"/>
              </p:ext>
            </p:extLst>
          </p:nvPr>
        </p:nvGraphicFramePr>
        <p:xfrm>
          <a:off x="790558" y="5369719"/>
          <a:ext cx="8237538" cy="812800"/>
        </p:xfrm>
        <a:graphic>
          <a:graphicData uri="http://schemas.openxmlformats.org/presentationml/2006/ole">
            <mc:AlternateContent xmlns:mc="http://schemas.openxmlformats.org/markup-compatibility/2006">
              <mc:Choice xmlns:v="urn:schemas-microsoft-com:vml" Requires="v">
                <p:oleObj name="Equation" r:id="rId6" imgW="3987720" imgH="393480" progId="Equation.DSMT4">
                  <p:embed/>
                </p:oleObj>
              </mc:Choice>
              <mc:Fallback>
                <p:oleObj name="Equation" r:id="rId6" imgW="3987720" imgH="393480" progId="Equation.DSMT4">
                  <p:embed/>
                  <p:pic>
                    <p:nvPicPr>
                      <p:cNvPr id="8" name="Object 7"/>
                      <p:cNvPicPr>
                        <a:picLocks noChangeAspect="1" noChangeArrowheads="1"/>
                      </p:cNvPicPr>
                      <p:nvPr/>
                    </p:nvPicPr>
                    <p:blipFill>
                      <a:blip r:embed="rId7"/>
                      <a:srcRect/>
                      <a:stretch>
                        <a:fillRect/>
                      </a:stretch>
                    </p:blipFill>
                    <p:spPr bwMode="auto">
                      <a:xfrm>
                        <a:off x="790558" y="5369719"/>
                        <a:ext cx="82375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2932378"/>
              </p:ext>
            </p:extLst>
          </p:nvPr>
        </p:nvGraphicFramePr>
        <p:xfrm>
          <a:off x="546887" y="4549775"/>
          <a:ext cx="8156588" cy="8763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546887" y="4549775"/>
                        <a:ext cx="8156588" cy="876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A5491-53A1-1518-9E42-7A65F3D6B71C}"/>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4EC74C34-4B97-1109-3BD7-E9B1D6605E73}"/>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000D3FDE-03C3-ADB8-AEB9-4E0CC0DF5E1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8083F7AD-3EA9-9293-D300-8398A20751C9}"/>
              </a:ext>
            </a:extLst>
          </p:cNvPr>
          <p:cNvSpPr txBox="1"/>
          <p:nvPr/>
        </p:nvSpPr>
        <p:spPr>
          <a:xfrm>
            <a:off x="228600" y="1143000"/>
            <a:ext cx="8153400" cy="3046988"/>
          </a:xfrm>
          <a:prstGeom prst="rect">
            <a:avLst/>
          </a:prstGeom>
          <a:noFill/>
        </p:spPr>
        <p:txBody>
          <a:bodyPr wrap="square" rtlCol="0">
            <a:spAutoFit/>
          </a:bodyPr>
          <a:lstStyle/>
          <a:p>
            <a:r>
              <a:rPr lang="en-US" sz="2400" dirty="0">
                <a:latin typeface="+mj-lt"/>
              </a:rPr>
              <a:t>What will you do after May 10?</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17 to Thursday, June 20 during the hours 1:00 – 4:00 pm.</a:t>
            </a:r>
            <a:endParaRPr lang="en-US" sz="2400" dirty="0">
              <a:latin typeface="+mj-lt"/>
            </a:endParaRPr>
          </a:p>
        </p:txBody>
      </p:sp>
    </p:spTree>
    <p:extLst>
      <p:ext uri="{BB962C8B-B14F-4D97-AF65-F5344CB8AC3E}">
        <p14:creationId xmlns:p14="http://schemas.microsoft.com/office/powerpoint/2010/main" val="156548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6893943"/>
              </p:ext>
            </p:extLst>
          </p:nvPr>
        </p:nvGraphicFramePr>
        <p:xfrm>
          <a:off x="381000" y="400050"/>
          <a:ext cx="7467600" cy="5565775"/>
        </p:xfrm>
        <a:graphic>
          <a:graphicData uri="http://schemas.openxmlformats.org/presentationml/2006/ole">
            <mc:AlternateContent xmlns:mc="http://schemas.openxmlformats.org/markup-compatibility/2006">
              <mc:Choice xmlns:v="urn:schemas-microsoft-com:vml" Requires="v">
                <p:oleObj name="Equation" r:id="rId2" imgW="3276360" imgH="2438280" progId="Equation.DSMT4">
                  <p:embed/>
                </p:oleObj>
              </mc:Choice>
              <mc:Fallback>
                <p:oleObj name="Equation" r:id="rId2" imgW="3276360" imgH="2438280" progId="Equation.DSMT4">
                  <p:embed/>
                  <p:pic>
                    <p:nvPicPr>
                      <p:cNvPr id="5" name="Object 4"/>
                      <p:cNvPicPr>
                        <a:picLocks noChangeAspect="1" noChangeArrowheads="1"/>
                      </p:cNvPicPr>
                      <p:nvPr/>
                    </p:nvPicPr>
                    <p:blipFill>
                      <a:blip r:embed="rId3"/>
                      <a:srcRect/>
                      <a:stretch>
                        <a:fillRect/>
                      </a:stretch>
                    </p:blipFill>
                    <p:spPr bwMode="auto">
                      <a:xfrm>
                        <a:off x="381000" y="400050"/>
                        <a:ext cx="74676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308324"/>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p:txBody>
      </p:sp>
    </p:spTree>
    <p:extLst>
      <p:ext uri="{BB962C8B-B14F-4D97-AF65-F5344CB8AC3E}">
        <p14:creationId xmlns:p14="http://schemas.microsoft.com/office/powerpoint/2010/main" val="304198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457200" y="304800"/>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nvGraphicFramePr>
        <p:xfrm>
          <a:off x="762000" y="1828800"/>
          <a:ext cx="7467600" cy="3565525"/>
        </p:xfrm>
        <a:graphic>
          <a:graphicData uri="http://schemas.openxmlformats.org/presentationml/2006/ole">
            <mc:AlternateContent xmlns:mc="http://schemas.openxmlformats.org/markup-compatibility/2006">
              <mc:Choice xmlns:v="urn:schemas-microsoft-com:vml" Requires="v">
                <p:oleObj name="Equation" r:id="rId2" imgW="3276360" imgH="1562040" progId="Equation.DSMT4">
                  <p:embed/>
                </p:oleObj>
              </mc:Choice>
              <mc:Fallback>
                <p:oleObj name="Equation" r:id="rId2" imgW="3276360" imgH="1562040" progId="Equation.DSMT4">
                  <p:embed/>
                  <p:pic>
                    <p:nvPicPr>
                      <p:cNvPr id="6" name="Object 5"/>
                      <p:cNvPicPr>
                        <a:picLocks noChangeAspect="1" noChangeArrowheads="1"/>
                      </p:cNvPicPr>
                      <p:nvPr/>
                    </p:nvPicPr>
                    <p:blipFill>
                      <a:blip r:embed="rId3"/>
                      <a:srcRect/>
                      <a:stretch>
                        <a:fillRect/>
                      </a:stretch>
                    </p:blipFill>
                    <p:spPr bwMode="auto">
                      <a:xfrm>
                        <a:off x="762000" y="1828800"/>
                        <a:ext cx="7467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nvGraphicFramePr>
        <p:xfrm>
          <a:off x="152400" y="2133600"/>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4312" y="473075"/>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14312" y="473075"/>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887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p:cNvGraphicFramePr>
            <a:graphicFrameLocks noChangeAspect="1"/>
          </p:cNvGraphicFramePr>
          <p:nvPr/>
        </p:nvGraphicFramePr>
        <p:xfrm>
          <a:off x="747395" y="548640"/>
          <a:ext cx="7756525" cy="2552700"/>
        </p:xfrm>
        <a:graphic>
          <a:graphicData uri="http://schemas.openxmlformats.org/presentationml/2006/ole">
            <mc:AlternateContent xmlns:mc="http://schemas.openxmlformats.org/markup-compatibility/2006">
              <mc:Choice xmlns:v="urn:schemas-microsoft-com:vml" Requires="v">
                <p:oleObj name="数式" r:id="rId2" imgW="3403440" imgH="1117440" progId="Equation.3">
                  <p:embed/>
                </p:oleObj>
              </mc:Choice>
              <mc:Fallback>
                <p:oleObj name="数式" r:id="rId2" imgW="3403440" imgH="1117440" progId="Equation.3">
                  <p:embed/>
                  <p:pic>
                    <p:nvPicPr>
                      <p:cNvPr id="6" name="Object 5"/>
                      <p:cNvPicPr>
                        <a:picLocks noChangeAspect="1" noChangeArrowheads="1"/>
                      </p:cNvPicPr>
                      <p:nvPr/>
                    </p:nvPicPr>
                    <p:blipFill>
                      <a:blip r:embed="rId3"/>
                      <a:srcRect/>
                      <a:stretch>
                        <a:fillRect/>
                      </a:stretch>
                    </p:blipFill>
                    <p:spPr bwMode="auto">
                      <a:xfrm>
                        <a:off x="747395" y="548640"/>
                        <a:ext cx="7756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3333750"/>
          <a:ext cx="7524750" cy="2381250"/>
        </p:xfrm>
        <a:graphic>
          <a:graphicData uri="http://schemas.openxmlformats.org/presentationml/2006/ole">
            <mc:AlternateContent xmlns:mc="http://schemas.openxmlformats.org/markup-compatibility/2006">
              <mc:Choice xmlns:v="urn:schemas-microsoft-com:vml" Requires="v">
                <p:oleObj name="Equation" r:id="rId4" imgW="3301920" imgH="1041120" progId="Equation.DSMT4">
                  <p:embed/>
                </p:oleObj>
              </mc:Choice>
              <mc:Fallback>
                <p:oleObj name="Equation" r:id="rId4" imgW="3301920" imgH="1041120" progId="Equation.DSMT4">
                  <p:embed/>
                  <p:pic>
                    <p:nvPicPr>
                      <p:cNvPr id="7" name="Object 6"/>
                      <p:cNvPicPr>
                        <a:picLocks noChangeAspect="1" noChangeArrowheads="1"/>
                      </p:cNvPicPr>
                      <p:nvPr/>
                    </p:nvPicPr>
                    <p:blipFill>
                      <a:blip r:embed="rId5"/>
                      <a:srcRect/>
                      <a:stretch>
                        <a:fillRect/>
                      </a:stretch>
                    </p:blipFill>
                    <p:spPr bwMode="auto">
                      <a:xfrm>
                        <a:off x="685800" y="3333750"/>
                        <a:ext cx="7524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5135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67705651"/>
              </p:ext>
            </p:extLst>
          </p:nvPr>
        </p:nvGraphicFramePr>
        <p:xfrm>
          <a:off x="831850" y="1143000"/>
          <a:ext cx="6772275" cy="2465388"/>
        </p:xfrm>
        <a:graphic>
          <a:graphicData uri="http://schemas.openxmlformats.org/presentationml/2006/ole">
            <mc:AlternateContent xmlns:mc="http://schemas.openxmlformats.org/markup-compatibility/2006">
              <mc:Choice xmlns:v="urn:schemas-microsoft-com:vml" Requires="v">
                <p:oleObj name="Equation" r:id="rId2" imgW="2971800" imgH="1079280" progId="Equation.DSMT4">
                  <p:embed/>
                </p:oleObj>
              </mc:Choice>
              <mc:Fallback>
                <p:oleObj name="Equation" r:id="rId2" imgW="2971800" imgH="1079280" progId="Equation.DSMT4">
                  <p:embed/>
                  <p:pic>
                    <p:nvPicPr>
                      <p:cNvPr id="6" name="Object 5"/>
                      <p:cNvPicPr>
                        <a:picLocks noChangeAspect="1" noChangeArrowheads="1"/>
                      </p:cNvPicPr>
                      <p:nvPr/>
                    </p:nvPicPr>
                    <p:blipFill>
                      <a:blip r:embed="rId3"/>
                      <a:srcRect/>
                      <a:stretch>
                        <a:fillRect/>
                      </a:stretch>
                    </p:blipFill>
                    <p:spPr bwMode="auto">
                      <a:xfrm>
                        <a:off x="831850" y="1143000"/>
                        <a:ext cx="67722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8602694"/>
              </p:ext>
            </p:extLst>
          </p:nvPr>
        </p:nvGraphicFramePr>
        <p:xfrm>
          <a:off x="908050" y="3402013"/>
          <a:ext cx="6453188" cy="2465387"/>
        </p:xfrm>
        <a:graphic>
          <a:graphicData uri="http://schemas.openxmlformats.org/presentationml/2006/ole">
            <mc:AlternateContent xmlns:mc="http://schemas.openxmlformats.org/markup-compatibility/2006">
              <mc:Choice xmlns:v="urn:schemas-microsoft-com:vml" Requires="v">
                <p:oleObj name="Equation" r:id="rId4" imgW="2831760" imgH="1079280" progId="Equation.DSMT4">
                  <p:embed/>
                </p:oleObj>
              </mc:Choice>
              <mc:Fallback>
                <p:oleObj name="Equation" r:id="rId4" imgW="2831760" imgH="1079280" progId="Equation.DSMT4">
                  <p:embed/>
                  <p:pic>
                    <p:nvPicPr>
                      <p:cNvPr id="7" name="Object 6"/>
                      <p:cNvPicPr>
                        <a:picLocks noChangeAspect="1" noChangeArrowheads="1"/>
                      </p:cNvPicPr>
                      <p:nvPr/>
                    </p:nvPicPr>
                    <p:blipFill>
                      <a:blip r:embed="rId5"/>
                      <a:srcRect/>
                      <a:stretch>
                        <a:fillRect/>
                      </a:stretch>
                    </p:blipFill>
                    <p:spPr bwMode="auto">
                      <a:xfrm>
                        <a:off x="908050" y="3402013"/>
                        <a:ext cx="6453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14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600200"/>
            <a:ext cx="6172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6" name="Object 5"/>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03288" y="4114800"/>
          <a:ext cx="6629400" cy="2262188"/>
        </p:xfrm>
        <a:graphic>
          <a:graphicData uri="http://schemas.openxmlformats.org/presentationml/2006/ole">
            <mc:AlternateContent xmlns:mc="http://schemas.openxmlformats.org/markup-compatibility/2006">
              <mc:Choice xmlns:v="urn:schemas-microsoft-com:vml" Requires="v">
                <p:oleObj name="数式" r:id="rId4" imgW="2908080" imgH="990360" progId="Equation.3">
                  <p:embed/>
                </p:oleObj>
              </mc:Choice>
              <mc:Fallback>
                <p:oleObj name="数式" r:id="rId4" imgW="2908080" imgH="99036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4114800"/>
                        <a:ext cx="6629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7966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6" name="TextBox 5"/>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7" name="Object 6"/>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name="数式" r:id="rId2" imgW="3530520" imgH="1358640" progId="Equation.3">
                  <p:embed/>
                </p:oleObj>
              </mc:Choice>
              <mc:Fallback>
                <p:oleObj name="数式" r:id="rId2" imgW="3530520" imgH="1358640" progId="Equation.3">
                  <p:embed/>
                  <p:pic>
                    <p:nvPicPr>
                      <p:cNvPr id="7" name="Object 6"/>
                      <p:cNvPicPr>
                        <a:picLocks noChangeAspect="1" noChangeArrowheads="1"/>
                      </p:cNvPicPr>
                      <p:nvPr/>
                    </p:nvPicPr>
                    <p:blipFill>
                      <a:blip r:embed="rId3"/>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17563" y="4273550"/>
          <a:ext cx="6802437" cy="1944688"/>
        </p:xfrm>
        <a:graphic>
          <a:graphicData uri="http://schemas.openxmlformats.org/presentationml/2006/ole">
            <mc:AlternateContent xmlns:mc="http://schemas.openxmlformats.org/markup-compatibility/2006">
              <mc:Choice xmlns:v="urn:schemas-microsoft-com:vml" Requires="v">
                <p:oleObj name="数式" r:id="rId4" imgW="2984400" imgH="850680" progId="Equation.3">
                  <p:embed/>
                </p:oleObj>
              </mc:Choice>
              <mc:Fallback>
                <p:oleObj name="数式" r:id="rId4" imgW="2984400" imgH="850680" progId="Equation.3">
                  <p:embed/>
                  <p:pic>
                    <p:nvPicPr>
                      <p:cNvPr id="8" name="Object 7"/>
                      <p:cNvPicPr>
                        <a:picLocks noChangeAspect="1" noChangeArrowheads="1"/>
                      </p:cNvPicPr>
                      <p:nvPr/>
                    </p:nvPicPr>
                    <p:blipFill>
                      <a:blip r:embed="rId5"/>
                      <a:srcRect/>
                      <a:stretch>
                        <a:fillRect/>
                      </a:stretch>
                    </p:blipFill>
                    <p:spPr bwMode="auto">
                      <a:xfrm>
                        <a:off x="817563" y="4273550"/>
                        <a:ext cx="68024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66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609600" y="1219200"/>
          <a:ext cx="8371626" cy="3352800"/>
        </p:xfrm>
        <a:graphic>
          <a:graphicData uri="http://schemas.openxmlformats.org/presentationml/2006/ole">
            <mc:AlternateContent xmlns:mc="http://schemas.openxmlformats.org/markup-compatibility/2006">
              <mc:Choice xmlns:v="urn:schemas-microsoft-com:vml" Requires="v">
                <p:oleObj name="Equation" r:id="rId2" imgW="4546440" imgH="1815840" progId="Equation.DSMT4">
                  <p:embed/>
                </p:oleObj>
              </mc:Choice>
              <mc:Fallback>
                <p:oleObj name="Equation" r:id="rId2" imgW="4546440" imgH="1815840" progId="Equation.DSMT4">
                  <p:embed/>
                  <p:pic>
                    <p:nvPicPr>
                      <p:cNvPr id="6" name="Object 5"/>
                      <p:cNvPicPr>
                        <a:picLocks noChangeAspect="1" noChangeArrowheads="1"/>
                      </p:cNvPicPr>
                      <p:nvPr/>
                    </p:nvPicPr>
                    <p:blipFill>
                      <a:blip r:embed="rId3"/>
                      <a:srcRect/>
                      <a:stretch>
                        <a:fillRect/>
                      </a:stretch>
                    </p:blipFill>
                    <p:spPr bwMode="auto">
                      <a:xfrm>
                        <a:off x="609600" y="1219200"/>
                        <a:ext cx="837162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35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C2C90-6A78-4C1A-B7BE-C339FC9B4D55}"/>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D66CD6A1-8396-4404-92BF-8577A3C18388}"/>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8FB85738-F66A-4194-8CB1-AEBD170616C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057CEBE7-4BD0-4CDC-AE39-27710B86F0E5}"/>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final exam for PHY 712</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a:t>
            </a:r>
            <a:r>
              <a:rPr lang="en-US" sz="2400" b="1" dirty="0">
                <a:latin typeface="+mj-lt"/>
              </a:rPr>
              <a:t>but no one else</a:t>
            </a:r>
            <a:r>
              <a:rPr lang="en-US" sz="2400" dirty="0">
                <a:latin typeface="+mj-lt"/>
              </a:rPr>
              <a:t>!) if any questions arise about the exam questions</a:t>
            </a:r>
          </a:p>
          <a:p>
            <a:pPr marL="914400" lvl="1" indent="-457200">
              <a:buFont typeface="Arial" panose="020B0604020202020204" pitchFamily="34" charset="0"/>
              <a:buChar char="•"/>
            </a:pPr>
            <a:r>
              <a:rPr lang="en-US" sz="2400" dirty="0">
                <a:latin typeface="+mj-lt"/>
              </a:rPr>
              <a:t>Extra credit awarded if you find errors/inconsistencies/ambiguities in the exam questions </a:t>
            </a:r>
          </a:p>
        </p:txBody>
      </p:sp>
    </p:spTree>
    <p:extLst>
      <p:ext uri="{BB962C8B-B14F-4D97-AF65-F5344CB8AC3E}">
        <p14:creationId xmlns:p14="http://schemas.microsoft.com/office/powerpoint/2010/main" val="4862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p:cNvGraphicFramePr>
            <a:graphicFrameLocks noChangeAspect="1"/>
          </p:cNvGraphicFramePr>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name="数式" r:id="rId2" imgW="3047760" imgH="393480" progId="Equation.3">
                  <p:embed/>
                </p:oleObj>
              </mc:Choice>
              <mc:Fallback>
                <p:oleObj name="数式" r:id="rId2" imgW="3047760" imgH="393480" progId="Equation.3">
                  <p:embed/>
                  <p:pic>
                    <p:nvPicPr>
                      <p:cNvPr id="6" name="Object 5"/>
                      <p:cNvPicPr>
                        <a:picLocks noChangeAspect="1" noChangeArrowheads="1"/>
                      </p:cNvPicPr>
                      <p:nvPr/>
                    </p:nvPicPr>
                    <p:blipFill>
                      <a:blip r:embed="rId3"/>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38200" y="1676400"/>
          <a:ext cx="6970712" cy="2081212"/>
        </p:xfrm>
        <a:graphic>
          <a:graphicData uri="http://schemas.openxmlformats.org/presentationml/2006/ole">
            <mc:AlternateContent xmlns:mc="http://schemas.openxmlformats.org/markup-compatibility/2006">
              <mc:Choice xmlns:v="urn:schemas-microsoft-com:vml" Requires="v">
                <p:oleObj name="数式" r:id="rId4" imgW="3238200" imgH="965160" progId="Equation.3">
                  <p:embed/>
                </p:oleObj>
              </mc:Choice>
              <mc:Fallback>
                <p:oleObj name="数式" r:id="rId4" imgW="3238200" imgH="965160" progId="Equation.3">
                  <p:embed/>
                  <p:pic>
                    <p:nvPicPr>
                      <p:cNvPr id="7" name="Object 6"/>
                      <p:cNvPicPr>
                        <a:picLocks noChangeAspect="1" noChangeArrowheads="1"/>
                      </p:cNvPicPr>
                      <p:nvPr/>
                    </p:nvPicPr>
                    <p:blipFill>
                      <a:blip r:embed="rId5"/>
                      <a:srcRect/>
                      <a:stretch>
                        <a:fillRect/>
                      </a:stretch>
                    </p:blipFill>
                    <p:spPr bwMode="auto">
                      <a:xfrm>
                        <a:off x="838200" y="1676400"/>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179513" y="3706813"/>
          <a:ext cx="6286500" cy="2546350"/>
        </p:xfrm>
        <a:graphic>
          <a:graphicData uri="http://schemas.openxmlformats.org/presentationml/2006/ole">
            <mc:AlternateContent xmlns:mc="http://schemas.openxmlformats.org/markup-compatibility/2006">
              <mc:Choice xmlns:v="urn:schemas-microsoft-com:vml" Requires="v">
                <p:oleObj name="数式" r:id="rId6" imgW="2920680" imgH="1180800" progId="Equation.3">
                  <p:embed/>
                </p:oleObj>
              </mc:Choice>
              <mc:Fallback>
                <p:oleObj name="数式" r:id="rId6" imgW="2920680" imgH="1180800" progId="Equation.3">
                  <p:embed/>
                  <p:pic>
                    <p:nvPicPr>
                      <p:cNvPr id="8" name="Object 7"/>
                      <p:cNvPicPr>
                        <a:picLocks noChangeAspect="1" noChangeArrowheads="1"/>
                      </p:cNvPicPr>
                      <p:nvPr/>
                    </p:nvPicPr>
                    <p:blipFill>
                      <a:blip r:embed="rId7"/>
                      <a:srcRect/>
                      <a:stretch>
                        <a:fillRect/>
                      </a:stretch>
                    </p:blipFill>
                    <p:spPr bwMode="auto">
                      <a:xfrm>
                        <a:off x="1179513" y="3706813"/>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7039166B-DBDA-00C2-DD80-46411E640E55}"/>
              </a:ext>
            </a:extLst>
          </p:cNvPr>
          <p:cNvSpPr txBox="1"/>
          <p:nvPr/>
        </p:nvSpPr>
        <p:spPr>
          <a:xfrm>
            <a:off x="6988629" y="3757612"/>
            <a:ext cx="2133600" cy="1200329"/>
          </a:xfrm>
          <a:prstGeom prst="rect">
            <a:avLst/>
          </a:prstGeom>
          <a:noFill/>
        </p:spPr>
        <p:txBody>
          <a:bodyPr wrap="square" rtlCol="0">
            <a:spAutoFit/>
          </a:bodyPr>
          <a:lstStyle/>
          <a:p>
            <a:r>
              <a:rPr lang="en-US" sz="2400" dirty="0">
                <a:latin typeface="+mj-lt"/>
              </a:rPr>
              <a:t>Note that this result is valid for all </a:t>
            </a:r>
            <a:r>
              <a:rPr lang="en-US" sz="2400" i="1" dirty="0">
                <a:latin typeface="+mj-lt"/>
              </a:rPr>
              <a:t>k.</a:t>
            </a:r>
            <a:endParaRPr lang="en-US" sz="2400" dirty="0">
              <a:latin typeface="+mj-lt"/>
            </a:endParaRPr>
          </a:p>
        </p:txBody>
      </p:sp>
    </p:spTree>
    <p:extLst>
      <p:ext uri="{BB962C8B-B14F-4D97-AF65-F5344CB8AC3E}">
        <p14:creationId xmlns:p14="http://schemas.microsoft.com/office/powerpoint/2010/main" val="3879350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304800" y="76200"/>
            <a:ext cx="6858000" cy="461665"/>
          </a:xfrm>
          <a:prstGeom prst="rect">
            <a:avLst/>
          </a:prstGeom>
          <a:noFill/>
        </p:spPr>
        <p:txBody>
          <a:bodyPr wrap="square" rtlCol="0">
            <a:spAutoFit/>
          </a:bodyPr>
          <a:lstStyle/>
          <a:p>
            <a:r>
              <a:rPr lang="en-US" sz="2400" dirty="0">
                <a:latin typeface="+mj-lt"/>
              </a:rPr>
              <a:t>Example of dipole radiation source -- continued</a:t>
            </a:r>
          </a:p>
        </p:txBody>
      </p:sp>
      <p:graphicFrame>
        <p:nvGraphicFramePr>
          <p:cNvPr id="6" name="Object 5"/>
          <p:cNvGraphicFramePr>
            <a:graphicFrameLocks noChangeAspect="1"/>
          </p:cNvGraphicFramePr>
          <p:nvPr/>
        </p:nvGraphicFramePr>
        <p:xfrm>
          <a:off x="590550" y="383807"/>
          <a:ext cx="6286500" cy="2546350"/>
        </p:xfrm>
        <a:graphic>
          <a:graphicData uri="http://schemas.openxmlformats.org/presentationml/2006/ole">
            <mc:AlternateContent xmlns:mc="http://schemas.openxmlformats.org/markup-compatibility/2006">
              <mc:Choice xmlns:v="urn:schemas-microsoft-com:vml" Requires="v">
                <p:oleObj name="数式" r:id="rId2" imgW="2920680" imgH="1180800" progId="Equation.3">
                  <p:embed/>
                </p:oleObj>
              </mc:Choice>
              <mc:Fallback>
                <p:oleObj name="数式" r:id="rId2" imgW="2920680" imgH="1180800" progId="Equation.3">
                  <p:embed/>
                  <p:pic>
                    <p:nvPicPr>
                      <p:cNvPr id="6" name="Object 5"/>
                      <p:cNvPicPr>
                        <a:picLocks noChangeAspect="1" noChangeArrowheads="1"/>
                      </p:cNvPicPr>
                      <p:nvPr/>
                    </p:nvPicPr>
                    <p:blipFill>
                      <a:blip r:embed="rId3"/>
                      <a:srcRect/>
                      <a:stretch>
                        <a:fillRect/>
                      </a:stretch>
                    </p:blipFill>
                    <p:spPr bwMode="auto">
                      <a:xfrm>
                        <a:off x="590550" y="383807"/>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89560" y="2949472"/>
            <a:ext cx="8854440" cy="461665"/>
          </a:xfrm>
          <a:prstGeom prst="rect">
            <a:avLst/>
          </a:prstGeom>
          <a:noFill/>
        </p:spPr>
        <p:txBody>
          <a:bodyPr wrap="square" rtlCol="0">
            <a:spAutoFit/>
          </a:bodyPr>
          <a:lstStyle/>
          <a:p>
            <a:r>
              <a:rPr lang="en-US" sz="2400" dirty="0">
                <a:latin typeface="+mj-lt"/>
              </a:rPr>
              <a:t>Relationship to pure dipole approximation (exact when </a:t>
            </a:r>
            <a:r>
              <a:rPr lang="en-US" sz="2400" i="1" dirty="0">
                <a:latin typeface="+mj-lt"/>
              </a:rPr>
              <a:t>kR</a:t>
            </a:r>
            <a:r>
              <a:rPr lang="en-US" sz="2400" dirty="0">
                <a:latin typeface="+mj-lt"/>
                <a:sym typeface="Wingdings" pitchFamily="2" charset="2"/>
              </a:rPr>
              <a:t></a:t>
            </a:r>
            <a:r>
              <a:rPr lang="en-US" sz="2400" dirty="0">
                <a:latin typeface="+mj-lt"/>
              </a:rPr>
              <a:t>0)</a:t>
            </a:r>
          </a:p>
        </p:txBody>
      </p:sp>
      <p:graphicFrame>
        <p:nvGraphicFramePr>
          <p:cNvPr id="8" name="Object 7"/>
          <p:cNvGraphicFramePr>
            <a:graphicFrameLocks noChangeAspect="1"/>
          </p:cNvGraphicFramePr>
          <p:nvPr/>
        </p:nvGraphicFramePr>
        <p:xfrm>
          <a:off x="609600" y="3200400"/>
          <a:ext cx="7991475" cy="3019425"/>
        </p:xfrm>
        <a:graphic>
          <a:graphicData uri="http://schemas.openxmlformats.org/presentationml/2006/ole">
            <mc:AlternateContent xmlns:mc="http://schemas.openxmlformats.org/markup-compatibility/2006">
              <mc:Choice xmlns:v="urn:schemas-microsoft-com:vml" Requires="v">
                <p:oleObj name="数式" r:id="rId4" imgW="3504960" imgH="1320480" progId="Equation.3">
                  <p:embed/>
                </p:oleObj>
              </mc:Choice>
              <mc:Fallback>
                <p:oleObj name="数式" r:id="rId4" imgW="3504960" imgH="1320480" progId="Equation.3">
                  <p:embed/>
                  <p:pic>
                    <p:nvPicPr>
                      <p:cNvPr id="8" name="Object 7"/>
                      <p:cNvPicPr>
                        <a:picLocks noChangeAspect="1" noChangeArrowheads="1"/>
                      </p:cNvPicPr>
                      <p:nvPr/>
                    </p:nvPicPr>
                    <p:blipFill>
                      <a:blip r:embed="rId5"/>
                      <a:srcRect/>
                      <a:stretch>
                        <a:fillRect/>
                      </a:stretch>
                    </p:blipFill>
                    <p:spPr bwMode="auto">
                      <a:xfrm>
                        <a:off x="609600" y="3200400"/>
                        <a:ext cx="79914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1643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for dipole radiation --:</a:t>
            </a:r>
          </a:p>
        </p:txBody>
      </p:sp>
      <p:graphicFrame>
        <p:nvGraphicFramePr>
          <p:cNvPr id="6" name="Object 5"/>
          <p:cNvGraphicFramePr>
            <a:graphicFrameLocks noChangeAspect="1"/>
          </p:cNvGraphicFramePr>
          <p:nvPr/>
        </p:nvGraphicFramePr>
        <p:xfrm>
          <a:off x="511328" y="861123"/>
          <a:ext cx="8659812" cy="5829300"/>
        </p:xfrm>
        <a:graphic>
          <a:graphicData uri="http://schemas.openxmlformats.org/presentationml/2006/ole">
            <mc:AlternateContent xmlns:mc="http://schemas.openxmlformats.org/markup-compatibility/2006">
              <mc:Choice xmlns:v="urn:schemas-microsoft-com:vml" Requires="v">
                <p:oleObj name="Equation" r:id="rId2" imgW="6146640" imgH="4127400" progId="Equation.DSMT4">
                  <p:embed/>
                </p:oleObj>
              </mc:Choice>
              <mc:Fallback>
                <p:oleObj name="Equation" r:id="rId2" imgW="6146640" imgH="4127400" progId="Equation.DSMT4">
                  <p:embed/>
                  <p:pic>
                    <p:nvPicPr>
                      <p:cNvPr id="6" name="Object 5"/>
                      <p:cNvPicPr>
                        <a:picLocks noChangeAspect="1" noChangeArrowheads="1"/>
                      </p:cNvPicPr>
                      <p:nvPr/>
                    </p:nvPicPr>
                    <p:blipFill>
                      <a:blip r:embed="rId3"/>
                      <a:srcRect/>
                      <a:stretch>
                        <a:fillRect/>
                      </a:stretch>
                    </p:blipFill>
                    <p:spPr bwMode="auto">
                      <a:xfrm>
                        <a:off x="511328" y="861123"/>
                        <a:ext cx="8659812" cy="5829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005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E63A2-73C0-207E-7DFF-3CD09186BCB8}"/>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3DBD26AA-BC76-7379-77F6-EF333CCB257E}"/>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9F98BCD6-5524-97A2-15CD-E8678BE53983}"/>
              </a:ext>
            </a:extLst>
          </p:cNvPr>
          <p:cNvSpPr>
            <a:spLocks noGrp="1"/>
          </p:cNvSpPr>
          <p:nvPr>
            <p:ph type="sldNum" sz="quarter" idx="12"/>
          </p:nvPr>
        </p:nvSpPr>
        <p:spPr/>
        <p:txBody>
          <a:bodyPr/>
          <a:lstStyle/>
          <a:p>
            <a:fld id="{CE368B07-CEBF-4C80-90AF-53B34FA04CF3}" type="slidenum">
              <a:rPr lang="en-US" smtClean="0"/>
              <a:t>43</a:t>
            </a:fld>
            <a:endParaRPr lang="en-US" dirty="0"/>
          </a:p>
        </p:txBody>
      </p:sp>
      <p:graphicFrame>
        <p:nvGraphicFramePr>
          <p:cNvPr id="5" name="Object 4">
            <a:extLst>
              <a:ext uri="{FF2B5EF4-FFF2-40B4-BE49-F238E27FC236}">
                <a16:creationId xmlns:a16="http://schemas.microsoft.com/office/drawing/2014/main" id="{8E30254C-ED1B-F863-D950-737FA77F8174}"/>
              </a:ext>
            </a:extLst>
          </p:cNvPr>
          <p:cNvGraphicFramePr>
            <a:graphicFrameLocks noChangeAspect="1"/>
          </p:cNvGraphicFramePr>
          <p:nvPr>
            <p:extLst>
              <p:ext uri="{D42A27DB-BD31-4B8C-83A1-F6EECF244321}">
                <p14:modId xmlns:p14="http://schemas.microsoft.com/office/powerpoint/2010/main" val="457743476"/>
              </p:ext>
            </p:extLst>
          </p:nvPr>
        </p:nvGraphicFramePr>
        <p:xfrm>
          <a:off x="720725" y="1524000"/>
          <a:ext cx="7702550" cy="3451225"/>
        </p:xfrm>
        <a:graphic>
          <a:graphicData uri="http://schemas.openxmlformats.org/presentationml/2006/ole">
            <mc:AlternateContent xmlns:mc="http://schemas.openxmlformats.org/markup-compatibility/2006">
              <mc:Choice xmlns:v="urn:schemas-microsoft-com:vml" Requires="v">
                <p:oleObj name="Equation" r:id="rId2" imgW="2552400" imgH="1143000" progId="Equation.DSMT4">
                  <p:embed/>
                </p:oleObj>
              </mc:Choice>
              <mc:Fallback>
                <p:oleObj name="Equation" r:id="rId2" imgW="2552400" imgH="1143000" progId="Equation.DSMT4">
                  <p:embed/>
                  <p:pic>
                    <p:nvPicPr>
                      <p:cNvPr id="0" name=""/>
                      <p:cNvPicPr/>
                      <p:nvPr/>
                    </p:nvPicPr>
                    <p:blipFill>
                      <a:blip r:embed="rId3"/>
                      <a:stretch>
                        <a:fillRect/>
                      </a:stretch>
                    </p:blipFill>
                    <p:spPr>
                      <a:xfrm>
                        <a:off x="720725" y="1524000"/>
                        <a:ext cx="7702550" cy="34512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49DBF4B-0184-B370-64FA-EBD2D806F3EA}"/>
              </a:ext>
            </a:extLst>
          </p:cNvPr>
          <p:cNvSpPr txBox="1"/>
          <p:nvPr/>
        </p:nvSpPr>
        <p:spPr>
          <a:xfrm>
            <a:off x="152400" y="304800"/>
            <a:ext cx="8382000" cy="830997"/>
          </a:xfrm>
          <a:prstGeom prst="rect">
            <a:avLst/>
          </a:prstGeom>
          <a:noFill/>
        </p:spPr>
        <p:txBody>
          <a:bodyPr wrap="square" rtlCol="0">
            <a:spAutoFit/>
          </a:bodyPr>
          <a:lstStyle/>
          <a:p>
            <a:r>
              <a:rPr lang="en-US" sz="2400" dirty="0">
                <a:latin typeface="+mj-lt"/>
              </a:rPr>
              <a:t>Another useful approximation for analyzing radiation for time harmonic sources --</a:t>
            </a:r>
          </a:p>
        </p:txBody>
      </p:sp>
    </p:spTree>
    <p:extLst>
      <p:ext uri="{BB962C8B-B14F-4D97-AF65-F5344CB8AC3E}">
        <p14:creationId xmlns:p14="http://schemas.microsoft.com/office/powerpoint/2010/main" val="3810172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dirty="0"/>
          </a:p>
        </p:txBody>
      </p:sp>
      <p:sp>
        <p:nvSpPr>
          <p:cNvPr id="5" name="TextBox 4"/>
          <p:cNvSpPr txBox="1"/>
          <p:nvPr/>
        </p:nvSpPr>
        <p:spPr>
          <a:xfrm>
            <a:off x="0" y="73967"/>
            <a:ext cx="8382000" cy="461665"/>
          </a:xfrm>
          <a:prstGeom prst="rect">
            <a:avLst/>
          </a:prstGeom>
          <a:noFill/>
        </p:spPr>
        <p:txBody>
          <a:bodyPr wrap="square" rtlCol="0">
            <a:spAutoFit/>
          </a:bodyPr>
          <a:lstStyle/>
          <a:p>
            <a:r>
              <a:rPr lang="en-US" sz="2400" dirty="0">
                <a:latin typeface="+mj-lt"/>
              </a:rPr>
              <a:t>Radiation from a moving charged particle</a:t>
            </a:r>
          </a:p>
        </p:txBody>
      </p:sp>
      <p:cxnSp>
        <p:nvCxnSpPr>
          <p:cNvPr id="6" name="Straight Arrow Connector 5"/>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1" name="TextBox 10"/>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3" name="Oval 12"/>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5" name="Straight Arrow Connector 14"/>
          <p:cNvCxnSpPr>
            <a:stCxn id="9"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17" name="Straight Arrow Connector 16"/>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09160" y="2438400"/>
            <a:ext cx="18440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err="1">
                <a:latin typeface="+mj-lt"/>
              </a:rPr>
              <a:t>t</a:t>
            </a:r>
            <a:r>
              <a:rPr lang="en-US" sz="2400" i="1" baseline="-25000" dirty="0" err="1">
                <a:latin typeface="+mj-lt"/>
              </a:rPr>
              <a:t>r</a:t>
            </a:r>
            <a:r>
              <a:rPr lang="en-US" sz="2400" b="1" dirty="0">
                <a:latin typeface="+mj-lt"/>
              </a:rPr>
              <a:t>)=R</a:t>
            </a:r>
          </a:p>
        </p:txBody>
      </p:sp>
      <p:sp>
        <p:nvSpPr>
          <p:cNvPr id="19" name="TextBox 18"/>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20" name="Object 19"/>
          <p:cNvGraphicFramePr>
            <a:graphicFrameLocks noChangeAspect="1"/>
          </p:cNvGraphicFramePr>
          <p:nvPr/>
        </p:nvGraphicFramePr>
        <p:xfrm>
          <a:off x="5886450" y="304800"/>
          <a:ext cx="3071813" cy="2095500"/>
        </p:xfrm>
        <a:graphic>
          <a:graphicData uri="http://schemas.openxmlformats.org/presentationml/2006/ole">
            <mc:AlternateContent xmlns:mc="http://schemas.openxmlformats.org/markup-compatibility/2006">
              <mc:Choice xmlns:v="urn:schemas-microsoft-com:vml" Requires="v">
                <p:oleObj name="数式" r:id="rId2" imgW="1358640" imgH="927000" progId="Equation.3">
                  <p:embed/>
                </p:oleObj>
              </mc:Choice>
              <mc:Fallback>
                <p:oleObj name="数式" r:id="rId2" imgW="1358640" imgH="927000" progId="Equation.3">
                  <p:embed/>
                  <p:pic>
                    <p:nvPicPr>
                      <p:cNvPr id="20" name="Object 19"/>
                      <p:cNvPicPr/>
                      <p:nvPr/>
                    </p:nvPicPr>
                    <p:blipFill>
                      <a:blip r:embed="rId3"/>
                      <a:stretch>
                        <a:fillRect/>
                      </a:stretch>
                    </p:blipFill>
                    <p:spPr>
                      <a:xfrm>
                        <a:off x="5886450" y="304800"/>
                        <a:ext cx="3071813" cy="2095500"/>
                      </a:xfrm>
                      <a:prstGeom prst="rect">
                        <a:avLst/>
                      </a:prstGeom>
                    </p:spPr>
                  </p:pic>
                </p:oleObj>
              </mc:Fallback>
            </mc:AlternateContent>
          </a:graphicData>
        </a:graphic>
      </p:graphicFrame>
      <p:cxnSp>
        <p:nvCxnSpPr>
          <p:cNvPr id="21" name="Straight Arrow Connector 20"/>
          <p:cNvCxnSpPr/>
          <p:nvPr/>
        </p:nvCxnSpPr>
        <p:spPr>
          <a:xfrm flipV="1">
            <a:off x="3048000" y="2438400"/>
            <a:ext cx="3810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2590800"/>
            <a:ext cx="822960" cy="461665"/>
          </a:xfrm>
          <a:prstGeom prst="rect">
            <a:avLst/>
          </a:prstGeom>
          <a:noFill/>
        </p:spPr>
        <p:txBody>
          <a:bodyPr wrap="square" rtlCol="0">
            <a:spAutoFit/>
          </a:bodyPr>
          <a:lstStyle/>
          <a:p>
            <a:r>
              <a:rPr lang="en-US" sz="2400" dirty="0">
                <a:latin typeface="Symbol" pitchFamily="18" charset="2"/>
              </a:rPr>
              <a:t>Q</a:t>
            </a:r>
          </a:p>
        </p:txBody>
      </p:sp>
      <p:grpSp>
        <p:nvGrpSpPr>
          <p:cNvPr id="24" name="Group 23"/>
          <p:cNvGrpSpPr/>
          <p:nvPr/>
        </p:nvGrpSpPr>
        <p:grpSpPr>
          <a:xfrm>
            <a:off x="3352800" y="2052935"/>
            <a:ext cx="381000" cy="694730"/>
            <a:chOff x="3352800" y="2052935"/>
            <a:chExt cx="381000" cy="694730"/>
          </a:xfrm>
        </p:grpSpPr>
        <p:sp>
          <p:nvSpPr>
            <p:cNvPr id="25" name="TextBox 24"/>
            <p:cNvSpPr txBox="1"/>
            <p:nvPr/>
          </p:nvSpPr>
          <p:spPr>
            <a:xfrm>
              <a:off x="3352800" y="2286000"/>
              <a:ext cx="381000" cy="461665"/>
            </a:xfrm>
            <a:prstGeom prst="rect">
              <a:avLst/>
            </a:prstGeom>
            <a:noFill/>
          </p:spPr>
          <p:txBody>
            <a:bodyPr wrap="square" rtlCol="0">
              <a:spAutoFit/>
            </a:bodyPr>
            <a:lstStyle/>
            <a:p>
              <a:r>
                <a:rPr lang="en-US" sz="2400" b="1" dirty="0">
                  <a:latin typeface="+mj-lt"/>
                </a:rPr>
                <a:t>v</a:t>
              </a:r>
            </a:p>
          </p:txBody>
        </p:sp>
        <p:sp>
          <p:nvSpPr>
            <p:cNvPr id="26" name="TextBox 25"/>
            <p:cNvSpPr txBox="1"/>
            <p:nvPr/>
          </p:nvSpPr>
          <p:spPr>
            <a:xfrm>
              <a:off x="3383280" y="2052935"/>
              <a:ext cx="304800" cy="461665"/>
            </a:xfrm>
            <a:prstGeom prst="rect">
              <a:avLst/>
            </a:prstGeom>
            <a:noFill/>
          </p:spPr>
          <p:txBody>
            <a:bodyPr wrap="square" rtlCol="0">
              <a:spAutoFit/>
            </a:bodyPr>
            <a:lstStyle/>
            <a:p>
              <a:r>
                <a:rPr lang="en-US" sz="2400" b="1" dirty="0">
                  <a:latin typeface="+mj-lt"/>
                </a:rPr>
                <a:t>.</a:t>
              </a:r>
            </a:p>
          </p:txBody>
        </p:sp>
      </p:grpSp>
      <p:graphicFrame>
        <p:nvGraphicFramePr>
          <p:cNvPr id="27" name="Object 26">
            <a:extLst>
              <a:ext uri="{FF2B5EF4-FFF2-40B4-BE49-F238E27FC236}">
                <a16:creationId xmlns:a16="http://schemas.microsoft.com/office/drawing/2014/main" id="{0FEC99B0-90EB-A42F-458E-D27AA3169AB9}"/>
              </a:ext>
            </a:extLst>
          </p:cNvPr>
          <p:cNvGraphicFramePr>
            <a:graphicFrameLocks noChangeAspect="1"/>
          </p:cNvGraphicFramePr>
          <p:nvPr>
            <p:extLst>
              <p:ext uri="{D42A27DB-BD31-4B8C-83A1-F6EECF244321}">
                <p14:modId xmlns:p14="http://schemas.microsoft.com/office/powerpoint/2010/main" val="412692800"/>
              </p:ext>
            </p:extLst>
          </p:nvPr>
        </p:nvGraphicFramePr>
        <p:xfrm>
          <a:off x="4764298" y="3994322"/>
          <a:ext cx="3216696" cy="1272539"/>
        </p:xfrm>
        <a:graphic>
          <a:graphicData uri="http://schemas.openxmlformats.org/presentationml/2006/ole">
            <mc:AlternateContent xmlns:mc="http://schemas.openxmlformats.org/markup-compatibility/2006">
              <mc:Choice xmlns:v="urn:schemas-microsoft-com:vml" Requires="v">
                <p:oleObj name="Equation" r:id="rId4" imgW="1155600" imgH="457200" progId="Equation.DSMT4">
                  <p:embed/>
                </p:oleObj>
              </mc:Choice>
              <mc:Fallback>
                <p:oleObj name="Equation" r:id="rId4" imgW="1155600" imgH="457200" progId="Equation.DSMT4">
                  <p:embed/>
                  <p:pic>
                    <p:nvPicPr>
                      <p:cNvPr id="0" name=""/>
                      <p:cNvPicPr/>
                      <p:nvPr/>
                    </p:nvPicPr>
                    <p:blipFill>
                      <a:blip r:embed="rId5"/>
                      <a:stretch>
                        <a:fillRect/>
                      </a:stretch>
                    </p:blipFill>
                    <p:spPr>
                      <a:xfrm>
                        <a:off x="4764298" y="3994322"/>
                        <a:ext cx="3216696" cy="1272539"/>
                      </a:xfrm>
                      <a:prstGeom prst="rect">
                        <a:avLst/>
                      </a:prstGeom>
                    </p:spPr>
                  </p:pic>
                </p:oleObj>
              </mc:Fallback>
            </mc:AlternateContent>
          </a:graphicData>
        </a:graphic>
      </p:graphicFrame>
    </p:spTree>
    <p:extLst>
      <p:ext uri="{BB962C8B-B14F-4D97-AF65-F5344CB8AC3E}">
        <p14:creationId xmlns:p14="http://schemas.microsoft.com/office/powerpoint/2010/main" val="4286044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sp>
        <p:nvSpPr>
          <p:cNvPr id="5" name="TextBox 4"/>
          <p:cNvSpPr txBox="1"/>
          <p:nvPr/>
        </p:nvSpPr>
        <p:spPr>
          <a:xfrm>
            <a:off x="457200" y="124519"/>
            <a:ext cx="8610600" cy="461665"/>
          </a:xfrm>
          <a:prstGeom prst="rect">
            <a:avLst/>
          </a:prstGeom>
          <a:noFill/>
        </p:spPr>
        <p:txBody>
          <a:bodyPr wrap="square" rtlCol="0">
            <a:spAutoFit/>
          </a:bodyPr>
          <a:lstStyle/>
          <a:p>
            <a:r>
              <a:rPr lang="en-US" sz="2400" dirty="0" err="1">
                <a:latin typeface="+mj-lt"/>
              </a:rPr>
              <a:t>Li</a:t>
            </a:r>
            <a:r>
              <a:rPr lang="en-US" sz="2400" dirty="0" err="1"/>
              <a:t>è</a:t>
            </a:r>
            <a:r>
              <a:rPr lang="en-US" sz="2400" dirty="0" err="1">
                <a:latin typeface="+mj-lt"/>
              </a:rPr>
              <a:t>nard-Wiechert</a:t>
            </a:r>
            <a:r>
              <a:rPr lang="en-US" sz="2400" dirty="0">
                <a:latin typeface="+mj-lt"/>
              </a:rPr>
              <a:t> potentials –(Gaussian units)</a:t>
            </a:r>
          </a:p>
        </p:txBody>
      </p:sp>
      <p:graphicFrame>
        <p:nvGraphicFramePr>
          <p:cNvPr id="6" name="Object 5"/>
          <p:cNvGraphicFramePr>
            <a:graphicFrameLocks noChangeAspect="1"/>
          </p:cNvGraphicFramePr>
          <p:nvPr/>
        </p:nvGraphicFramePr>
        <p:xfrm>
          <a:off x="821531" y="2433935"/>
          <a:ext cx="7500938" cy="3690938"/>
        </p:xfrm>
        <a:graphic>
          <a:graphicData uri="http://schemas.openxmlformats.org/presentationml/2006/ole">
            <mc:AlternateContent xmlns:mc="http://schemas.openxmlformats.org/markup-compatibility/2006">
              <mc:Choice xmlns:v="urn:schemas-microsoft-com:vml" Requires="v">
                <p:oleObj name="Equation" r:id="rId2" imgW="4165560" imgH="2044440" progId="Equation.DSMT4">
                  <p:embed/>
                </p:oleObj>
              </mc:Choice>
              <mc:Fallback>
                <p:oleObj name="Equation" r:id="rId2" imgW="4165560" imgH="2044440" progId="Equation.DSMT4">
                  <p:embed/>
                  <p:pic>
                    <p:nvPicPr>
                      <p:cNvPr id="6" name="Object 5"/>
                      <p:cNvPicPr>
                        <a:picLocks noChangeAspect="1" noChangeArrowheads="1"/>
                      </p:cNvPicPr>
                      <p:nvPr/>
                    </p:nvPicPr>
                    <p:blipFill>
                      <a:blip r:embed="rId3"/>
                      <a:srcRect/>
                      <a:stretch>
                        <a:fillRect/>
                      </a:stretch>
                    </p:blipFill>
                    <p:spPr bwMode="auto">
                      <a:xfrm>
                        <a:off x="821531" y="2433935"/>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21531" y="762000"/>
          <a:ext cx="2980436" cy="1507877"/>
        </p:xfrm>
        <a:graphic>
          <a:graphicData uri="http://schemas.openxmlformats.org/presentationml/2006/ole">
            <mc:AlternateContent xmlns:mc="http://schemas.openxmlformats.org/markup-compatibility/2006">
              <mc:Choice xmlns:v="urn:schemas-microsoft-com:vml" Requires="v">
                <p:oleObj name="Equation" r:id="rId4" imgW="2133360" imgH="1079280" progId="Equation.DSMT4">
                  <p:embed/>
                </p:oleObj>
              </mc:Choice>
              <mc:Fallback>
                <p:oleObj name="Equation" r:id="rId4" imgW="2133360" imgH="1079280" progId="Equation.DSMT4">
                  <p:embed/>
                  <p:pic>
                    <p:nvPicPr>
                      <p:cNvPr id="7" name="Object 6"/>
                      <p:cNvPicPr/>
                      <p:nvPr/>
                    </p:nvPicPr>
                    <p:blipFill>
                      <a:blip r:embed="rId5"/>
                      <a:stretch>
                        <a:fillRect/>
                      </a:stretch>
                    </p:blipFill>
                    <p:spPr>
                      <a:xfrm>
                        <a:off x="821531" y="762000"/>
                        <a:ext cx="2980436" cy="1507877"/>
                      </a:xfrm>
                      <a:prstGeom prst="rect">
                        <a:avLst/>
                      </a:prstGeom>
                    </p:spPr>
                  </p:pic>
                </p:oleObj>
              </mc:Fallback>
            </mc:AlternateContent>
          </a:graphicData>
        </a:graphic>
      </p:graphicFrame>
    </p:spTree>
    <p:extLst>
      <p:ext uri="{BB962C8B-B14F-4D97-AF65-F5344CB8AC3E}">
        <p14:creationId xmlns:p14="http://schemas.microsoft.com/office/powerpoint/2010/main" val="3302861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and magnetic fields far from source:</a:t>
            </a:r>
          </a:p>
        </p:txBody>
      </p:sp>
      <p:graphicFrame>
        <p:nvGraphicFramePr>
          <p:cNvPr id="6" name="Object 5"/>
          <p:cNvGraphicFramePr>
            <a:graphicFrameLocks noChangeAspect="1"/>
          </p:cNvGraphicFramePr>
          <p:nvPr/>
        </p:nvGraphicFramePr>
        <p:xfrm>
          <a:off x="1524000" y="1219200"/>
          <a:ext cx="6199188" cy="2465387"/>
        </p:xfrm>
        <a:graphic>
          <a:graphicData uri="http://schemas.openxmlformats.org/presentationml/2006/ole">
            <mc:AlternateContent xmlns:mc="http://schemas.openxmlformats.org/markup-compatibility/2006">
              <mc:Choice xmlns:v="urn:schemas-microsoft-com:vml" Requires="v">
                <p:oleObj name="数式" r:id="rId2" imgW="2743200" imgH="1091880" progId="Equation.3">
                  <p:embed/>
                </p:oleObj>
              </mc:Choice>
              <mc:Fallback>
                <p:oleObj name="数式" r:id="rId2" imgW="2743200" imgH="1091880" progId="Equation.3">
                  <p:embed/>
                  <p:pic>
                    <p:nvPicPr>
                      <p:cNvPr id="6" name="Object 5"/>
                      <p:cNvPicPr>
                        <a:picLocks noChangeAspect="1" noChangeArrowheads="1"/>
                      </p:cNvPicPr>
                      <p:nvPr/>
                    </p:nvPicPr>
                    <p:blipFill>
                      <a:blip r:embed="rId3"/>
                      <a:srcRect/>
                      <a:stretch>
                        <a:fillRect/>
                      </a:stretch>
                    </p:blipFill>
                    <p:spPr bwMode="auto">
                      <a:xfrm>
                        <a:off x="1524000" y="1219200"/>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00200" y="3821113"/>
          <a:ext cx="5251450" cy="2579687"/>
        </p:xfrm>
        <a:graphic>
          <a:graphicData uri="http://schemas.openxmlformats.org/presentationml/2006/ole">
            <mc:AlternateContent xmlns:mc="http://schemas.openxmlformats.org/markup-compatibility/2006">
              <mc:Choice xmlns:v="urn:schemas-microsoft-com:vml" Requires="v">
                <p:oleObj name="数式" r:id="rId4" imgW="2323800" imgH="1143000" progId="Equation.3">
                  <p:embed/>
                </p:oleObj>
              </mc:Choice>
              <mc:Fallback>
                <p:oleObj name="数式" r:id="rId4" imgW="2323800" imgH="1143000" progId="Equation.3">
                  <p:embed/>
                  <p:pic>
                    <p:nvPicPr>
                      <p:cNvPr id="7" name="Object 6"/>
                      <p:cNvPicPr>
                        <a:picLocks noChangeAspect="1" noChangeArrowheads="1"/>
                      </p:cNvPicPr>
                      <p:nvPr/>
                    </p:nvPicPr>
                    <p:blipFill>
                      <a:blip r:embed="rId5"/>
                      <a:srcRect/>
                      <a:stretch>
                        <a:fillRect/>
                      </a:stretch>
                    </p:blipFill>
                    <p:spPr bwMode="auto">
                      <a:xfrm>
                        <a:off x="1600200" y="3821113"/>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7419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47</a:t>
            </a:fld>
            <a:endParaRPr lang="en-US" dirty="0"/>
          </a:p>
        </p:txBody>
      </p:sp>
      <p:sp>
        <p:nvSpPr>
          <p:cNvPr id="5" name="TextBox 4"/>
          <p:cNvSpPr txBox="1"/>
          <p:nvPr/>
        </p:nvSpPr>
        <p:spPr>
          <a:xfrm>
            <a:off x="579120" y="180647"/>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nvGraphicFramePr>
        <p:xfrm>
          <a:off x="1143000" y="657552"/>
          <a:ext cx="7002463" cy="3898900"/>
        </p:xfrm>
        <a:graphic>
          <a:graphicData uri="http://schemas.openxmlformats.org/presentationml/2006/ole">
            <mc:AlternateContent xmlns:mc="http://schemas.openxmlformats.org/markup-compatibility/2006">
              <mc:Choice xmlns:v="urn:schemas-microsoft-com:vml" Requires="v">
                <p:oleObj name="数式" r:id="rId2" imgW="3098520" imgH="1726920" progId="Equation.3">
                  <p:embed/>
                </p:oleObj>
              </mc:Choice>
              <mc:Fallback>
                <p:oleObj name="数式" r:id="rId2" imgW="3098520" imgH="1726920" progId="Equation.3">
                  <p:embed/>
                  <p:pic>
                    <p:nvPicPr>
                      <p:cNvPr id="6" name="Object 5"/>
                      <p:cNvPicPr>
                        <a:picLocks noChangeAspect="1" noChangeArrowheads="1"/>
                      </p:cNvPicPr>
                      <p:nvPr/>
                    </p:nvPicPr>
                    <p:blipFill>
                      <a:blip r:embed="rId3"/>
                      <a:srcRect/>
                      <a:stretch>
                        <a:fillRect/>
                      </a:stretch>
                    </p:blipFill>
                    <p:spPr bwMode="auto">
                      <a:xfrm>
                        <a:off x="1143000" y="657552"/>
                        <a:ext cx="70024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143000" y="4648200"/>
          <a:ext cx="5538787" cy="1577975"/>
        </p:xfrm>
        <a:graphic>
          <a:graphicData uri="http://schemas.openxmlformats.org/presentationml/2006/ole">
            <mc:AlternateContent xmlns:mc="http://schemas.openxmlformats.org/markup-compatibility/2006">
              <mc:Choice xmlns:v="urn:schemas-microsoft-com:vml" Requires="v">
                <p:oleObj name="Equation" r:id="rId4" imgW="2450880" imgH="698400" progId="Equation.DSMT4">
                  <p:embed/>
                </p:oleObj>
              </mc:Choice>
              <mc:Fallback>
                <p:oleObj name="Equation" r:id="rId4" imgW="2450880" imgH="698400" progId="Equation.DSMT4">
                  <p:embed/>
                  <p:pic>
                    <p:nvPicPr>
                      <p:cNvPr id="7" name="Object 6"/>
                      <p:cNvPicPr>
                        <a:picLocks noChangeAspect="1" noChangeArrowheads="1"/>
                      </p:cNvPicPr>
                      <p:nvPr/>
                    </p:nvPicPr>
                    <p:blipFill>
                      <a:blip r:embed="rId5"/>
                      <a:srcRect/>
                      <a:stretch>
                        <a:fillRect/>
                      </a:stretch>
                    </p:blipFill>
                    <p:spPr bwMode="auto">
                      <a:xfrm>
                        <a:off x="1143000" y="4648200"/>
                        <a:ext cx="55387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9624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dirty="0"/>
          </a:p>
        </p:txBody>
      </p:sp>
      <p:grpSp>
        <p:nvGrpSpPr>
          <p:cNvPr id="5" name="Group 4"/>
          <p:cNvGrpSpPr/>
          <p:nvPr/>
        </p:nvGrpSpPr>
        <p:grpSpPr>
          <a:xfrm>
            <a:off x="990600" y="3200400"/>
            <a:ext cx="3048000" cy="2438400"/>
            <a:chOff x="990600" y="3200400"/>
            <a:chExt cx="3048000" cy="2438400"/>
          </a:xfrm>
        </p:grpSpPr>
        <p:cxnSp>
          <p:nvCxnSpPr>
            <p:cNvPr id="6" name="Straight Arrow Connector 5"/>
            <p:cNvCxnSpPr/>
            <p:nvPr/>
          </p:nvCxnSpPr>
          <p:spPr>
            <a:xfrm>
              <a:off x="990600" y="3200400"/>
              <a:ext cx="0" cy="243840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638800"/>
              <a:ext cx="3048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447800" y="2971800"/>
            <a:ext cx="3048000" cy="2438400"/>
            <a:chOff x="990600" y="3200400"/>
            <a:chExt cx="3048000" cy="2438400"/>
          </a:xfrm>
        </p:grpSpPr>
        <p:cxnSp>
          <p:nvCxnSpPr>
            <p:cNvPr id="9" name="Straight Arrow Connector 8"/>
            <p:cNvCxnSpPr/>
            <p:nvPr/>
          </p:nvCxnSpPr>
          <p:spPr>
            <a:xfrm>
              <a:off x="990600" y="3200400"/>
              <a:ext cx="0" cy="2438400"/>
            </a:xfrm>
            <a:prstGeom prst="straightConnector1">
              <a:avLst/>
            </a:prstGeom>
            <a:ln w="38100">
              <a:solidFill>
                <a:srgbClr val="DA32AA"/>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5638800"/>
              <a:ext cx="3048000" cy="0"/>
            </a:xfrm>
            <a:prstGeom prst="straightConnector1">
              <a:avLst/>
            </a:prstGeom>
            <a:ln w="38100">
              <a:solidFill>
                <a:srgbClr val="DA32AA"/>
              </a:solidFill>
              <a:tailEnd type="arrow"/>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447800" y="4038600"/>
            <a:ext cx="304800" cy="152400"/>
          </a:xfrm>
          <a:prstGeom prst="rightArrow">
            <a:avLst/>
          </a:prstGeom>
          <a:solidFill>
            <a:srgbClr val="DA32AA"/>
          </a:solidFill>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5638800"/>
            <a:ext cx="4572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838200" y="2743200"/>
            <a:ext cx="457200" cy="461665"/>
          </a:xfrm>
          <a:prstGeom prst="rect">
            <a:avLst/>
          </a:prstGeom>
          <a:noFill/>
        </p:spPr>
        <p:txBody>
          <a:bodyPr wrap="square" rtlCol="0">
            <a:spAutoFit/>
          </a:bodyPr>
          <a:lstStyle/>
          <a:p>
            <a:r>
              <a:rPr lang="en-US" sz="2400" b="1" dirty="0"/>
              <a:t>y</a:t>
            </a:r>
          </a:p>
        </p:txBody>
      </p:sp>
      <p:sp>
        <p:nvSpPr>
          <p:cNvPr id="14" name="TextBox 13"/>
          <p:cNvSpPr txBox="1"/>
          <p:nvPr/>
        </p:nvSpPr>
        <p:spPr>
          <a:xfrm>
            <a:off x="1600200" y="2667000"/>
            <a:ext cx="457200" cy="461665"/>
          </a:xfrm>
          <a:prstGeom prst="rect">
            <a:avLst/>
          </a:prstGeom>
          <a:noFill/>
        </p:spPr>
        <p:txBody>
          <a:bodyPr wrap="square" rtlCol="0">
            <a:spAutoFit/>
          </a:bodyPr>
          <a:lstStyle/>
          <a:p>
            <a:r>
              <a:rPr lang="en-US" sz="2400" b="1" dirty="0">
                <a:solidFill>
                  <a:srgbClr val="DA32AA"/>
                </a:solidFill>
              </a:rPr>
              <a:t>y’</a:t>
            </a:r>
          </a:p>
        </p:txBody>
      </p:sp>
      <p:sp>
        <p:nvSpPr>
          <p:cNvPr id="15" name="TextBox 14"/>
          <p:cNvSpPr txBox="1"/>
          <p:nvPr/>
        </p:nvSpPr>
        <p:spPr>
          <a:xfrm>
            <a:off x="4572000" y="5100935"/>
            <a:ext cx="457200" cy="461665"/>
          </a:xfrm>
          <a:prstGeom prst="rect">
            <a:avLst/>
          </a:prstGeom>
          <a:noFill/>
        </p:spPr>
        <p:txBody>
          <a:bodyPr wrap="square" rtlCol="0">
            <a:spAutoFit/>
          </a:bodyPr>
          <a:lstStyle/>
          <a:p>
            <a:r>
              <a:rPr lang="en-US" sz="2400" b="1" dirty="0">
                <a:solidFill>
                  <a:srgbClr val="DA32AA"/>
                </a:solidFill>
                <a:latin typeface="+mj-lt"/>
              </a:rPr>
              <a:t>x’</a:t>
            </a:r>
          </a:p>
        </p:txBody>
      </p:sp>
      <p:sp>
        <p:nvSpPr>
          <p:cNvPr id="16" name="TextBox 15"/>
          <p:cNvSpPr txBox="1"/>
          <p:nvPr/>
        </p:nvSpPr>
        <p:spPr>
          <a:xfrm>
            <a:off x="1752600" y="3881735"/>
            <a:ext cx="457200" cy="461665"/>
          </a:xfrm>
          <a:prstGeom prst="rect">
            <a:avLst/>
          </a:prstGeom>
          <a:noFill/>
        </p:spPr>
        <p:txBody>
          <a:bodyPr wrap="square" rtlCol="0">
            <a:spAutoFit/>
          </a:bodyPr>
          <a:lstStyle/>
          <a:p>
            <a:r>
              <a:rPr lang="en-US" sz="2400" i="1" dirty="0">
                <a:solidFill>
                  <a:srgbClr val="DA32AA"/>
                </a:solidFill>
                <a:latin typeface="+mj-lt"/>
              </a:rPr>
              <a:t>v</a:t>
            </a:r>
          </a:p>
        </p:txBody>
      </p:sp>
      <p:sp>
        <p:nvSpPr>
          <p:cNvPr id="17" name="Oval 16"/>
          <p:cNvSpPr/>
          <p:nvPr/>
        </p:nvSpPr>
        <p:spPr>
          <a:xfrm>
            <a:off x="2743200" y="4343400"/>
            <a:ext cx="228600" cy="228600"/>
          </a:xfrm>
          <a:prstGeom prst="ellipse">
            <a:avLst/>
          </a:prstGeom>
          <a:solidFill>
            <a:srgbClr val="FC4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4419600"/>
            <a:ext cx="457200" cy="461665"/>
          </a:xfrm>
          <a:prstGeom prst="rect">
            <a:avLst/>
          </a:prstGeom>
          <a:noFill/>
        </p:spPr>
        <p:txBody>
          <a:bodyPr wrap="square" rtlCol="0">
            <a:spAutoFit/>
          </a:bodyPr>
          <a:lstStyle/>
          <a:p>
            <a:r>
              <a:rPr lang="en-US" sz="2400" i="1" dirty="0">
                <a:solidFill>
                  <a:srgbClr val="DA32AA"/>
                </a:solidFill>
                <a:latin typeface="+mj-lt"/>
              </a:rPr>
              <a:t>x’</a:t>
            </a:r>
          </a:p>
        </p:txBody>
      </p:sp>
      <p:sp>
        <p:nvSpPr>
          <p:cNvPr id="19" name="TextBox 18"/>
          <p:cNvSpPr txBox="1"/>
          <p:nvPr/>
        </p:nvSpPr>
        <p:spPr>
          <a:xfrm>
            <a:off x="2895600" y="4643735"/>
            <a:ext cx="457200" cy="461665"/>
          </a:xfrm>
          <a:prstGeom prst="rect">
            <a:avLst/>
          </a:prstGeom>
          <a:noFill/>
        </p:spPr>
        <p:txBody>
          <a:bodyPr wrap="square" rtlCol="0">
            <a:spAutoFit/>
          </a:bodyPr>
          <a:lstStyle/>
          <a:p>
            <a:r>
              <a:rPr lang="en-US" sz="2400" i="1" dirty="0">
                <a:solidFill>
                  <a:srgbClr val="DA32AA"/>
                </a:solidFill>
              </a:rPr>
              <a:t>y’</a:t>
            </a:r>
          </a:p>
        </p:txBody>
      </p:sp>
      <p:cxnSp>
        <p:nvCxnSpPr>
          <p:cNvPr id="20" name="Straight Connector 19"/>
          <p:cNvCxnSpPr>
            <a:endCxn id="17" idx="2"/>
          </p:cNvCxnSpPr>
          <p:nvPr/>
        </p:nvCxnSpPr>
        <p:spPr>
          <a:xfrm>
            <a:off x="1447800" y="4419600"/>
            <a:ext cx="1295400" cy="38100"/>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71216" y="4538522"/>
            <a:ext cx="0" cy="871678"/>
          </a:xfrm>
          <a:prstGeom prst="line">
            <a:avLst/>
          </a:prstGeom>
          <a:ln w="12700">
            <a:solidFill>
              <a:srgbClr val="DA32AA"/>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95600" y="4533900"/>
            <a:ext cx="0" cy="11049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90800" y="5177135"/>
            <a:ext cx="457200" cy="461665"/>
          </a:xfrm>
          <a:prstGeom prst="rect">
            <a:avLst/>
          </a:prstGeom>
          <a:noFill/>
        </p:spPr>
        <p:txBody>
          <a:bodyPr wrap="square" rtlCol="0">
            <a:spAutoFit/>
          </a:bodyPr>
          <a:lstStyle/>
          <a:p>
            <a:r>
              <a:rPr lang="en-US" sz="2400" i="1" dirty="0"/>
              <a:t>y</a:t>
            </a:r>
          </a:p>
        </p:txBody>
      </p:sp>
      <p:cxnSp>
        <p:nvCxnSpPr>
          <p:cNvPr id="24" name="Straight Connector 23"/>
          <p:cNvCxnSpPr/>
          <p:nvPr/>
        </p:nvCxnSpPr>
        <p:spPr>
          <a:xfrm>
            <a:off x="990600" y="4419600"/>
            <a:ext cx="1828800" cy="381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6000" y="4038600"/>
            <a:ext cx="457200" cy="461665"/>
          </a:xfrm>
          <a:prstGeom prst="rect">
            <a:avLst/>
          </a:prstGeom>
          <a:noFill/>
        </p:spPr>
        <p:txBody>
          <a:bodyPr wrap="square" rtlCol="0">
            <a:spAutoFit/>
          </a:bodyPr>
          <a:lstStyle/>
          <a:p>
            <a:r>
              <a:rPr lang="en-US" sz="2400" i="1" dirty="0">
                <a:latin typeface="+mj-lt"/>
              </a:rPr>
              <a:t>x</a:t>
            </a:r>
          </a:p>
        </p:txBody>
      </p:sp>
      <p:sp>
        <p:nvSpPr>
          <p:cNvPr id="26" name="TextBox 25"/>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a:t>
            </a:r>
          </a:p>
        </p:txBody>
      </p:sp>
      <p:graphicFrame>
        <p:nvGraphicFramePr>
          <p:cNvPr id="27" name="Object 26"/>
          <p:cNvGraphicFramePr>
            <a:graphicFrameLocks noChangeAspect="1"/>
          </p:cNvGraphicFramePr>
          <p:nvPr/>
        </p:nvGraphicFramePr>
        <p:xfrm>
          <a:off x="5065713" y="285750"/>
          <a:ext cx="2674937" cy="2197100"/>
        </p:xfrm>
        <a:graphic>
          <a:graphicData uri="http://schemas.openxmlformats.org/presentationml/2006/ole">
            <mc:AlternateContent xmlns:mc="http://schemas.openxmlformats.org/markup-compatibility/2006">
              <mc:Choice xmlns:v="urn:schemas-microsoft-com:vml" Requires="v">
                <p:oleObj name="数式" r:id="rId3" imgW="1346040" imgH="1104840" progId="Equation.3">
                  <p:embed/>
                </p:oleObj>
              </mc:Choice>
              <mc:Fallback>
                <p:oleObj name="数式" r:id="rId3" imgW="1346040" imgH="1104840" progId="Equation.3">
                  <p:embed/>
                  <p:pic>
                    <p:nvPicPr>
                      <p:cNvPr id="27" name="Object 26"/>
                      <p:cNvPicPr/>
                      <p:nvPr/>
                    </p:nvPicPr>
                    <p:blipFill>
                      <a:blip r:embed="rId4"/>
                      <a:stretch>
                        <a:fillRect/>
                      </a:stretch>
                    </p:blipFill>
                    <p:spPr>
                      <a:xfrm>
                        <a:off x="5065713" y="285750"/>
                        <a:ext cx="2674937" cy="2197100"/>
                      </a:xfrm>
                      <a:prstGeom prst="rect">
                        <a:avLst/>
                      </a:prstGeom>
                    </p:spPr>
                  </p:pic>
                </p:oleObj>
              </mc:Fallback>
            </mc:AlternateContent>
          </a:graphicData>
        </a:graphic>
      </p:graphicFrame>
      <p:graphicFrame>
        <p:nvGraphicFramePr>
          <p:cNvPr id="28" name="Object 27"/>
          <p:cNvGraphicFramePr>
            <a:graphicFrameLocks noChangeAspect="1"/>
          </p:cNvGraphicFramePr>
          <p:nvPr/>
        </p:nvGraphicFramePr>
        <p:xfrm>
          <a:off x="3810000" y="2654808"/>
          <a:ext cx="5151438" cy="2146300"/>
        </p:xfrm>
        <a:graphic>
          <a:graphicData uri="http://schemas.openxmlformats.org/presentationml/2006/ole">
            <mc:AlternateContent xmlns:mc="http://schemas.openxmlformats.org/markup-compatibility/2006">
              <mc:Choice xmlns:v="urn:schemas-microsoft-com:vml" Requires="v">
                <p:oleObj name="数式" r:id="rId5" imgW="2590560" imgH="1079280" progId="Equation.3">
                  <p:embed/>
                </p:oleObj>
              </mc:Choice>
              <mc:Fallback>
                <p:oleObj name="数式" r:id="rId5" imgW="2590560" imgH="1079280" progId="Equation.3">
                  <p:embed/>
                  <p:pic>
                    <p:nvPicPr>
                      <p:cNvPr id="28"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654808"/>
                        <a:ext cx="51514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5100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250B5-7EA1-45D2-DABF-C5776D5B4D88}"/>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1F68F495-CE69-8991-AFA1-20BAEA7A69AA}"/>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B05C4062-0D90-0B04-B3CC-7A22A4D4E58A}"/>
              </a:ext>
            </a:extLst>
          </p:cNvPr>
          <p:cNvSpPr>
            <a:spLocks noGrp="1"/>
          </p:cNvSpPr>
          <p:nvPr>
            <p:ph type="sldNum" sz="quarter" idx="12"/>
          </p:nvPr>
        </p:nvSpPr>
        <p:spPr/>
        <p:txBody>
          <a:bodyPr/>
          <a:lstStyle/>
          <a:p>
            <a:fld id="{CE368B07-CEBF-4C80-90AF-53B34FA04CF3}" type="slidenum">
              <a:rPr lang="en-US" smtClean="0"/>
              <a:t>49</a:t>
            </a:fld>
            <a:endParaRPr lang="en-US" dirty="0"/>
          </a:p>
        </p:txBody>
      </p:sp>
      <p:sp>
        <p:nvSpPr>
          <p:cNvPr id="5" name="TextBox 4">
            <a:extLst>
              <a:ext uri="{FF2B5EF4-FFF2-40B4-BE49-F238E27FC236}">
                <a16:creationId xmlns:a16="http://schemas.microsoft.com/office/drawing/2014/main" id="{59BB4CAE-ADCE-C95B-3F99-1D7B65EB3CD9}"/>
              </a:ext>
            </a:extLst>
          </p:cNvPr>
          <p:cNvSpPr txBox="1"/>
          <p:nvPr/>
        </p:nvSpPr>
        <p:spPr>
          <a:xfrm>
            <a:off x="533400" y="685800"/>
            <a:ext cx="7772400" cy="1569660"/>
          </a:xfrm>
          <a:prstGeom prst="rect">
            <a:avLst/>
          </a:prstGeom>
          <a:noFill/>
        </p:spPr>
        <p:txBody>
          <a:bodyPr wrap="square" rtlCol="0">
            <a:spAutoFit/>
          </a:bodyPr>
          <a:lstStyle/>
          <a:p>
            <a:r>
              <a:rPr lang="en-US" sz="2400" b="1" dirty="0">
                <a:latin typeface="+mj-lt"/>
              </a:rPr>
              <a:t>Note, the concept of the Lorentz transformation is quite general, but the specific transformation form given in the following slides is special to the relative velocity along the x-axis.</a:t>
            </a:r>
          </a:p>
        </p:txBody>
      </p:sp>
    </p:spTree>
    <p:extLst>
      <p:ext uri="{BB962C8B-B14F-4D97-AF65-F5344CB8AC3E}">
        <p14:creationId xmlns:p14="http://schemas.microsoft.com/office/powerpoint/2010/main" val="2347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EF0B6-E9C4-4F8A-BB96-F59E8D49E4F4}"/>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22948F2E-AAA2-4F2D-A94B-D63EDE677225}"/>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D907E681-62DF-4760-A962-C50D6CCD55D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28897D7E-2848-4042-B53C-B4A05F036D2D}"/>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5 PM Tuesday, May 10, 2024.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3450630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50</a:t>
            </a:fld>
            <a:endParaRPr lang="en-US" dirty="0"/>
          </a:p>
        </p:txBody>
      </p:sp>
      <p:sp>
        <p:nvSpPr>
          <p:cNvPr id="5" name="TextBox 4"/>
          <p:cNvSpPr txBox="1"/>
          <p:nvPr/>
        </p:nvSpPr>
        <p:spPr>
          <a:xfrm>
            <a:off x="838200" y="381000"/>
            <a:ext cx="7086600" cy="461665"/>
          </a:xfrm>
          <a:prstGeom prst="rect">
            <a:avLst/>
          </a:prstGeom>
          <a:noFill/>
        </p:spPr>
        <p:txBody>
          <a:bodyPr wrap="square" rtlCol="0">
            <a:spAutoFit/>
          </a:bodyPr>
          <a:lstStyle/>
          <a:p>
            <a:r>
              <a:rPr lang="en-US" sz="2400" dirty="0">
                <a:latin typeface="+mj-lt"/>
              </a:rPr>
              <a:t>Lorentz transformations  -- continued</a:t>
            </a:r>
          </a:p>
        </p:txBody>
      </p:sp>
      <p:graphicFrame>
        <p:nvGraphicFramePr>
          <p:cNvPr id="6" name="Object 5"/>
          <p:cNvGraphicFramePr>
            <a:graphicFrameLocks noChangeAspect="1"/>
          </p:cNvGraphicFramePr>
          <p:nvPr/>
        </p:nvGraphicFramePr>
        <p:xfrm>
          <a:off x="838200" y="1066800"/>
          <a:ext cx="8131175" cy="5102225"/>
        </p:xfrm>
        <a:graphic>
          <a:graphicData uri="http://schemas.openxmlformats.org/presentationml/2006/ole">
            <mc:AlternateContent xmlns:mc="http://schemas.openxmlformats.org/markup-compatibility/2006">
              <mc:Choice xmlns:v="urn:schemas-microsoft-com:vml" Requires="v">
                <p:oleObj name="数式" r:id="rId3" imgW="4089240" imgH="2565360" progId="Equation.3">
                  <p:embed/>
                </p:oleObj>
              </mc:Choice>
              <mc:Fallback>
                <p:oleObj name="数式" r:id="rId3" imgW="4089240" imgH="2565360" progId="Equation.3">
                  <p:embed/>
                  <p:pic>
                    <p:nvPicPr>
                      <p:cNvPr id="6" name="Object 5"/>
                      <p:cNvPicPr>
                        <a:picLocks noChangeAspect="1" noChangeArrowheads="1"/>
                      </p:cNvPicPr>
                      <p:nvPr/>
                    </p:nvPicPr>
                    <p:blipFill>
                      <a:blip r:embed="rId4"/>
                      <a:srcRect/>
                      <a:stretch>
                        <a:fillRect/>
                      </a:stretch>
                    </p:blipFill>
                    <p:spPr bwMode="auto">
                      <a:xfrm>
                        <a:off x="838200" y="1066800"/>
                        <a:ext cx="8131175"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476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592D2-126A-4210-8EB9-93C9EFAF6E64}"/>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38068E8E-5E17-46DA-B85C-4F60B64EDA24}"/>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9F16149D-74B4-4CA8-BA75-9C7A10F46ADC}"/>
              </a:ext>
            </a:extLst>
          </p:cNvPr>
          <p:cNvSpPr>
            <a:spLocks noGrp="1"/>
          </p:cNvSpPr>
          <p:nvPr>
            <p:ph type="sldNum" sz="quarter" idx="12"/>
          </p:nvPr>
        </p:nvSpPr>
        <p:spPr/>
        <p:txBody>
          <a:bodyPr/>
          <a:lstStyle/>
          <a:p>
            <a:fld id="{CE368B07-CEBF-4C80-90AF-53B34FA04CF3}" type="slidenum">
              <a:rPr lang="en-US" smtClean="0"/>
              <a:t>51</a:t>
            </a:fld>
            <a:endParaRPr lang="en-US" dirty="0"/>
          </a:p>
        </p:txBody>
      </p:sp>
      <p:sp>
        <p:nvSpPr>
          <p:cNvPr id="5" name="TextBox 4">
            <a:extLst>
              <a:ext uri="{FF2B5EF4-FFF2-40B4-BE49-F238E27FC236}">
                <a16:creationId xmlns:a16="http://schemas.microsoft.com/office/drawing/2014/main" id="{44526FD1-A047-4DB8-B039-1F31996B1C53}"/>
              </a:ext>
            </a:extLst>
          </p:cNvPr>
          <p:cNvSpPr txBox="1"/>
          <p:nvPr/>
        </p:nvSpPr>
        <p:spPr>
          <a:xfrm>
            <a:off x="228600" y="228600"/>
            <a:ext cx="8610600" cy="461665"/>
          </a:xfrm>
          <a:prstGeom prst="rect">
            <a:avLst/>
          </a:prstGeom>
          <a:noFill/>
        </p:spPr>
        <p:txBody>
          <a:bodyPr wrap="square" rtlCol="0">
            <a:spAutoFit/>
          </a:bodyPr>
          <a:lstStyle/>
          <a:p>
            <a:r>
              <a:rPr lang="en-US" sz="2400" dirty="0">
                <a:latin typeface="+mj-lt"/>
              </a:rPr>
              <a:t>Velocity relationships</a:t>
            </a:r>
          </a:p>
        </p:txBody>
      </p:sp>
      <p:graphicFrame>
        <p:nvGraphicFramePr>
          <p:cNvPr id="6" name="Object 5">
            <a:extLst>
              <a:ext uri="{FF2B5EF4-FFF2-40B4-BE49-F238E27FC236}">
                <a16:creationId xmlns:a16="http://schemas.microsoft.com/office/drawing/2014/main" id="{24D94C25-B533-4E2C-B8A2-F973E3C7AB04}"/>
              </a:ext>
            </a:extLst>
          </p:cNvPr>
          <p:cNvGraphicFramePr>
            <a:graphicFrameLocks noChangeAspect="1"/>
          </p:cNvGraphicFramePr>
          <p:nvPr/>
        </p:nvGraphicFramePr>
        <p:xfrm>
          <a:off x="314535" y="838200"/>
          <a:ext cx="8739188" cy="3292475"/>
        </p:xfrm>
        <a:graphic>
          <a:graphicData uri="http://schemas.openxmlformats.org/presentationml/2006/ole">
            <mc:AlternateContent xmlns:mc="http://schemas.openxmlformats.org/markup-compatibility/2006">
              <mc:Choice xmlns:v="urn:schemas-microsoft-com:vml" Requires="v">
                <p:oleObj name="Equation" r:id="rId3" imgW="8739922" imgH="3291840" progId="Equation.DSMT4">
                  <p:embed/>
                </p:oleObj>
              </mc:Choice>
              <mc:Fallback>
                <p:oleObj name="Equation" r:id="rId3" imgW="8739922" imgH="3291840" progId="Equation.DSMT4">
                  <p:embed/>
                  <p:pic>
                    <p:nvPicPr>
                      <p:cNvPr id="6" name="Object 5">
                        <a:extLst>
                          <a:ext uri="{FF2B5EF4-FFF2-40B4-BE49-F238E27FC236}">
                            <a16:creationId xmlns:a16="http://schemas.microsoft.com/office/drawing/2014/main" id="{24D94C25-B533-4E2C-B8A2-F973E3C7AB04}"/>
                          </a:ext>
                        </a:extLst>
                      </p:cNvPr>
                      <p:cNvPicPr/>
                      <p:nvPr/>
                    </p:nvPicPr>
                    <p:blipFill>
                      <a:blip r:embed="rId4"/>
                      <a:stretch>
                        <a:fillRect/>
                      </a:stretch>
                    </p:blipFill>
                    <p:spPr>
                      <a:xfrm>
                        <a:off x="314535" y="838200"/>
                        <a:ext cx="8739188" cy="3292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4FF2C8A-3FE3-45F8-866B-A1783FA32753}"/>
              </a:ext>
            </a:extLst>
          </p:cNvPr>
          <p:cNvGraphicFramePr>
            <a:graphicFrameLocks noChangeAspect="1"/>
          </p:cNvGraphicFramePr>
          <p:nvPr/>
        </p:nvGraphicFramePr>
        <p:xfrm>
          <a:off x="1873355" y="4396340"/>
          <a:ext cx="2895600" cy="1960010"/>
        </p:xfrm>
        <a:graphic>
          <a:graphicData uri="http://schemas.openxmlformats.org/presentationml/2006/ole">
            <mc:AlternateContent xmlns:mc="http://schemas.openxmlformats.org/markup-compatibility/2006">
              <mc:Choice xmlns:v="urn:schemas-microsoft-com:vml" Requires="v">
                <p:oleObj name="Equation" r:id="rId5" imgW="3985042" imgH="2697314" progId="Equation.DSMT4">
                  <p:embed/>
                </p:oleObj>
              </mc:Choice>
              <mc:Fallback>
                <p:oleObj name="Equation" r:id="rId5" imgW="3985042" imgH="2697314" progId="Equation.DSMT4">
                  <p:embed/>
                  <p:pic>
                    <p:nvPicPr>
                      <p:cNvPr id="7" name="Object 6">
                        <a:extLst>
                          <a:ext uri="{FF2B5EF4-FFF2-40B4-BE49-F238E27FC236}">
                            <a16:creationId xmlns:a16="http://schemas.microsoft.com/office/drawing/2014/main" id="{C4FF2C8A-3FE3-45F8-866B-A1783FA32753}"/>
                          </a:ext>
                        </a:extLst>
                      </p:cNvPr>
                      <p:cNvPicPr/>
                      <p:nvPr/>
                    </p:nvPicPr>
                    <p:blipFill>
                      <a:blip r:embed="rId6"/>
                      <a:stretch>
                        <a:fillRect/>
                      </a:stretch>
                    </p:blipFill>
                    <p:spPr>
                      <a:xfrm>
                        <a:off x="1873355" y="4396340"/>
                        <a:ext cx="2895600" cy="196001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3548E9C-BAB7-4DDC-903D-F1A1A594DB12}"/>
              </a:ext>
            </a:extLst>
          </p:cNvPr>
          <p:cNvSpPr txBox="1"/>
          <p:nvPr/>
        </p:nvSpPr>
        <p:spPr>
          <a:xfrm>
            <a:off x="1149455" y="5145512"/>
            <a:ext cx="14478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3383374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52</a:t>
            </a:fld>
            <a:endParaRPr lang="en-US" dirty="0"/>
          </a:p>
        </p:txBody>
      </p:sp>
      <p:sp>
        <p:nvSpPr>
          <p:cNvPr id="5" name="TextBox 4"/>
          <p:cNvSpPr txBox="1"/>
          <p:nvPr/>
        </p:nvSpPr>
        <p:spPr>
          <a:xfrm>
            <a:off x="304800" y="10784"/>
            <a:ext cx="6705600" cy="461665"/>
          </a:xfrm>
          <a:prstGeom prst="rect">
            <a:avLst/>
          </a:prstGeom>
          <a:noFill/>
        </p:spPr>
        <p:txBody>
          <a:bodyPr wrap="square" rtlCol="0">
            <a:spAutoFit/>
          </a:bodyPr>
          <a:lstStyle/>
          <a:p>
            <a:r>
              <a:rPr lang="en-US" sz="2400" dirty="0">
                <a:latin typeface="+mj-lt"/>
              </a:rPr>
              <a:t>Field strength tensor</a:t>
            </a:r>
          </a:p>
        </p:txBody>
      </p:sp>
      <p:graphicFrame>
        <p:nvGraphicFramePr>
          <p:cNvPr id="6" name="Object 5"/>
          <p:cNvGraphicFramePr>
            <a:graphicFrameLocks noChangeAspect="1"/>
          </p:cNvGraphicFramePr>
          <p:nvPr/>
        </p:nvGraphicFramePr>
        <p:xfrm>
          <a:off x="3714834" y="66361"/>
          <a:ext cx="2767013" cy="474663"/>
        </p:xfrm>
        <a:graphic>
          <a:graphicData uri="http://schemas.openxmlformats.org/presentationml/2006/ole">
            <mc:AlternateContent xmlns:mc="http://schemas.openxmlformats.org/markup-compatibility/2006">
              <mc:Choice xmlns:v="urn:schemas-microsoft-com:vml" Requires="v">
                <p:oleObj name="数式" r:id="rId3" imgW="1333440" imgH="228600" progId="Equation.3">
                  <p:embed/>
                </p:oleObj>
              </mc:Choice>
              <mc:Fallback>
                <p:oleObj name="数式" r:id="rId3" imgW="1333440" imgH="228600" progId="Equation.3">
                  <p:embed/>
                  <p:pic>
                    <p:nvPicPr>
                      <p:cNvPr id="6" name="Object 5"/>
                      <p:cNvPicPr>
                        <a:picLocks noChangeAspect="1" noChangeArrowheads="1"/>
                      </p:cNvPicPr>
                      <p:nvPr/>
                    </p:nvPicPr>
                    <p:blipFill>
                      <a:blip r:embed="rId4"/>
                      <a:srcRect/>
                      <a:stretch>
                        <a:fillRect/>
                      </a:stretch>
                    </p:blipFill>
                    <p:spPr bwMode="auto">
                      <a:xfrm>
                        <a:off x="3714834" y="66361"/>
                        <a:ext cx="27670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7987" y="1156253"/>
          <a:ext cx="4164013" cy="1951037"/>
        </p:xfrm>
        <a:graphic>
          <a:graphicData uri="http://schemas.openxmlformats.org/presentationml/2006/ole">
            <mc:AlternateContent xmlns:mc="http://schemas.openxmlformats.org/markup-compatibility/2006">
              <mc:Choice xmlns:v="urn:schemas-microsoft-com:vml" Requires="v">
                <p:oleObj name="数式" r:id="rId5" imgW="2006280" imgH="939600" progId="Equation.3">
                  <p:embed/>
                </p:oleObj>
              </mc:Choice>
              <mc:Fallback>
                <p:oleObj name="数式" r:id="rId5" imgW="2006280" imgH="939600" progId="Equation.3">
                  <p:embed/>
                  <p:pic>
                    <p:nvPicPr>
                      <p:cNvPr id="7" name="Object 6"/>
                      <p:cNvPicPr>
                        <a:picLocks noChangeAspect="1" noChangeArrowheads="1"/>
                      </p:cNvPicPr>
                      <p:nvPr/>
                    </p:nvPicPr>
                    <p:blipFill>
                      <a:blip r:embed="rId6"/>
                      <a:srcRect/>
                      <a:stretch>
                        <a:fillRect/>
                      </a:stretch>
                    </p:blipFill>
                    <p:spPr bwMode="auto">
                      <a:xfrm>
                        <a:off x="687987" y="1156253"/>
                        <a:ext cx="41640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F419A758-5100-46B7-B7DF-827EF8C4A8E3}"/>
              </a:ext>
            </a:extLst>
          </p:cNvPr>
          <p:cNvGraphicFramePr>
            <a:graphicFrameLocks noChangeAspect="1"/>
          </p:cNvGraphicFramePr>
          <p:nvPr/>
        </p:nvGraphicFramePr>
        <p:xfrm>
          <a:off x="684674" y="3929616"/>
          <a:ext cx="4125685" cy="1785384"/>
        </p:xfrm>
        <a:graphic>
          <a:graphicData uri="http://schemas.openxmlformats.org/presentationml/2006/ole">
            <mc:AlternateContent xmlns:mc="http://schemas.openxmlformats.org/markup-compatibility/2006">
              <mc:Choice xmlns:v="urn:schemas-microsoft-com:vml" Requires="v">
                <p:oleObj name="Equation" r:id="rId7" imgW="2171520" imgH="939600" progId="Equation.DSMT4">
                  <p:embed/>
                </p:oleObj>
              </mc:Choice>
              <mc:Fallback>
                <p:oleObj name="Equation" r:id="rId7" imgW="2171520" imgH="939600" progId="Equation.DSMT4">
                  <p:embed/>
                  <p:pic>
                    <p:nvPicPr>
                      <p:cNvPr id="10" name="Object 9">
                        <a:extLst>
                          <a:ext uri="{FF2B5EF4-FFF2-40B4-BE49-F238E27FC236}">
                            <a16:creationId xmlns:a16="http://schemas.microsoft.com/office/drawing/2014/main" id="{F419A758-5100-46B7-B7DF-827EF8C4A8E3}"/>
                          </a:ext>
                        </a:extLst>
                      </p:cNvPr>
                      <p:cNvPicPr/>
                      <p:nvPr/>
                    </p:nvPicPr>
                    <p:blipFill>
                      <a:blip r:embed="rId8"/>
                      <a:stretch>
                        <a:fillRect/>
                      </a:stretch>
                    </p:blipFill>
                    <p:spPr>
                      <a:xfrm>
                        <a:off x="684674" y="3929616"/>
                        <a:ext cx="4125685" cy="178538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2236B14-AA8E-4D48-9F46-F64B4A65D9A2}"/>
              </a:ext>
            </a:extLst>
          </p:cNvPr>
          <p:cNvSpPr txBox="1"/>
          <p:nvPr/>
        </p:nvSpPr>
        <p:spPr>
          <a:xfrm>
            <a:off x="304800" y="596601"/>
            <a:ext cx="6019800" cy="461665"/>
          </a:xfrm>
          <a:prstGeom prst="rect">
            <a:avLst/>
          </a:prstGeom>
          <a:noFill/>
        </p:spPr>
        <p:txBody>
          <a:bodyPr wrap="square" rtlCol="0">
            <a:spAutoFit/>
          </a:bodyPr>
          <a:lstStyle/>
          <a:p>
            <a:r>
              <a:rPr lang="en-US" sz="2400" dirty="0">
                <a:latin typeface="+mj-lt"/>
              </a:rPr>
              <a:t>For stationary frame</a:t>
            </a:r>
          </a:p>
        </p:txBody>
      </p:sp>
      <p:sp>
        <p:nvSpPr>
          <p:cNvPr id="12" name="TextBox 11">
            <a:extLst>
              <a:ext uri="{FF2B5EF4-FFF2-40B4-BE49-F238E27FC236}">
                <a16:creationId xmlns:a16="http://schemas.microsoft.com/office/drawing/2014/main" id="{E1E1C06A-778C-4574-A646-045D7F96FC4F}"/>
              </a:ext>
            </a:extLst>
          </p:cNvPr>
          <p:cNvSpPr txBox="1"/>
          <p:nvPr/>
        </p:nvSpPr>
        <p:spPr>
          <a:xfrm>
            <a:off x="294861" y="3343799"/>
            <a:ext cx="6019800" cy="461665"/>
          </a:xfrm>
          <a:prstGeom prst="rect">
            <a:avLst/>
          </a:prstGeom>
          <a:noFill/>
        </p:spPr>
        <p:txBody>
          <a:bodyPr wrap="square" rtlCol="0">
            <a:spAutoFit/>
          </a:bodyPr>
          <a:lstStyle/>
          <a:p>
            <a:r>
              <a:rPr lang="en-US" sz="2400" dirty="0">
                <a:latin typeface="+mj-lt"/>
              </a:rPr>
              <a:t>For moving frame</a:t>
            </a:r>
          </a:p>
        </p:txBody>
      </p:sp>
    </p:spTree>
    <p:extLst>
      <p:ext uri="{BB962C8B-B14F-4D97-AF65-F5344CB8AC3E}">
        <p14:creationId xmlns:p14="http://schemas.microsoft.com/office/powerpoint/2010/main" val="901764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53</a:t>
            </a:fld>
            <a:endParaRPr lang="en-US" dirty="0"/>
          </a:p>
        </p:txBody>
      </p:sp>
      <p:sp>
        <p:nvSpPr>
          <p:cNvPr id="8" name="TextBox 7"/>
          <p:cNvSpPr txBox="1"/>
          <p:nvPr/>
        </p:nvSpPr>
        <p:spPr>
          <a:xfrm>
            <a:off x="381000" y="1941358"/>
            <a:ext cx="6705600" cy="461665"/>
          </a:xfrm>
          <a:prstGeom prst="rect">
            <a:avLst/>
          </a:prstGeom>
          <a:noFill/>
        </p:spPr>
        <p:txBody>
          <a:bodyPr wrap="square" rtlCol="0">
            <a:spAutoFit/>
          </a:bodyPr>
          <a:lstStyle/>
          <a:p>
            <a:r>
              <a:rPr lang="en-US" sz="2400" dirty="0">
                <a:latin typeface="+mj-lt"/>
              </a:rPr>
              <a:t>Transformation of field strength tensor</a:t>
            </a:r>
          </a:p>
        </p:txBody>
      </p:sp>
      <p:graphicFrame>
        <p:nvGraphicFramePr>
          <p:cNvPr id="9" name="Object 8"/>
          <p:cNvGraphicFramePr>
            <a:graphicFrameLocks noChangeAspect="1"/>
          </p:cNvGraphicFramePr>
          <p:nvPr/>
        </p:nvGraphicFramePr>
        <p:xfrm>
          <a:off x="185875" y="2469921"/>
          <a:ext cx="8961438" cy="3527040"/>
        </p:xfrm>
        <a:graphic>
          <a:graphicData uri="http://schemas.openxmlformats.org/presentationml/2006/ole">
            <mc:AlternateContent xmlns:mc="http://schemas.openxmlformats.org/markup-compatibility/2006">
              <mc:Choice xmlns:v="urn:schemas-microsoft-com:vml" Requires="v">
                <p:oleObj name="数式" r:id="rId3" imgW="4775040" imgH="1879560" progId="Equation.3">
                  <p:embed/>
                </p:oleObj>
              </mc:Choice>
              <mc:Fallback>
                <p:oleObj name="数式" r:id="rId3" imgW="4775040" imgH="1879560" progId="Equation.3">
                  <p:embed/>
                  <p:pic>
                    <p:nvPicPr>
                      <p:cNvPr id="9" name="Object 8"/>
                      <p:cNvPicPr>
                        <a:picLocks noChangeAspect="1" noChangeArrowheads="1"/>
                      </p:cNvPicPr>
                      <p:nvPr/>
                    </p:nvPicPr>
                    <p:blipFill>
                      <a:blip r:embed="rId4"/>
                      <a:srcRect/>
                      <a:stretch>
                        <a:fillRect/>
                      </a:stretch>
                    </p:blipFill>
                    <p:spPr bwMode="auto">
                      <a:xfrm>
                        <a:off x="185875" y="2469921"/>
                        <a:ext cx="8961438" cy="3527040"/>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12AA7ADB-4769-4374-8731-2A2A72A11B8F}"/>
              </a:ext>
            </a:extLst>
          </p:cNvPr>
          <p:cNvSpPr txBox="1"/>
          <p:nvPr/>
        </p:nvSpPr>
        <p:spPr>
          <a:xfrm>
            <a:off x="91281" y="304800"/>
            <a:ext cx="8595519" cy="1569660"/>
          </a:xfrm>
          <a:prstGeom prst="rect">
            <a:avLst/>
          </a:prstGeom>
          <a:noFill/>
        </p:spPr>
        <p:txBody>
          <a:bodyPr wrap="square" rtlCol="0">
            <a:spAutoFit/>
          </a:bodyPr>
          <a:lstStyle/>
          <a:p>
            <a:r>
              <a:rPr lang="en-US" sz="2400" dirty="0">
                <a:latin typeface="+mj-lt"/>
                <a:sym typeface="Wingdings" panose="05000000000000000000" pitchFamily="2" charset="2"/>
              </a:rPr>
              <a:t>   This analysis shows that the E and B fields must be treated as components of the field strength tensor and that in order to transform between inertial frames, we need to use the tensor transformation relationships:</a:t>
            </a:r>
            <a:endParaRPr lang="en-US" sz="2400" dirty="0">
              <a:latin typeface="+mj-lt"/>
            </a:endParaRPr>
          </a:p>
        </p:txBody>
      </p:sp>
    </p:spTree>
    <p:extLst>
      <p:ext uri="{BB962C8B-B14F-4D97-AF65-F5344CB8AC3E}">
        <p14:creationId xmlns:p14="http://schemas.microsoft.com/office/powerpoint/2010/main" val="574307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04/29/2024</a:t>
            </a:r>
            <a:endParaRPr lang="en-US" dirty="0"/>
          </a:p>
        </p:txBody>
      </p:sp>
      <p:sp>
        <p:nvSpPr>
          <p:cNvPr id="3" name="Footer Placeholder 2"/>
          <p:cNvSpPr>
            <a:spLocks noGrp="1"/>
          </p:cNvSpPr>
          <p:nvPr>
            <p:ph type="ftr" sz="quarter" idx="11"/>
          </p:nvPr>
        </p:nvSpPr>
        <p:spPr/>
        <p:txBody>
          <a:bodyPr/>
          <a:lstStyle/>
          <a:p>
            <a:r>
              <a:rPr lang="en-US"/>
              <a:t>PHY 712  Spring 2024--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54</a:t>
            </a:fld>
            <a:endParaRPr lang="en-US" dirty="0"/>
          </a:p>
        </p:txBody>
      </p:sp>
      <p:sp>
        <p:nvSpPr>
          <p:cNvPr id="8" name="TextBox 7"/>
          <p:cNvSpPr txBox="1"/>
          <p:nvPr/>
        </p:nvSpPr>
        <p:spPr>
          <a:xfrm>
            <a:off x="24063" y="79748"/>
            <a:ext cx="6705600" cy="461665"/>
          </a:xfrm>
          <a:prstGeom prst="rect">
            <a:avLst/>
          </a:prstGeom>
          <a:noFill/>
        </p:spPr>
        <p:txBody>
          <a:bodyPr wrap="square" rtlCol="0">
            <a:spAutoFit/>
          </a:bodyPr>
          <a:lstStyle/>
          <a:p>
            <a:r>
              <a:rPr lang="en-US" sz="2400" dirty="0">
                <a:latin typeface="+mj-lt"/>
              </a:rPr>
              <a:t>Inverse transformation of field strength tensor</a:t>
            </a:r>
          </a:p>
        </p:txBody>
      </p:sp>
      <p:graphicFrame>
        <p:nvGraphicFramePr>
          <p:cNvPr id="9" name="Object 8"/>
          <p:cNvGraphicFramePr>
            <a:graphicFrameLocks noChangeAspect="1"/>
          </p:cNvGraphicFramePr>
          <p:nvPr/>
        </p:nvGraphicFramePr>
        <p:xfrm>
          <a:off x="371475" y="584200"/>
          <a:ext cx="8505825" cy="3748088"/>
        </p:xfrm>
        <a:graphic>
          <a:graphicData uri="http://schemas.openxmlformats.org/presentationml/2006/ole">
            <mc:AlternateContent xmlns:mc="http://schemas.openxmlformats.org/markup-compatibility/2006">
              <mc:Choice xmlns:v="urn:schemas-microsoft-com:vml" Requires="v">
                <p:oleObj name="Equation" r:id="rId3" imgW="7175160" imgH="3162240" progId="Equation.DSMT4">
                  <p:embed/>
                </p:oleObj>
              </mc:Choice>
              <mc:Fallback>
                <p:oleObj name="Equation" r:id="rId3" imgW="7175160" imgH="3162240" progId="Equation.DSMT4">
                  <p:embed/>
                  <p:pic>
                    <p:nvPicPr>
                      <p:cNvPr id="9" name="Object 8"/>
                      <p:cNvPicPr>
                        <a:picLocks noChangeAspect="1" noChangeArrowheads="1"/>
                      </p:cNvPicPr>
                      <p:nvPr/>
                    </p:nvPicPr>
                    <p:blipFill>
                      <a:blip r:embed="rId4"/>
                      <a:srcRect/>
                      <a:stretch>
                        <a:fillRect/>
                      </a:stretch>
                    </p:blipFill>
                    <p:spPr bwMode="auto">
                      <a:xfrm>
                        <a:off x="371475" y="584200"/>
                        <a:ext cx="8505825" cy="374808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1981200" y="4541838"/>
          <a:ext cx="5287963" cy="1771650"/>
        </p:xfrm>
        <a:graphic>
          <a:graphicData uri="http://schemas.openxmlformats.org/presentationml/2006/ole">
            <mc:AlternateContent xmlns:mc="http://schemas.openxmlformats.org/markup-compatibility/2006">
              <mc:Choice xmlns:v="urn:schemas-microsoft-com:vml" Requires="v">
                <p:oleObj name="Equation" r:id="rId5" imgW="4508280" imgH="1511280" progId="Equation.DSMT4">
                  <p:embed/>
                </p:oleObj>
              </mc:Choice>
              <mc:Fallback>
                <p:oleObj name="Equation" r:id="rId5" imgW="4508280" imgH="1511280" progId="Equation.DSMT4">
                  <p:embed/>
                  <p:pic>
                    <p:nvPicPr>
                      <p:cNvPr id="10" name="Object 9"/>
                      <p:cNvPicPr>
                        <a:picLocks noChangeAspect="1" noChangeArrowheads="1"/>
                      </p:cNvPicPr>
                      <p:nvPr/>
                    </p:nvPicPr>
                    <p:blipFill>
                      <a:blip r:embed="rId6"/>
                      <a:srcRect/>
                      <a:stretch>
                        <a:fillRect/>
                      </a:stretch>
                    </p:blipFill>
                    <p:spPr bwMode="auto">
                      <a:xfrm>
                        <a:off x="1981200" y="4541838"/>
                        <a:ext cx="5287963" cy="177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3066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5CF34-2F74-4E86-A00B-62297D4E9BBB}"/>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156653A5-B733-40A9-B286-5C73D89143CB}"/>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F9DE2608-26E6-45F7-B5AC-D25D6CCA26BD}"/>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4AB3CE8-F31B-4785-965F-012387E6399C}"/>
              </a:ext>
            </a:extLst>
          </p:cNvPr>
          <p:cNvSpPr txBox="1"/>
          <p:nvPr/>
        </p:nvSpPr>
        <p:spPr>
          <a:xfrm>
            <a:off x="304800" y="304800"/>
            <a:ext cx="8382000" cy="5262979"/>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consider integrating them into your exam paper or perhaps paste snips into your favorite word processor.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19570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907B0-F0A5-44FF-A2B9-8608FB49AB14}"/>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3491E877-482F-4480-A310-268A41D46E1E}"/>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24DE5625-B530-40E3-A32B-4A3773B1035B}"/>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660524E1-D1E3-4379-92E2-7DF59B6434B6}"/>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Example solution using Maple --</a:t>
            </a:r>
          </a:p>
        </p:txBody>
      </p:sp>
      <p:pic>
        <p:nvPicPr>
          <p:cNvPr id="6" name="Picture 5">
            <a:extLst>
              <a:ext uri="{FF2B5EF4-FFF2-40B4-BE49-F238E27FC236}">
                <a16:creationId xmlns:a16="http://schemas.microsoft.com/office/drawing/2014/main" id="{0E81EE82-8FDC-4C40-8320-904467759FA5}"/>
              </a:ext>
            </a:extLst>
          </p:cNvPr>
          <p:cNvPicPr>
            <a:picLocks noChangeAspect="1"/>
          </p:cNvPicPr>
          <p:nvPr/>
        </p:nvPicPr>
        <p:blipFill>
          <a:blip r:embed="rId2"/>
          <a:stretch>
            <a:fillRect/>
          </a:stretch>
        </p:blipFill>
        <p:spPr>
          <a:xfrm>
            <a:off x="358844" y="1447800"/>
            <a:ext cx="8554891" cy="1219200"/>
          </a:xfrm>
          <a:prstGeom prst="rect">
            <a:avLst/>
          </a:prstGeom>
        </p:spPr>
      </p:pic>
      <p:sp>
        <p:nvSpPr>
          <p:cNvPr id="7" name="Arrow: Up 6">
            <a:extLst>
              <a:ext uri="{FF2B5EF4-FFF2-40B4-BE49-F238E27FC236}">
                <a16:creationId xmlns:a16="http://schemas.microsoft.com/office/drawing/2014/main" id="{7E062F63-AEB1-41F6-894D-A2EC4AEC00BB}"/>
              </a:ext>
            </a:extLst>
          </p:cNvPr>
          <p:cNvSpPr/>
          <p:nvPr/>
        </p:nvSpPr>
        <p:spPr>
          <a:xfrm rot="840100">
            <a:off x="3034748" y="2255837"/>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B8E21-15F7-4D23-806E-12691C5A8B38}"/>
              </a:ext>
            </a:extLst>
          </p:cNvPr>
          <p:cNvSpPr txBox="1"/>
          <p:nvPr/>
        </p:nvSpPr>
        <p:spPr>
          <a:xfrm>
            <a:off x="1610139" y="3017177"/>
            <a:ext cx="1752600" cy="461665"/>
          </a:xfrm>
          <a:prstGeom prst="rect">
            <a:avLst/>
          </a:prstGeom>
          <a:noFill/>
        </p:spPr>
        <p:txBody>
          <a:bodyPr wrap="square" rtlCol="0">
            <a:spAutoFit/>
          </a:bodyPr>
          <a:lstStyle/>
          <a:p>
            <a:r>
              <a:rPr lang="en-US" sz="2400" dirty="0">
                <a:latin typeface="+mj-lt"/>
              </a:rPr>
              <a:t>Text mode</a:t>
            </a:r>
          </a:p>
        </p:txBody>
      </p:sp>
      <p:sp>
        <p:nvSpPr>
          <p:cNvPr id="9" name="Arrow: Up 8">
            <a:extLst>
              <a:ext uri="{FF2B5EF4-FFF2-40B4-BE49-F238E27FC236}">
                <a16:creationId xmlns:a16="http://schemas.microsoft.com/office/drawing/2014/main" id="{A7E36988-3F76-453F-8CD3-922846E310E0}"/>
              </a:ext>
            </a:extLst>
          </p:cNvPr>
          <p:cNvSpPr/>
          <p:nvPr/>
        </p:nvSpPr>
        <p:spPr>
          <a:xfrm rot="20563546">
            <a:off x="3548270" y="2224579"/>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8DF73-E198-4AAA-AD55-E0055E0F1CFC}"/>
              </a:ext>
            </a:extLst>
          </p:cNvPr>
          <p:cNvSpPr txBox="1"/>
          <p:nvPr/>
        </p:nvSpPr>
        <p:spPr>
          <a:xfrm>
            <a:off x="3505200" y="3042785"/>
            <a:ext cx="1752600" cy="461665"/>
          </a:xfrm>
          <a:prstGeom prst="rect">
            <a:avLst/>
          </a:prstGeom>
          <a:noFill/>
        </p:spPr>
        <p:txBody>
          <a:bodyPr wrap="square" rtlCol="0">
            <a:spAutoFit/>
          </a:bodyPr>
          <a:lstStyle/>
          <a:p>
            <a:r>
              <a:rPr lang="en-US" sz="2400" dirty="0">
                <a:latin typeface="+mj-lt"/>
              </a:rPr>
              <a:t>Math mode</a:t>
            </a:r>
          </a:p>
        </p:txBody>
      </p:sp>
    </p:spTree>
    <p:extLst>
      <p:ext uri="{BB962C8B-B14F-4D97-AF65-F5344CB8AC3E}">
        <p14:creationId xmlns:p14="http://schemas.microsoft.com/office/powerpoint/2010/main" val="18146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FFC7E-FFCA-4891-B93A-076D35E18B22}"/>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62781129-E306-4D46-BB8A-808B92FCBFC2}"/>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0B2587CF-1432-4965-BE3B-066FB248CCB0}"/>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90F825BC-64EC-CA9C-169D-050BB0053B1D}"/>
              </a:ext>
            </a:extLst>
          </p:cNvPr>
          <p:cNvPicPr>
            <a:picLocks noChangeAspect="1"/>
          </p:cNvPicPr>
          <p:nvPr/>
        </p:nvPicPr>
        <p:blipFill rotWithShape="1">
          <a:blip r:embed="rId2"/>
          <a:srcRect b="69139"/>
          <a:stretch/>
        </p:blipFill>
        <p:spPr>
          <a:xfrm>
            <a:off x="0" y="136525"/>
            <a:ext cx="9144000" cy="2225676"/>
          </a:xfrm>
          <a:prstGeom prst="rect">
            <a:avLst/>
          </a:prstGeom>
        </p:spPr>
      </p:pic>
      <p:pic>
        <p:nvPicPr>
          <p:cNvPr id="7" name="Picture 6">
            <a:extLst>
              <a:ext uri="{FF2B5EF4-FFF2-40B4-BE49-F238E27FC236}">
                <a16:creationId xmlns:a16="http://schemas.microsoft.com/office/drawing/2014/main" id="{95B71424-202C-BF24-0C1D-90A909B37149}"/>
              </a:ext>
            </a:extLst>
          </p:cNvPr>
          <p:cNvPicPr>
            <a:picLocks noChangeAspect="1"/>
          </p:cNvPicPr>
          <p:nvPr/>
        </p:nvPicPr>
        <p:blipFill>
          <a:blip r:embed="rId3"/>
          <a:stretch>
            <a:fillRect/>
          </a:stretch>
        </p:blipFill>
        <p:spPr>
          <a:xfrm>
            <a:off x="-76200" y="2273973"/>
            <a:ext cx="8141118" cy="4540483"/>
          </a:xfrm>
          <a:prstGeom prst="rect">
            <a:avLst/>
          </a:prstGeom>
        </p:spPr>
      </p:pic>
    </p:spTree>
    <p:extLst>
      <p:ext uri="{BB962C8B-B14F-4D97-AF65-F5344CB8AC3E}">
        <p14:creationId xmlns:p14="http://schemas.microsoft.com/office/powerpoint/2010/main" val="105436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D13C8-3DFC-4186-94E3-AC7C45ACB362}"/>
              </a:ext>
            </a:extLst>
          </p:cNvPr>
          <p:cNvSpPr>
            <a:spLocks noGrp="1"/>
          </p:cNvSpPr>
          <p:nvPr>
            <p:ph type="dt" sz="half" idx="10"/>
          </p:nvPr>
        </p:nvSpPr>
        <p:spPr/>
        <p:txBody>
          <a:bodyPr/>
          <a:lstStyle/>
          <a:p>
            <a:r>
              <a:rPr lang="en-US"/>
              <a:t>04/29/2024</a:t>
            </a:r>
            <a:endParaRPr lang="en-US" dirty="0"/>
          </a:p>
        </p:txBody>
      </p:sp>
      <p:sp>
        <p:nvSpPr>
          <p:cNvPr id="3" name="Footer Placeholder 2">
            <a:extLst>
              <a:ext uri="{FF2B5EF4-FFF2-40B4-BE49-F238E27FC236}">
                <a16:creationId xmlns:a16="http://schemas.microsoft.com/office/drawing/2014/main" id="{8E7C9CEF-654D-4AB0-AB67-D8EF39EAB879}"/>
              </a:ext>
            </a:extLst>
          </p:cNvPr>
          <p:cNvSpPr>
            <a:spLocks noGrp="1"/>
          </p:cNvSpPr>
          <p:nvPr>
            <p:ph type="ftr" sz="quarter" idx="11"/>
          </p:nvPr>
        </p:nvSpPr>
        <p:spPr/>
        <p:txBody>
          <a:bodyPr/>
          <a:lstStyle/>
          <a:p>
            <a:r>
              <a:rPr lang="en-US"/>
              <a:t>PHY 712  Spring 2024-- Lecture 38</a:t>
            </a:r>
            <a:endParaRPr lang="en-US" dirty="0"/>
          </a:p>
        </p:txBody>
      </p:sp>
      <p:sp>
        <p:nvSpPr>
          <p:cNvPr id="4" name="Slide Number Placeholder 3">
            <a:extLst>
              <a:ext uri="{FF2B5EF4-FFF2-40B4-BE49-F238E27FC236}">
                <a16:creationId xmlns:a16="http://schemas.microsoft.com/office/drawing/2014/main" id="{AECBBA54-3489-4DCD-9420-D6425ED85828}"/>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6" name="TextBox 5">
            <a:extLst>
              <a:ext uri="{FF2B5EF4-FFF2-40B4-BE49-F238E27FC236}">
                <a16:creationId xmlns:a16="http://schemas.microsoft.com/office/drawing/2014/main" id="{028C0FE5-2E87-45C8-A05A-36AFF71A1D30}"/>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HW #8 continued --</a:t>
            </a:r>
          </a:p>
        </p:txBody>
      </p:sp>
      <p:pic>
        <p:nvPicPr>
          <p:cNvPr id="5" name="Picture 4">
            <a:extLst>
              <a:ext uri="{FF2B5EF4-FFF2-40B4-BE49-F238E27FC236}">
                <a16:creationId xmlns:a16="http://schemas.microsoft.com/office/drawing/2014/main" id="{5ABE4578-3238-784D-8CCF-FE6D9DCDB4BB}"/>
              </a:ext>
            </a:extLst>
          </p:cNvPr>
          <p:cNvPicPr>
            <a:picLocks noChangeAspect="1"/>
          </p:cNvPicPr>
          <p:nvPr/>
        </p:nvPicPr>
        <p:blipFill>
          <a:blip r:embed="rId2"/>
          <a:stretch>
            <a:fillRect/>
          </a:stretch>
        </p:blipFill>
        <p:spPr>
          <a:xfrm>
            <a:off x="112609" y="1295400"/>
            <a:ext cx="8878991" cy="3927552"/>
          </a:xfrm>
          <a:prstGeom prst="rect">
            <a:avLst/>
          </a:prstGeom>
        </p:spPr>
      </p:pic>
    </p:spTree>
    <p:extLst>
      <p:ext uri="{BB962C8B-B14F-4D97-AF65-F5344CB8AC3E}">
        <p14:creationId xmlns:p14="http://schemas.microsoft.com/office/powerpoint/2010/main" val="372086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27100</TotalTime>
  <Words>1518</Words>
  <Application>Microsoft Office PowerPoint</Application>
  <PresentationFormat>On-screen Show (4:3)</PresentationFormat>
  <Paragraphs>291</Paragraphs>
  <Slides>54</Slides>
  <Notes>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3</vt:i4>
      </vt:variant>
      <vt:variant>
        <vt:lpstr>Slide Titles</vt:lpstr>
      </vt:variant>
      <vt:variant>
        <vt:i4>54</vt:i4>
      </vt:variant>
    </vt:vector>
  </HeadingPairs>
  <TitlesOfParts>
    <vt:vector size="64" baseType="lpstr">
      <vt:lpstr>Arial</vt:lpstr>
      <vt:lpstr>Calibri</vt:lpstr>
      <vt:lpstr>Symbol</vt:lpstr>
      <vt:lpstr>Wingdings</vt:lpstr>
      <vt:lpstr>Office Theme</vt:lpstr>
      <vt:lpstr>Office Theme</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1433</cp:revision>
  <cp:lastPrinted>2021-04-22T14:26:01Z</cp:lastPrinted>
  <dcterms:created xsi:type="dcterms:W3CDTF">2012-01-10T18:32:24Z</dcterms:created>
  <dcterms:modified xsi:type="dcterms:W3CDTF">2024-04-29T14:54:47Z</dcterms:modified>
</cp:coreProperties>
</file>